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42"/>
  </p:notesMasterIdLst>
  <p:handoutMasterIdLst>
    <p:handoutMasterId r:id="rId243"/>
  </p:handoutMasterIdLst>
  <p:sldIdLst>
    <p:sldId id="256" r:id="rId5"/>
    <p:sldId id="542" r:id="rId6"/>
    <p:sldId id="544" r:id="rId7"/>
    <p:sldId id="543" r:id="rId8"/>
    <p:sldId id="545" r:id="rId9"/>
    <p:sldId id="258" r:id="rId10"/>
    <p:sldId id="356" r:id="rId11"/>
    <p:sldId id="259" r:id="rId12"/>
    <p:sldId id="357" r:id="rId13"/>
    <p:sldId id="358" r:id="rId14"/>
    <p:sldId id="359" r:id="rId15"/>
    <p:sldId id="435" r:id="rId16"/>
    <p:sldId id="448" r:id="rId17"/>
    <p:sldId id="436" r:id="rId18"/>
    <p:sldId id="449" r:id="rId19"/>
    <p:sldId id="360" r:id="rId20"/>
    <p:sldId id="361" r:id="rId21"/>
    <p:sldId id="450" r:id="rId22"/>
    <p:sldId id="263" r:id="rId23"/>
    <p:sldId id="332" r:id="rId24"/>
    <p:sldId id="264" r:id="rId25"/>
    <p:sldId id="261" r:id="rId26"/>
    <p:sldId id="265" r:id="rId27"/>
    <p:sldId id="506" r:id="rId28"/>
    <p:sldId id="260" r:id="rId29"/>
    <p:sldId id="456" r:id="rId30"/>
    <p:sldId id="331" r:id="rId31"/>
    <p:sldId id="262" r:id="rId32"/>
    <p:sldId id="451" r:id="rId33"/>
    <p:sldId id="266" r:id="rId34"/>
    <p:sldId id="267" r:id="rId35"/>
    <p:sldId id="268" r:id="rId36"/>
    <p:sldId id="269" r:id="rId37"/>
    <p:sldId id="326" r:id="rId38"/>
    <p:sldId id="270" r:id="rId39"/>
    <p:sldId id="327" r:id="rId40"/>
    <p:sldId id="346" r:id="rId41"/>
    <p:sldId id="347" r:id="rId42"/>
    <p:sldId id="348" r:id="rId43"/>
    <p:sldId id="349" r:id="rId44"/>
    <p:sldId id="350" r:id="rId45"/>
    <p:sldId id="351" r:id="rId46"/>
    <p:sldId id="352" r:id="rId47"/>
    <p:sldId id="353" r:id="rId48"/>
    <p:sldId id="354" r:id="rId49"/>
    <p:sldId id="366" r:id="rId50"/>
    <p:sldId id="367" r:id="rId51"/>
    <p:sldId id="368" r:id="rId52"/>
    <p:sldId id="369" r:id="rId53"/>
    <p:sldId id="370" r:id="rId54"/>
    <p:sldId id="371" r:id="rId55"/>
    <p:sldId id="372" r:id="rId56"/>
    <p:sldId id="374" r:id="rId57"/>
    <p:sldId id="355" r:id="rId58"/>
    <p:sldId id="308" r:id="rId59"/>
    <p:sldId id="283" r:id="rId60"/>
    <p:sldId id="389" r:id="rId61"/>
    <p:sldId id="390" r:id="rId62"/>
    <p:sldId id="392" r:id="rId63"/>
    <p:sldId id="391" r:id="rId64"/>
    <p:sldId id="393" r:id="rId65"/>
    <p:sldId id="489" r:id="rId66"/>
    <p:sldId id="490" r:id="rId67"/>
    <p:sldId id="491" r:id="rId68"/>
    <p:sldId id="492" r:id="rId69"/>
    <p:sldId id="493" r:id="rId70"/>
    <p:sldId id="494" r:id="rId71"/>
    <p:sldId id="495" r:id="rId72"/>
    <p:sldId id="496" r:id="rId73"/>
    <p:sldId id="452" r:id="rId74"/>
    <p:sldId id="394" r:id="rId75"/>
    <p:sldId id="395" r:id="rId76"/>
    <p:sldId id="396" r:id="rId77"/>
    <p:sldId id="286" r:id="rId78"/>
    <p:sldId id="499" r:id="rId79"/>
    <p:sldId id="497" r:id="rId80"/>
    <p:sldId id="498" r:id="rId81"/>
    <p:sldId id="437" r:id="rId82"/>
    <p:sldId id="541" r:id="rId83"/>
    <p:sldId id="438" r:id="rId84"/>
    <p:sldId id="453" r:id="rId85"/>
    <p:sldId id="309" r:id="rId86"/>
    <p:sldId id="455" r:id="rId87"/>
    <p:sldId id="457" r:id="rId88"/>
    <p:sldId id="454" r:id="rId89"/>
    <p:sldId id="507" r:id="rId90"/>
    <p:sldId id="310" r:id="rId91"/>
    <p:sldId id="311" r:id="rId92"/>
    <p:sldId id="312" r:id="rId93"/>
    <p:sldId id="458" r:id="rId94"/>
    <p:sldId id="313" r:id="rId95"/>
    <p:sldId id="314" r:id="rId96"/>
    <p:sldId id="315" r:id="rId97"/>
    <p:sldId id="316" r:id="rId98"/>
    <p:sldId id="317" r:id="rId99"/>
    <p:sldId id="318" r:id="rId100"/>
    <p:sldId id="319" r:id="rId101"/>
    <p:sldId id="320" r:id="rId102"/>
    <p:sldId id="321" r:id="rId103"/>
    <p:sldId id="333" r:id="rId104"/>
    <p:sldId id="322" r:id="rId105"/>
    <p:sldId id="334" r:id="rId106"/>
    <p:sldId id="335" r:id="rId107"/>
    <p:sldId id="459" r:id="rId108"/>
    <p:sldId id="460" r:id="rId109"/>
    <p:sldId id="461" r:id="rId110"/>
    <p:sldId id="462" r:id="rId111"/>
    <p:sldId id="463" r:id="rId112"/>
    <p:sldId id="329" r:id="rId113"/>
    <p:sldId id="338" r:id="rId114"/>
    <p:sldId id="339" r:id="rId115"/>
    <p:sldId id="341" r:id="rId116"/>
    <p:sldId id="342" r:id="rId117"/>
    <p:sldId id="340" r:id="rId118"/>
    <p:sldId id="411" r:id="rId119"/>
    <p:sldId id="412" r:id="rId120"/>
    <p:sldId id="413" r:id="rId121"/>
    <p:sldId id="414" r:id="rId122"/>
    <p:sldId id="415" r:id="rId123"/>
    <p:sldId id="416" r:id="rId124"/>
    <p:sldId id="418" r:id="rId125"/>
    <p:sldId id="417" r:id="rId126"/>
    <p:sldId id="363" r:id="rId127"/>
    <p:sldId id="281" r:id="rId128"/>
    <p:sldId id="509" r:id="rId129"/>
    <p:sldId id="284" r:id="rId130"/>
    <p:sldId id="285" r:id="rId131"/>
    <p:sldId id="375" r:id="rId132"/>
    <p:sldId id="345" r:id="rId133"/>
    <p:sldId id="343" r:id="rId134"/>
    <p:sldId id="376" r:id="rId135"/>
    <p:sldId id="377" r:id="rId136"/>
    <p:sldId id="510" r:id="rId137"/>
    <p:sldId id="383" r:id="rId138"/>
    <p:sldId id="384" r:id="rId139"/>
    <p:sldId id="385" r:id="rId140"/>
    <p:sldId id="386" r:id="rId141"/>
    <p:sldId id="387" r:id="rId142"/>
    <p:sldId id="511" r:id="rId143"/>
    <p:sldId id="512" r:id="rId144"/>
    <p:sldId id="388" r:id="rId145"/>
    <p:sldId id="513" r:id="rId146"/>
    <p:sldId id="514" r:id="rId147"/>
    <p:sldId id="515" r:id="rId148"/>
    <p:sldId id="397" r:id="rId149"/>
    <p:sldId id="398" r:id="rId150"/>
    <p:sldId id="399" r:id="rId151"/>
    <p:sldId id="400" r:id="rId152"/>
    <p:sldId id="402" r:id="rId153"/>
    <p:sldId id="401" r:id="rId154"/>
    <p:sldId id="378" r:id="rId155"/>
    <p:sldId id="379" r:id="rId156"/>
    <p:sldId id="380" r:id="rId157"/>
    <p:sldId id="381" r:id="rId158"/>
    <p:sldId id="403" r:id="rId159"/>
    <p:sldId id="404" r:id="rId160"/>
    <p:sldId id="405" r:id="rId161"/>
    <p:sldId id="406" r:id="rId162"/>
    <p:sldId id="419" r:id="rId163"/>
    <p:sldId id="420" r:id="rId164"/>
    <p:sldId id="421" r:id="rId165"/>
    <p:sldId id="422" r:id="rId166"/>
    <p:sldId id="424" r:id="rId167"/>
    <p:sldId id="423" r:id="rId168"/>
    <p:sldId id="362" r:id="rId169"/>
    <p:sldId id="446" r:id="rId170"/>
    <p:sldId id="425" r:id="rId171"/>
    <p:sldId id="431" r:id="rId172"/>
    <p:sldId id="432" r:id="rId173"/>
    <p:sldId id="433" r:id="rId174"/>
    <p:sldId id="430" r:id="rId175"/>
    <p:sldId id="427" r:id="rId176"/>
    <p:sldId id="428" r:id="rId177"/>
    <p:sldId id="429" r:id="rId178"/>
    <p:sldId id="447" r:id="rId179"/>
    <p:sldId id="439" r:id="rId180"/>
    <p:sldId id="440" r:id="rId181"/>
    <p:sldId id="441" r:id="rId182"/>
    <p:sldId id="442" r:id="rId183"/>
    <p:sldId id="445" r:id="rId184"/>
    <p:sldId id="443" r:id="rId185"/>
    <p:sldId id="444" r:id="rId186"/>
    <p:sldId id="465" r:id="rId187"/>
    <p:sldId id="464" r:id="rId188"/>
    <p:sldId id="540" r:id="rId189"/>
    <p:sldId id="516" r:id="rId190"/>
    <p:sldId id="517" r:id="rId191"/>
    <p:sldId id="518" r:id="rId192"/>
    <p:sldId id="519" r:id="rId193"/>
    <p:sldId id="520" r:id="rId194"/>
    <p:sldId id="521" r:id="rId195"/>
    <p:sldId id="522" r:id="rId196"/>
    <p:sldId id="503" r:id="rId197"/>
    <p:sldId id="504" r:id="rId198"/>
    <p:sldId id="505" r:id="rId199"/>
    <p:sldId id="523" r:id="rId200"/>
    <p:sldId id="502" r:id="rId201"/>
    <p:sldId id="524" r:id="rId202"/>
    <p:sldId id="525" r:id="rId203"/>
    <p:sldId id="526" r:id="rId204"/>
    <p:sldId id="527" r:id="rId205"/>
    <p:sldId id="466" r:id="rId206"/>
    <p:sldId id="539" r:id="rId207"/>
    <p:sldId id="467" r:id="rId208"/>
    <p:sldId id="538" r:id="rId209"/>
    <p:sldId id="468" r:id="rId210"/>
    <p:sldId id="528" r:id="rId211"/>
    <p:sldId id="469" r:id="rId212"/>
    <p:sldId id="470" r:id="rId213"/>
    <p:sldId id="537" r:id="rId214"/>
    <p:sldId id="471" r:id="rId215"/>
    <p:sldId id="536" r:id="rId216"/>
    <p:sldId id="472" r:id="rId217"/>
    <p:sldId id="535" r:id="rId218"/>
    <p:sldId id="473" r:id="rId219"/>
    <p:sldId id="534" r:id="rId220"/>
    <p:sldId id="474" r:id="rId221"/>
    <p:sldId id="475" r:id="rId222"/>
    <p:sldId id="533" r:id="rId223"/>
    <p:sldId id="476" r:id="rId224"/>
    <p:sldId id="478" r:id="rId225"/>
    <p:sldId id="532" r:id="rId226"/>
    <p:sldId id="477" r:id="rId227"/>
    <p:sldId id="531" r:id="rId228"/>
    <p:sldId id="479" r:id="rId229"/>
    <p:sldId id="530" r:id="rId230"/>
    <p:sldId id="480" r:id="rId231"/>
    <p:sldId id="529" r:id="rId232"/>
    <p:sldId id="481" r:id="rId233"/>
    <p:sldId id="482" r:id="rId234"/>
    <p:sldId id="483" r:id="rId235"/>
    <p:sldId id="484" r:id="rId236"/>
    <p:sldId id="485" r:id="rId237"/>
    <p:sldId id="486" r:id="rId238"/>
    <p:sldId id="487" r:id="rId239"/>
    <p:sldId id="488" r:id="rId240"/>
    <p:sldId id="382" r:id="rId241"/>
  </p:sldIdLst>
  <p:sldSz cx="18288000" cy="10287000"/>
  <p:notesSz cx="6858000" cy="9144000"/>
  <p:embeddedFontLst>
    <p:embeddedFont>
      <p:font typeface="Aileron Regular" panose="020B0604020202020204" charset="0"/>
      <p:regular r:id="rId244"/>
    </p:embeddedFont>
    <p:embeddedFont>
      <p:font typeface="Aileron Regular Bold" panose="020B0604020202020204" charset="0"/>
      <p:regular r:id="rId245"/>
      <p:bold r:id="rId246"/>
    </p:embeddedFont>
    <p:embeddedFont>
      <p:font typeface="Aileron Regular Italics" panose="020B0604020202020204" charset="0"/>
      <p:regular r:id="rId247"/>
      <p:italic r:id="rId248"/>
    </p:embeddedFont>
    <p:embeddedFont>
      <p:font typeface="Avenir Next LT Pro" panose="020B0504020202020204" pitchFamily="34" charset="0"/>
      <p:regular r:id="rId249"/>
      <p:bold r:id="rId250"/>
      <p:italic r:id="rId251"/>
      <p:boldItalic r:id="rId252"/>
    </p:embeddedFont>
    <p:embeddedFont>
      <p:font typeface="Avenir Next LT Pro Light" panose="020B0304020202020204" pitchFamily="34" charset="0"/>
      <p:regular r:id="rId253"/>
      <p:italic r:id="rId254"/>
    </p:embeddedFont>
    <p:embeddedFont>
      <p:font typeface="Calibri" panose="020F0502020204030204" pitchFamily="34" charset="0"/>
      <p:regular r:id="rId255"/>
      <p:bold r:id="rId256"/>
      <p:italic r:id="rId257"/>
      <p:boldItalic r:id="rId258"/>
    </p:embeddedFont>
    <p:embeddedFont>
      <p:font typeface="Consolas" panose="020B0609020204030204" pitchFamily="49" charset="0"/>
      <p:regular r:id="rId259"/>
      <p:bold r:id="rId260"/>
      <p:italic r:id="rId261"/>
      <p:boldItalic r:id="rId262"/>
    </p:embeddedFont>
    <p:embeddedFont>
      <p:font typeface="DM Sans Bold" pitchFamily="2" charset="0"/>
      <p:regular r:id="rId263"/>
      <p:bold r:id="rId264"/>
    </p:embeddedFont>
    <p:embeddedFont>
      <p:font typeface="Inter" panose="020B0604020202020204" charset="0"/>
      <p:regular r:id="rId265"/>
    </p:embeddedFont>
    <p:embeddedFont>
      <p:font typeface="League Spartan" panose="020B0604020202020204" charset="0"/>
      <p:regular r:id="rId266"/>
      <p:bold r:id="rId267"/>
    </p:embeddedFont>
    <p:embeddedFont>
      <p:font typeface="Muli Bold Bold" panose="020B0604020202020204" charset="0"/>
      <p:regular r:id="rId268"/>
      <p:bold r:id="rId269"/>
    </p:embeddedFont>
    <p:embeddedFont>
      <p:font typeface="Open Sans Bold" panose="020B0806030504020204" pitchFamily="34" charset="0"/>
      <p:regular r:id="rId270"/>
      <p:bold r:id="rId271"/>
    </p:embeddedFont>
    <p:embeddedFont>
      <p:font typeface="Roboto Mono Regular" panose="00000009000000000000" pitchFamily="49" charset="0"/>
      <p:regular r:id="rId2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A156B7-23F3-CD4F-A11A-8258C01DEE27}">
          <p14:sldIdLst>
            <p14:sldId id="256"/>
            <p14:sldId id="542"/>
            <p14:sldId id="544"/>
            <p14:sldId id="543"/>
            <p14:sldId id="545"/>
          </p14:sldIdLst>
        </p14:section>
        <p14:section name="BASICS" id="{50603E37-87EF-CE4A-B6A2-54B45B67A95F}">
          <p14:sldIdLst>
            <p14:sldId id="258"/>
            <p14:sldId id="356"/>
            <p14:sldId id="259"/>
            <p14:sldId id="357"/>
            <p14:sldId id="358"/>
            <p14:sldId id="359"/>
            <p14:sldId id="435"/>
            <p14:sldId id="448"/>
            <p14:sldId id="436"/>
            <p14:sldId id="449"/>
            <p14:sldId id="360"/>
            <p14:sldId id="361"/>
            <p14:sldId id="450"/>
            <p14:sldId id="263"/>
            <p14:sldId id="332"/>
            <p14:sldId id="264"/>
            <p14:sldId id="261"/>
            <p14:sldId id="265"/>
            <p14:sldId id="506"/>
            <p14:sldId id="260"/>
            <p14:sldId id="456"/>
            <p14:sldId id="331"/>
            <p14:sldId id="262"/>
            <p14:sldId id="451"/>
            <p14:sldId id="266"/>
            <p14:sldId id="267"/>
            <p14:sldId id="268"/>
            <p14:sldId id="269"/>
            <p14:sldId id="326"/>
            <p14:sldId id="270"/>
            <p14:sldId id="327"/>
          </p14:sldIdLst>
        </p14:section>
        <p14:section name="ATELIER" id="{E606EBE7-00E3-D442-A8B0-24F7A1541378}">
          <p14:sldIdLst>
            <p14:sldId id="346"/>
            <p14:sldId id="347"/>
            <p14:sldId id="348"/>
            <p14:sldId id="349"/>
            <p14:sldId id="350"/>
            <p14:sldId id="351"/>
            <p14:sldId id="352"/>
            <p14:sldId id="353"/>
            <p14:sldId id="354"/>
            <p14:sldId id="366"/>
            <p14:sldId id="367"/>
            <p14:sldId id="368"/>
            <p14:sldId id="369"/>
            <p14:sldId id="370"/>
            <p14:sldId id="371"/>
            <p14:sldId id="372"/>
            <p14:sldId id="374"/>
            <p14:sldId id="355"/>
          </p14:sldIdLst>
        </p14:section>
        <p14:section name="DATABASES &amp; EXECUTORS" id="{DCE686C9-3E6C-7641-B3FE-3D46ABE86AB0}">
          <p14:sldIdLst>
            <p14:sldId id="308"/>
            <p14:sldId id="283"/>
            <p14:sldId id="389"/>
            <p14:sldId id="390"/>
            <p14:sldId id="392"/>
            <p14:sldId id="391"/>
            <p14:sldId id="393"/>
            <p14:sldId id="489"/>
            <p14:sldId id="490"/>
            <p14:sldId id="491"/>
            <p14:sldId id="492"/>
            <p14:sldId id="493"/>
            <p14:sldId id="494"/>
            <p14:sldId id="495"/>
            <p14:sldId id="496"/>
            <p14:sldId id="452"/>
            <p14:sldId id="394"/>
            <p14:sldId id="395"/>
            <p14:sldId id="396"/>
            <p14:sldId id="286"/>
            <p14:sldId id="499"/>
            <p14:sldId id="497"/>
            <p14:sldId id="498"/>
            <p14:sldId id="437"/>
            <p14:sldId id="541"/>
            <p14:sldId id="438"/>
            <p14:sldId id="453"/>
            <p14:sldId id="309"/>
            <p14:sldId id="455"/>
            <p14:sldId id="457"/>
            <p14:sldId id="454"/>
            <p14:sldId id="507"/>
            <p14:sldId id="310"/>
            <p14:sldId id="311"/>
            <p14:sldId id="312"/>
            <p14:sldId id="458"/>
            <p14:sldId id="313"/>
            <p14:sldId id="314"/>
            <p14:sldId id="315"/>
            <p14:sldId id="316"/>
            <p14:sldId id="317"/>
            <p14:sldId id="318"/>
            <p14:sldId id="319"/>
            <p14:sldId id="320"/>
            <p14:sldId id="321"/>
            <p14:sldId id="333"/>
            <p14:sldId id="322"/>
            <p14:sldId id="334"/>
            <p14:sldId id="335"/>
            <p14:sldId id="459"/>
            <p14:sldId id="460"/>
            <p14:sldId id="461"/>
            <p14:sldId id="462"/>
            <p14:sldId id="463"/>
            <p14:sldId id="329"/>
            <p14:sldId id="338"/>
            <p14:sldId id="339"/>
            <p14:sldId id="341"/>
            <p14:sldId id="342"/>
            <p14:sldId id="340"/>
            <p14:sldId id="411"/>
            <p14:sldId id="412"/>
            <p14:sldId id="413"/>
            <p14:sldId id="414"/>
            <p14:sldId id="415"/>
            <p14:sldId id="416"/>
            <p14:sldId id="418"/>
            <p14:sldId id="417"/>
            <p14:sldId id="363"/>
          </p14:sldIdLst>
        </p14:section>
        <p14:section name="WORKFLOWS" id="{A4596271-F99F-254E-B1C3-D27803D65DA3}">
          <p14:sldIdLst>
            <p14:sldId id="281"/>
            <p14:sldId id="509"/>
            <p14:sldId id="284"/>
            <p14:sldId id="285"/>
            <p14:sldId id="375"/>
            <p14:sldId id="345"/>
            <p14:sldId id="343"/>
            <p14:sldId id="376"/>
            <p14:sldId id="377"/>
            <p14:sldId id="510"/>
            <p14:sldId id="383"/>
            <p14:sldId id="384"/>
            <p14:sldId id="385"/>
            <p14:sldId id="386"/>
            <p14:sldId id="387"/>
            <p14:sldId id="511"/>
            <p14:sldId id="512"/>
            <p14:sldId id="388"/>
            <p14:sldId id="513"/>
            <p14:sldId id="514"/>
            <p14:sldId id="515"/>
            <p14:sldId id="397"/>
            <p14:sldId id="398"/>
            <p14:sldId id="399"/>
            <p14:sldId id="400"/>
            <p14:sldId id="402"/>
            <p14:sldId id="401"/>
            <p14:sldId id="378"/>
            <p14:sldId id="379"/>
            <p14:sldId id="380"/>
            <p14:sldId id="381"/>
            <p14:sldId id="403"/>
            <p14:sldId id="404"/>
            <p14:sldId id="405"/>
            <p14:sldId id="406"/>
            <p14:sldId id="419"/>
            <p14:sldId id="420"/>
            <p14:sldId id="421"/>
            <p14:sldId id="422"/>
            <p14:sldId id="424"/>
            <p14:sldId id="423"/>
          </p14:sldIdLst>
        </p14:section>
        <p14:section name="ATELIER" id="{E14F993D-7A3A-2D40-95BB-77A48AFF73B2}">
          <p14:sldIdLst>
            <p14:sldId id="362"/>
            <p14:sldId id="446"/>
            <p14:sldId id="425"/>
            <p14:sldId id="431"/>
            <p14:sldId id="432"/>
            <p14:sldId id="433"/>
            <p14:sldId id="430"/>
            <p14:sldId id="427"/>
            <p14:sldId id="428"/>
            <p14:sldId id="429"/>
            <p14:sldId id="447"/>
            <p14:sldId id="439"/>
            <p14:sldId id="440"/>
            <p14:sldId id="441"/>
            <p14:sldId id="442"/>
            <p14:sldId id="445"/>
            <p14:sldId id="443"/>
            <p14:sldId id="444"/>
            <p14:sldId id="465"/>
            <p14:sldId id="464"/>
            <p14:sldId id="540"/>
            <p14:sldId id="516"/>
            <p14:sldId id="517"/>
            <p14:sldId id="518"/>
            <p14:sldId id="519"/>
            <p14:sldId id="520"/>
            <p14:sldId id="521"/>
            <p14:sldId id="522"/>
            <p14:sldId id="503"/>
            <p14:sldId id="504"/>
            <p14:sldId id="505"/>
            <p14:sldId id="523"/>
            <p14:sldId id="502"/>
            <p14:sldId id="524"/>
            <p14:sldId id="525"/>
            <p14:sldId id="526"/>
            <p14:sldId id="527"/>
            <p14:sldId id="466"/>
            <p14:sldId id="539"/>
            <p14:sldId id="467"/>
            <p14:sldId id="538"/>
            <p14:sldId id="468"/>
            <p14:sldId id="528"/>
            <p14:sldId id="469"/>
            <p14:sldId id="470"/>
            <p14:sldId id="537"/>
            <p14:sldId id="471"/>
            <p14:sldId id="536"/>
            <p14:sldId id="472"/>
            <p14:sldId id="535"/>
            <p14:sldId id="473"/>
            <p14:sldId id="534"/>
            <p14:sldId id="474"/>
            <p14:sldId id="475"/>
            <p14:sldId id="533"/>
            <p14:sldId id="476"/>
            <p14:sldId id="478"/>
            <p14:sldId id="532"/>
            <p14:sldId id="477"/>
            <p14:sldId id="531"/>
            <p14:sldId id="479"/>
            <p14:sldId id="530"/>
            <p14:sldId id="480"/>
            <p14:sldId id="529"/>
            <p14:sldId id="481"/>
            <p14:sldId id="482"/>
            <p14:sldId id="483"/>
            <p14:sldId id="484"/>
            <p14:sldId id="485"/>
            <p14:sldId id="486"/>
            <p14:sldId id="487"/>
            <p14:sldId id="488"/>
            <p14:sldId id="38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CEC3"/>
    <a:srgbClr val="67D103"/>
    <a:srgbClr val="62A0DF"/>
    <a:srgbClr val="8B8B8B"/>
    <a:srgbClr val="0D68CA"/>
    <a:srgbClr val="FFF001"/>
    <a:srgbClr val="519411"/>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4E398A-05C0-440D-A1C1-596D03FC55D8}" v="7327" dt="2023-04-17T09:05:04.764"/>
    <p1510:client id="{8F8C3BFC-421D-B9F4-984A-7882469CABBE}" v="1" dt="2023-04-16T15:55:24.232"/>
    <p1510:client id="{9904D377-77FD-4972-B70A-87A15D06C039}" v="23" dt="2023-04-16T13:35:50.628"/>
    <p1510:client id="{BFA28345-2D24-4463-9BCC-E40BE135DC0C}" v="1" dt="2023-04-17T12:31:03.286"/>
    <p1510:client id="{C50E8BDD-FC2B-0447-9D32-DF8FFC186F62}" v="3181" vWet="3203" dt="2023-04-17T09:04:32.840"/>
    <p1510:client id="{CFE07A29-3A35-B886-B9BD-E93066F3FA79}" v="3" dt="2023-04-16T12:12:11.29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font" Target="fonts/font25.fntdata"/><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58" Type="http://schemas.openxmlformats.org/officeDocument/2006/relationships/font" Target="fonts/font15.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font" Target="fonts/font5.fntdata"/><Relationship Id="rId269" Type="http://schemas.openxmlformats.org/officeDocument/2006/relationships/font" Target="fonts/font26.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font" Target="fonts/font16.fntdata"/><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font" Target="fonts/font27.fntdata"/><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font" Target="fonts/font6.fntdata"/><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font" Target="fonts/font17.fntdata"/><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font" Target="fonts/font7.fntdata"/><Relationship Id="rId271" Type="http://schemas.openxmlformats.org/officeDocument/2006/relationships/font" Target="fonts/font28.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font" Target="fonts/font18.fntdata"/><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font" Target="fonts/font8.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font" Target="fonts/font29.fntdata"/><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font" Target="fonts/font19.fntdata"/><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font" Target="fonts/font9.fntdata"/><Relationship Id="rId273" Type="http://schemas.openxmlformats.org/officeDocument/2006/relationships/presProps" Target="pres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notesMaster" Target="notesMasters/notesMaster1.xml"/><Relationship Id="rId263" Type="http://schemas.openxmlformats.org/officeDocument/2006/relationships/font" Target="fonts/font20.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font" Target="fonts/font10.fntdata"/><Relationship Id="rId274" Type="http://schemas.openxmlformats.org/officeDocument/2006/relationships/viewProps" Target="view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handoutMaster" Target="handoutMasters/handoutMaster1.xml"/><Relationship Id="rId264" Type="http://schemas.openxmlformats.org/officeDocument/2006/relationships/font" Target="fonts/font21.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font" Target="fonts/font11.fntdata"/><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theme" Target="theme/theme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font" Target="fonts/font1.fntdata"/><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font" Target="fonts/font22.fntdata"/><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font" Target="fonts/font12.fntdata"/><Relationship Id="rId276" Type="http://schemas.openxmlformats.org/officeDocument/2006/relationships/tableStyles" Target="tableStyle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font" Target="fonts/font2.fntdata"/><Relationship Id="rId266" Type="http://schemas.openxmlformats.org/officeDocument/2006/relationships/font" Target="fonts/font23.fntdata"/><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font" Target="fonts/font13.fntdata"/><Relationship Id="rId277" Type="http://schemas.microsoft.com/office/2015/10/relationships/revisionInfo" Target="revisionInfo.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font" Target="fonts/font3.fntdata"/><Relationship Id="rId267" Type="http://schemas.openxmlformats.org/officeDocument/2006/relationships/font" Target="fonts/font24.fntdata"/><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font" Target="fonts/font14.fntdata"/><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font" Target="fonts/font4.fntdata"/><Relationship Id="rId107" Type="http://schemas.openxmlformats.org/officeDocument/2006/relationships/slide" Target="slides/slide10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8986323-D8A5-7F27-9F0D-FE4CE89596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a:extLst>
              <a:ext uri="{FF2B5EF4-FFF2-40B4-BE49-F238E27FC236}">
                <a16:creationId xmlns:a16="http://schemas.microsoft.com/office/drawing/2014/main" id="{93378DC6-1EA9-B091-0F59-7F37D545C2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84D061-0CCE-4397-8921-E817D621B8CF}" type="datetimeFigureOut">
              <a:rPr lang="fr-MA" smtClean="0"/>
              <a:t>17/04/2023</a:t>
            </a:fld>
            <a:endParaRPr lang="fr-MA"/>
          </a:p>
        </p:txBody>
      </p:sp>
      <p:sp>
        <p:nvSpPr>
          <p:cNvPr id="4" name="Espace réservé du pied de page 3">
            <a:extLst>
              <a:ext uri="{FF2B5EF4-FFF2-40B4-BE49-F238E27FC236}">
                <a16:creationId xmlns:a16="http://schemas.microsoft.com/office/drawing/2014/main" id="{A66BC650-112F-6612-AF55-0C1E177E52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5" name="Espace réservé du numéro de diapositive 4">
            <a:extLst>
              <a:ext uri="{FF2B5EF4-FFF2-40B4-BE49-F238E27FC236}">
                <a16:creationId xmlns:a16="http://schemas.microsoft.com/office/drawing/2014/main" id="{3764CFBD-7AC1-DABC-5340-216AF2E92C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32B044-6F9B-40A8-B6E8-1901E6D45071}" type="slidenum">
              <a:rPr lang="fr-MA" smtClean="0"/>
              <a:t>‹#›</a:t>
            </a:fld>
            <a:endParaRPr lang="fr-MA"/>
          </a:p>
        </p:txBody>
      </p:sp>
    </p:spTree>
    <p:extLst>
      <p:ext uri="{BB962C8B-B14F-4D97-AF65-F5344CB8AC3E}">
        <p14:creationId xmlns:p14="http://schemas.microsoft.com/office/powerpoint/2010/main" val="89966208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28A3F-9054-461B-B72C-7B02D9144156}" type="datetimeFigureOut">
              <a:rPr lang="fr-FR" smtClean="0"/>
              <a:t>17/04/2023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92EED7-0975-45ED-8CA9-32E35905A58B}" type="slidenum">
              <a:rPr lang="fr-FR" smtClean="0"/>
              <a:t>‹#›</a:t>
            </a:fld>
            <a:endParaRPr lang="fr-FR"/>
          </a:p>
        </p:txBody>
      </p:sp>
    </p:spTree>
    <p:extLst>
      <p:ext uri="{BB962C8B-B14F-4D97-AF65-F5344CB8AC3E}">
        <p14:creationId xmlns:p14="http://schemas.microsoft.com/office/powerpoint/2010/main" val="422902682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395484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lgn="l">
              <a:buFont typeface="Arial" panose="020B0604020202020204" pitchFamily="34" charset="0"/>
              <a:buChar char="•"/>
            </a:pPr>
            <a:r>
              <a:rPr lang="fr-FR" b="0" i="0">
                <a:solidFill>
                  <a:srgbClr val="D1D5DB"/>
                </a:solidFill>
                <a:effectLst/>
                <a:latin typeface="Söhne"/>
              </a:rPr>
              <a:t>Idéalement, une tâche devrait passer de none à </a:t>
            </a:r>
            <a:r>
              <a:rPr lang="fr-FR" b="0" i="0" err="1">
                <a:solidFill>
                  <a:srgbClr val="D1D5DB"/>
                </a:solidFill>
                <a:effectLst/>
                <a:latin typeface="Söhne"/>
              </a:rPr>
              <a:t>scheduled</a:t>
            </a:r>
            <a:r>
              <a:rPr lang="fr-FR" b="0" i="0">
                <a:solidFill>
                  <a:srgbClr val="D1D5DB"/>
                </a:solidFill>
                <a:effectLst/>
                <a:latin typeface="Söhne"/>
              </a:rPr>
              <a:t>, puis à </a:t>
            </a:r>
            <a:r>
              <a:rPr lang="fr-FR" b="0" i="0" err="1">
                <a:solidFill>
                  <a:srgbClr val="D1D5DB"/>
                </a:solidFill>
                <a:effectLst/>
                <a:latin typeface="Söhne"/>
              </a:rPr>
              <a:t>queued</a:t>
            </a:r>
            <a:r>
              <a:rPr lang="fr-FR" b="0" i="0">
                <a:solidFill>
                  <a:srgbClr val="D1D5DB"/>
                </a:solidFill>
                <a:effectLst/>
                <a:latin typeface="Söhne"/>
              </a:rPr>
              <a:t>, à running, et enfin à </a:t>
            </a:r>
            <a:r>
              <a:rPr lang="fr-FR" b="0" i="0" err="1">
                <a:solidFill>
                  <a:srgbClr val="D1D5DB"/>
                </a:solidFill>
                <a:effectLst/>
                <a:latin typeface="Söhne"/>
              </a:rPr>
              <a:t>success</a:t>
            </a:r>
            <a:r>
              <a:rPr lang="fr-FR" b="0" i="0">
                <a:solidFill>
                  <a:srgbClr val="D1D5DB"/>
                </a:solidFill>
                <a:effectLst/>
                <a:latin typeface="Söhne"/>
              </a:rPr>
              <a:t>.</a:t>
            </a:r>
          </a:p>
          <a:p>
            <a:pPr marL="171450" indent="-171450" algn="l">
              <a:buFont typeface="Arial" panose="020B0604020202020204" pitchFamily="34" charset="0"/>
              <a:buChar char="•"/>
            </a:pPr>
            <a:endParaRPr lang="fr-FR" b="0" i="0">
              <a:solidFill>
                <a:srgbClr val="D1D5DB"/>
              </a:solidFill>
              <a:effectLst/>
              <a:latin typeface="Söhne"/>
            </a:endParaRPr>
          </a:p>
          <a:p>
            <a:pPr marL="628650" lvl="1" indent="-171450" algn="l">
              <a:buFont typeface="Arial" panose="020B0604020202020204" pitchFamily="34" charset="0"/>
              <a:buChar char="•"/>
            </a:pPr>
            <a:endParaRPr lang="fr-FR" b="0" i="0">
              <a:solidFill>
                <a:srgbClr val="D1D5DB"/>
              </a:solidFill>
              <a:effectLst/>
              <a:latin typeface="Söhne"/>
            </a:endParaRPr>
          </a:p>
          <a:p>
            <a:pPr marL="628650" lvl="1" indent="-171450" algn="l">
              <a:buFont typeface="Arial" panose="020B0604020202020204" pitchFamily="34" charset="0"/>
              <a:buChar char="•"/>
            </a:pPr>
            <a:r>
              <a:rPr lang="fr-FR" b="0" i="0">
                <a:solidFill>
                  <a:srgbClr val="D1D5DB"/>
                </a:solidFill>
                <a:effectLst/>
                <a:latin typeface="Söhne"/>
              </a:rPr>
              <a:t>none : La tâche n'a pas encore été mise en file d'attente pour l'exécution (ses dépendances ne sont pas encore satisfaites).</a:t>
            </a:r>
          </a:p>
          <a:p>
            <a:pPr marL="628650" lvl="1" indent="-171450" algn="l">
              <a:buFont typeface="Arial" panose="020B0604020202020204" pitchFamily="34" charset="0"/>
              <a:buChar char="•"/>
            </a:pPr>
            <a:r>
              <a:rPr lang="fr-FR" b="0" i="0" err="1">
                <a:solidFill>
                  <a:srgbClr val="D1D5DB"/>
                </a:solidFill>
                <a:effectLst/>
                <a:latin typeface="Söhne"/>
              </a:rPr>
              <a:t>scheduled</a:t>
            </a:r>
            <a:r>
              <a:rPr lang="fr-FR" b="0" i="0">
                <a:solidFill>
                  <a:srgbClr val="D1D5DB"/>
                </a:solidFill>
                <a:effectLst/>
                <a:latin typeface="Söhne"/>
              </a:rPr>
              <a:t> : Le planificateur a déterminé que les dépendances de la tâche sont satisfaites et qu'elle doit être exécutée.</a:t>
            </a:r>
          </a:p>
          <a:p>
            <a:pPr marL="628650" lvl="1" indent="-171450" algn="l">
              <a:buFont typeface="Arial" panose="020B0604020202020204" pitchFamily="34" charset="0"/>
              <a:buChar char="•"/>
            </a:pPr>
            <a:r>
              <a:rPr lang="fr-FR" b="0" i="0" err="1">
                <a:solidFill>
                  <a:srgbClr val="D1D5DB"/>
                </a:solidFill>
                <a:effectLst/>
                <a:latin typeface="Söhne"/>
              </a:rPr>
              <a:t>queued</a:t>
            </a:r>
            <a:r>
              <a:rPr lang="fr-FR" b="0" i="0">
                <a:solidFill>
                  <a:srgbClr val="D1D5DB"/>
                </a:solidFill>
                <a:effectLst/>
                <a:latin typeface="Söhne"/>
              </a:rPr>
              <a:t> : La tâche a été assignée à un exécuteur et attend un travailleur.</a:t>
            </a:r>
          </a:p>
          <a:p>
            <a:pPr marL="628650" lvl="1" indent="-171450" algn="l">
              <a:buFont typeface="Arial" panose="020B0604020202020204" pitchFamily="34" charset="0"/>
              <a:buChar char="•"/>
            </a:pPr>
            <a:r>
              <a:rPr lang="fr-FR" b="0" i="0">
                <a:solidFill>
                  <a:srgbClr val="D1D5DB"/>
                </a:solidFill>
                <a:effectLst/>
                <a:latin typeface="Söhne"/>
              </a:rPr>
              <a:t>running : La tâche est en cours d'exécution sur un travailleur (ou sur un exécuteur local/synchrone).</a:t>
            </a:r>
          </a:p>
          <a:p>
            <a:pPr marL="628650" lvl="1" indent="-171450" algn="l">
              <a:buFont typeface="Arial" panose="020B0604020202020204" pitchFamily="34" charset="0"/>
              <a:buChar char="•"/>
            </a:pPr>
            <a:r>
              <a:rPr lang="fr-FR" b="0" i="0" err="1">
                <a:solidFill>
                  <a:srgbClr val="D1D5DB"/>
                </a:solidFill>
                <a:effectLst/>
                <a:latin typeface="Söhne"/>
              </a:rPr>
              <a:t>success</a:t>
            </a:r>
            <a:r>
              <a:rPr lang="fr-FR" b="0" i="0">
                <a:solidFill>
                  <a:srgbClr val="D1D5DB"/>
                </a:solidFill>
                <a:effectLst/>
                <a:latin typeface="Söhne"/>
              </a:rPr>
              <a:t> : La tâche a été exécutée avec succès sans erreurs.</a:t>
            </a:r>
          </a:p>
          <a:p>
            <a:pPr marL="628650" lvl="1" indent="-171450" algn="l">
              <a:buFont typeface="Arial" panose="020B0604020202020204" pitchFamily="34" charset="0"/>
              <a:buChar char="•"/>
            </a:pPr>
            <a:r>
              <a:rPr lang="fr-FR" b="0" i="0" err="1">
                <a:solidFill>
                  <a:srgbClr val="D1D5DB"/>
                </a:solidFill>
                <a:effectLst/>
                <a:latin typeface="Söhne"/>
              </a:rPr>
              <a:t>shutdown</a:t>
            </a:r>
            <a:r>
              <a:rPr lang="fr-FR" b="0" i="0">
                <a:solidFill>
                  <a:srgbClr val="D1D5DB"/>
                </a:solidFill>
                <a:effectLst/>
                <a:latin typeface="Söhne"/>
              </a:rPr>
              <a:t> : La tâche a été demandée de manière externe à s'arrêter lorsqu'elle était en cours d'exécution.</a:t>
            </a:r>
          </a:p>
          <a:p>
            <a:pPr marL="628650" lvl="1" indent="-171450" algn="l">
              <a:buFont typeface="Arial" panose="020B0604020202020204" pitchFamily="34" charset="0"/>
              <a:buChar char="•"/>
            </a:pPr>
            <a:r>
              <a:rPr lang="fr-FR" b="0" i="0" err="1">
                <a:solidFill>
                  <a:srgbClr val="D1D5DB"/>
                </a:solidFill>
                <a:effectLst/>
                <a:latin typeface="Söhne"/>
              </a:rPr>
              <a:t>restarting</a:t>
            </a:r>
            <a:r>
              <a:rPr lang="fr-FR" b="0" i="0">
                <a:solidFill>
                  <a:srgbClr val="D1D5DB"/>
                </a:solidFill>
                <a:effectLst/>
                <a:latin typeface="Söhne"/>
              </a:rPr>
              <a:t> : La tâche a été demandée de manière externe de redémarrer lorsqu'elle était en cours d'exécution.</a:t>
            </a:r>
          </a:p>
          <a:p>
            <a:pPr marL="628650" lvl="1" indent="-171450" algn="l">
              <a:buFont typeface="Arial" panose="020B0604020202020204" pitchFamily="34" charset="0"/>
              <a:buChar char="•"/>
            </a:pPr>
            <a:r>
              <a:rPr lang="fr-FR" b="0" i="0" err="1">
                <a:solidFill>
                  <a:srgbClr val="D1D5DB"/>
                </a:solidFill>
                <a:effectLst/>
                <a:latin typeface="Söhne"/>
              </a:rPr>
              <a:t>failed</a:t>
            </a:r>
            <a:r>
              <a:rPr lang="fr-FR" b="0" i="0">
                <a:solidFill>
                  <a:srgbClr val="D1D5DB"/>
                </a:solidFill>
                <a:effectLst/>
                <a:latin typeface="Söhne"/>
              </a:rPr>
              <a:t> : La tâche a rencontré une erreur lors de son exécution et n'a pas pu être exécutée.</a:t>
            </a:r>
          </a:p>
          <a:p>
            <a:pPr marL="628650" lvl="1" indent="-171450" algn="l">
              <a:buFont typeface="Arial" panose="020B0604020202020204" pitchFamily="34" charset="0"/>
              <a:buChar char="•"/>
            </a:pPr>
            <a:r>
              <a:rPr lang="fr-FR" b="0" i="0" err="1">
                <a:solidFill>
                  <a:srgbClr val="D1D5DB"/>
                </a:solidFill>
                <a:effectLst/>
                <a:latin typeface="Söhne"/>
              </a:rPr>
              <a:t>skipped</a:t>
            </a:r>
            <a:r>
              <a:rPr lang="fr-FR" b="0" i="0">
                <a:solidFill>
                  <a:srgbClr val="D1D5DB"/>
                </a:solidFill>
                <a:effectLst/>
                <a:latin typeface="Söhne"/>
              </a:rPr>
              <a:t> : La tâche a été ignorée en raison d'un branchement, de </a:t>
            </a:r>
            <a:r>
              <a:rPr lang="fr-FR" b="0" i="0" err="1">
                <a:solidFill>
                  <a:srgbClr val="D1D5DB"/>
                </a:solidFill>
                <a:effectLst/>
                <a:latin typeface="Söhne"/>
              </a:rPr>
              <a:t>LatestOnly</a:t>
            </a:r>
            <a:r>
              <a:rPr lang="fr-FR" b="0" i="0">
                <a:solidFill>
                  <a:srgbClr val="D1D5DB"/>
                </a:solidFill>
                <a:effectLst/>
                <a:latin typeface="Söhne"/>
              </a:rPr>
              <a:t> ou similaire.</a:t>
            </a:r>
          </a:p>
          <a:p>
            <a:pPr marL="628650" lvl="1" indent="-171450" algn="l">
              <a:buFont typeface="Arial" panose="020B0604020202020204" pitchFamily="34" charset="0"/>
              <a:buChar char="•"/>
            </a:pPr>
            <a:r>
              <a:rPr lang="fr-FR" b="0" i="0" err="1">
                <a:solidFill>
                  <a:srgbClr val="D1D5DB"/>
                </a:solidFill>
                <a:effectLst/>
                <a:latin typeface="Söhne"/>
              </a:rPr>
              <a:t>upstream_failed</a:t>
            </a:r>
            <a:r>
              <a:rPr lang="fr-FR" b="0" i="0">
                <a:solidFill>
                  <a:srgbClr val="D1D5DB"/>
                </a:solidFill>
                <a:effectLst/>
                <a:latin typeface="Söhne"/>
              </a:rPr>
              <a:t> : Une tâche en amont a échoué et la règle de déclenchement indique que nous en avions besoin.</a:t>
            </a:r>
          </a:p>
          <a:p>
            <a:pPr marL="628650" lvl="1" indent="-171450" algn="l">
              <a:buFont typeface="Arial" panose="020B0604020202020204" pitchFamily="34" charset="0"/>
              <a:buChar char="•"/>
            </a:pPr>
            <a:r>
              <a:rPr lang="fr-FR" b="0" i="0" err="1">
                <a:solidFill>
                  <a:srgbClr val="D1D5DB"/>
                </a:solidFill>
                <a:effectLst/>
                <a:latin typeface="Söhne"/>
              </a:rPr>
              <a:t>up_for_retry</a:t>
            </a:r>
            <a:r>
              <a:rPr lang="fr-FR" b="0" i="0">
                <a:solidFill>
                  <a:srgbClr val="D1D5DB"/>
                </a:solidFill>
                <a:effectLst/>
                <a:latin typeface="Söhne"/>
              </a:rPr>
              <a:t> : La tâche a échoué, mais elle dispose de tentatives de </a:t>
            </a:r>
            <a:r>
              <a:rPr lang="fr-FR" b="0" i="0" err="1">
                <a:solidFill>
                  <a:srgbClr val="D1D5DB"/>
                </a:solidFill>
                <a:effectLst/>
                <a:latin typeface="Söhne"/>
              </a:rPr>
              <a:t>réessai</a:t>
            </a:r>
            <a:r>
              <a:rPr lang="fr-FR" b="0" i="0">
                <a:solidFill>
                  <a:srgbClr val="D1D5DB"/>
                </a:solidFill>
                <a:effectLst/>
                <a:latin typeface="Söhne"/>
              </a:rPr>
              <a:t> restantes et sera reprogrammée.</a:t>
            </a:r>
          </a:p>
          <a:p>
            <a:pPr marL="628650" lvl="1" indent="-171450" algn="l">
              <a:buFont typeface="Arial" panose="020B0604020202020204" pitchFamily="34" charset="0"/>
              <a:buChar char="•"/>
            </a:pPr>
            <a:r>
              <a:rPr lang="fr-FR" b="0" i="0" err="1">
                <a:solidFill>
                  <a:srgbClr val="D1D5DB"/>
                </a:solidFill>
                <a:effectLst/>
                <a:latin typeface="Söhne"/>
              </a:rPr>
              <a:t>up_for_reschedule</a:t>
            </a:r>
            <a:r>
              <a:rPr lang="fr-FR" b="0" i="0">
                <a:solidFill>
                  <a:srgbClr val="D1D5DB"/>
                </a:solidFill>
                <a:effectLst/>
                <a:latin typeface="Söhne"/>
              </a:rPr>
              <a:t> : La tâche est un capteur qui est en mode de réexécution.</a:t>
            </a:r>
          </a:p>
          <a:p>
            <a:pPr marL="628650" lvl="1" indent="-171450" algn="l">
              <a:buFont typeface="Arial" panose="020B0604020202020204" pitchFamily="34" charset="0"/>
              <a:buChar char="•"/>
            </a:pPr>
            <a:r>
              <a:rPr lang="fr-FR" b="0" i="0" err="1">
                <a:solidFill>
                  <a:srgbClr val="D1D5DB"/>
                </a:solidFill>
                <a:effectLst/>
                <a:latin typeface="Söhne"/>
              </a:rPr>
              <a:t>sensing</a:t>
            </a:r>
            <a:r>
              <a:rPr lang="fr-FR" b="0" i="0">
                <a:solidFill>
                  <a:srgbClr val="D1D5DB"/>
                </a:solidFill>
                <a:effectLst/>
                <a:latin typeface="Söhne"/>
              </a:rPr>
              <a:t> : La tâche est un capteur intelligent.</a:t>
            </a:r>
          </a:p>
          <a:p>
            <a:pPr marL="628650" lvl="1" indent="-171450" algn="l">
              <a:buFont typeface="Arial" panose="020B0604020202020204" pitchFamily="34" charset="0"/>
              <a:buChar char="•"/>
            </a:pPr>
            <a:r>
              <a:rPr lang="fr-FR" b="0" i="0" err="1">
                <a:solidFill>
                  <a:srgbClr val="D1D5DB"/>
                </a:solidFill>
                <a:effectLst/>
                <a:latin typeface="Söhne"/>
              </a:rPr>
              <a:t>deferred</a:t>
            </a:r>
            <a:r>
              <a:rPr lang="fr-FR" b="0" i="0">
                <a:solidFill>
                  <a:srgbClr val="D1D5DB"/>
                </a:solidFill>
                <a:effectLst/>
                <a:latin typeface="Söhne"/>
              </a:rPr>
              <a:t> : La tâche a été différée à une déclenchement ultérieur.</a:t>
            </a:r>
          </a:p>
          <a:p>
            <a:pPr marL="628650" lvl="1" indent="-171450" algn="l">
              <a:buFont typeface="Arial" panose="020B0604020202020204" pitchFamily="34" charset="0"/>
              <a:buChar char="•"/>
            </a:pPr>
            <a:r>
              <a:rPr lang="fr-FR" b="0" i="0" err="1">
                <a:solidFill>
                  <a:srgbClr val="D1D5DB"/>
                </a:solidFill>
                <a:effectLst/>
                <a:latin typeface="Söhne"/>
              </a:rPr>
              <a:t>removed</a:t>
            </a:r>
            <a:r>
              <a:rPr lang="fr-FR" b="0" i="0">
                <a:solidFill>
                  <a:srgbClr val="D1D5DB"/>
                </a:solidFill>
                <a:effectLst/>
                <a:latin typeface="Söhne"/>
              </a:rPr>
              <a:t> : La tâche a disparu du DAG depuis le début de l'exécution.</a:t>
            </a:r>
          </a:p>
          <a:p>
            <a:endParaRPr lang="fr-MA"/>
          </a:p>
        </p:txBody>
      </p:sp>
    </p:spTree>
    <p:extLst>
      <p:ext uri="{BB962C8B-B14F-4D97-AF65-F5344CB8AC3E}">
        <p14:creationId xmlns:p14="http://schemas.microsoft.com/office/powerpoint/2010/main" val="3236821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2848755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21901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2655055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239834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spc="23">
                <a:solidFill>
                  <a:srgbClr val="545454"/>
                </a:solidFill>
                <a:latin typeface="Avenir Next LT Pro" panose="020B0504020202020204" pitchFamily="34" charset="0"/>
              </a:rPr>
              <a:t>L'option :3-management permet d'obtenir une version de l'image qui inclut l'interface de gestion Web de </a:t>
            </a:r>
            <a:r>
              <a:rPr lang="fr-FR" sz="1200" spc="23" err="1">
                <a:solidFill>
                  <a:srgbClr val="545454"/>
                </a:solidFill>
                <a:latin typeface="Avenir Next LT Pro" panose="020B0504020202020204" pitchFamily="34" charset="0"/>
              </a:rPr>
              <a:t>RabbitMQ</a:t>
            </a:r>
            <a:r>
              <a:rPr lang="fr-FR" sz="1200" spc="23">
                <a:solidFill>
                  <a:srgbClr val="545454"/>
                </a:solidFill>
                <a:latin typeface="Avenir Next LT Pro" panose="020B05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spc="23">
                <a:solidFill>
                  <a:srgbClr val="545454"/>
                </a:solidFill>
                <a:latin typeface="Avenir Next LT Pro" panose="020B0504020202020204" pitchFamily="34" charset="0"/>
              </a:rPr>
              <a:t>Le port 15672 est utilisé pour l'interface de gestion Web de </a:t>
            </a:r>
            <a:r>
              <a:rPr lang="fr-FR" sz="1200" spc="23" err="1">
                <a:solidFill>
                  <a:srgbClr val="545454"/>
                </a:solidFill>
                <a:latin typeface="Avenir Next LT Pro" panose="020B0504020202020204" pitchFamily="34" charset="0"/>
              </a:rPr>
              <a:t>RabbitMQ</a:t>
            </a:r>
            <a:r>
              <a:rPr lang="fr-FR" sz="1200" spc="23">
                <a:solidFill>
                  <a:srgbClr val="545454"/>
                </a:solidFill>
                <a:latin typeface="Avenir Next LT Pro" panose="020B0504020202020204" pitchFamily="34" charset="0"/>
              </a:rPr>
              <a:t>, tandis que le port 5672 est utilisé pour la communication des messages.</a:t>
            </a:r>
          </a:p>
          <a:p>
            <a:endParaRPr lang="fr-MA"/>
          </a:p>
        </p:txBody>
      </p:sp>
    </p:spTree>
    <p:extLst>
      <p:ext uri="{BB962C8B-B14F-4D97-AF65-F5344CB8AC3E}">
        <p14:creationId xmlns:p14="http://schemas.microsoft.com/office/powerpoint/2010/main" val="377228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a:solidFill>
                  <a:srgbClr val="D1D5DB"/>
                </a:solidFill>
                <a:effectLst/>
                <a:latin typeface="Söhne"/>
              </a:rPr>
              <a:t>La propriété </a:t>
            </a:r>
            <a:r>
              <a:rPr lang="fr-FR" b="0" i="0" err="1">
                <a:solidFill>
                  <a:srgbClr val="D1D5DB"/>
                </a:solidFill>
                <a:effectLst/>
                <a:latin typeface="Söhne"/>
              </a:rPr>
              <a:t>template_fields</a:t>
            </a:r>
            <a:r>
              <a:rPr lang="fr-FR" b="0" i="0">
                <a:solidFill>
                  <a:srgbClr val="D1D5DB"/>
                </a:solidFill>
                <a:effectLst/>
                <a:latin typeface="Söhne"/>
              </a:rPr>
              <a:t> est une variable de classe garantie d'être de type </a:t>
            </a:r>
            <a:r>
              <a:rPr lang="fr-FR" b="0" i="0" err="1">
                <a:solidFill>
                  <a:srgbClr val="D1D5DB"/>
                </a:solidFill>
                <a:effectLst/>
                <a:latin typeface="Söhne"/>
              </a:rPr>
              <a:t>Sequence</a:t>
            </a:r>
            <a:r>
              <a:rPr lang="fr-FR" b="0" i="0">
                <a:solidFill>
                  <a:srgbClr val="D1D5DB"/>
                </a:solidFill>
                <a:effectLst/>
                <a:latin typeface="Söhne"/>
              </a:rPr>
              <a:t>[</a:t>
            </a:r>
            <a:r>
              <a:rPr lang="fr-FR" b="0" i="0" err="1">
                <a:solidFill>
                  <a:srgbClr val="D1D5DB"/>
                </a:solidFill>
                <a:effectLst/>
                <a:latin typeface="Söhne"/>
              </a:rPr>
              <a:t>str</a:t>
            </a:r>
            <a:r>
              <a:rPr lang="fr-FR" b="0" i="0">
                <a:solidFill>
                  <a:srgbClr val="D1D5DB"/>
                </a:solidFill>
                <a:effectLst/>
                <a:latin typeface="Söhne"/>
              </a:rPr>
              <a:t>] (c'est-à-dire une liste ou un tuple de chaînes de caractères).</a:t>
            </a:r>
            <a:endParaRPr lang="fr-MA"/>
          </a:p>
        </p:txBody>
      </p:sp>
    </p:spTree>
    <p:extLst>
      <p:ext uri="{BB962C8B-B14F-4D97-AF65-F5344CB8AC3E}">
        <p14:creationId xmlns:p14="http://schemas.microsoft.com/office/powerpoint/2010/main" val="3468331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a:solidFill>
                  <a:srgbClr val="D1D5DB"/>
                </a:solidFill>
                <a:effectLst/>
                <a:latin typeface="Söhne"/>
              </a:rPr>
              <a:t>La propriété </a:t>
            </a:r>
            <a:r>
              <a:rPr lang="fr-FR" b="0" i="0" err="1">
                <a:solidFill>
                  <a:srgbClr val="D1D5DB"/>
                </a:solidFill>
                <a:effectLst/>
                <a:latin typeface="Söhne"/>
              </a:rPr>
              <a:t>template_fields</a:t>
            </a:r>
            <a:r>
              <a:rPr lang="fr-FR" b="0" i="0">
                <a:solidFill>
                  <a:srgbClr val="D1D5DB"/>
                </a:solidFill>
                <a:effectLst/>
                <a:latin typeface="Söhne"/>
              </a:rPr>
              <a:t> est une variable de classe garantie d'être de type </a:t>
            </a:r>
            <a:r>
              <a:rPr lang="fr-FR" b="0" i="0" err="1">
                <a:solidFill>
                  <a:srgbClr val="D1D5DB"/>
                </a:solidFill>
                <a:effectLst/>
                <a:latin typeface="Söhne"/>
              </a:rPr>
              <a:t>Sequence</a:t>
            </a:r>
            <a:r>
              <a:rPr lang="fr-FR" b="0" i="0">
                <a:solidFill>
                  <a:srgbClr val="D1D5DB"/>
                </a:solidFill>
                <a:effectLst/>
                <a:latin typeface="Söhne"/>
              </a:rPr>
              <a:t>[</a:t>
            </a:r>
            <a:r>
              <a:rPr lang="fr-FR" b="0" i="0" err="1">
                <a:solidFill>
                  <a:srgbClr val="D1D5DB"/>
                </a:solidFill>
                <a:effectLst/>
                <a:latin typeface="Söhne"/>
              </a:rPr>
              <a:t>str</a:t>
            </a:r>
            <a:r>
              <a:rPr lang="fr-FR" b="0" i="0">
                <a:solidFill>
                  <a:srgbClr val="D1D5DB"/>
                </a:solidFill>
                <a:effectLst/>
                <a:latin typeface="Söhne"/>
              </a:rPr>
              <a:t>] (c'est-à-dire une liste ou un tuple de chaînes de caractères).</a:t>
            </a:r>
            <a:endParaRPr lang="fr-MA"/>
          </a:p>
        </p:txBody>
      </p:sp>
    </p:spTree>
    <p:extLst>
      <p:ext uri="{BB962C8B-B14F-4D97-AF65-F5344CB8AC3E}">
        <p14:creationId xmlns:p14="http://schemas.microsoft.com/office/powerpoint/2010/main" val="1432937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a:solidFill>
                  <a:srgbClr val="D1D5DB"/>
                </a:solidFill>
                <a:effectLst/>
                <a:latin typeface="Söhne"/>
              </a:rPr>
              <a:t>La propriété </a:t>
            </a:r>
            <a:r>
              <a:rPr lang="fr-FR" b="0" i="0" err="1">
                <a:solidFill>
                  <a:srgbClr val="D1D5DB"/>
                </a:solidFill>
                <a:effectLst/>
                <a:latin typeface="Söhne"/>
              </a:rPr>
              <a:t>template_fields</a:t>
            </a:r>
            <a:r>
              <a:rPr lang="fr-FR" b="0" i="0">
                <a:solidFill>
                  <a:srgbClr val="D1D5DB"/>
                </a:solidFill>
                <a:effectLst/>
                <a:latin typeface="Söhne"/>
              </a:rPr>
              <a:t> est une variable de classe garantie d'être de type </a:t>
            </a:r>
            <a:r>
              <a:rPr lang="fr-FR" b="0" i="0" err="1">
                <a:solidFill>
                  <a:srgbClr val="D1D5DB"/>
                </a:solidFill>
                <a:effectLst/>
                <a:latin typeface="Söhne"/>
              </a:rPr>
              <a:t>Sequence</a:t>
            </a:r>
            <a:r>
              <a:rPr lang="fr-FR" b="0" i="0">
                <a:solidFill>
                  <a:srgbClr val="D1D5DB"/>
                </a:solidFill>
                <a:effectLst/>
                <a:latin typeface="Söhne"/>
              </a:rPr>
              <a:t>[</a:t>
            </a:r>
            <a:r>
              <a:rPr lang="fr-FR" b="0" i="0" err="1">
                <a:solidFill>
                  <a:srgbClr val="D1D5DB"/>
                </a:solidFill>
                <a:effectLst/>
                <a:latin typeface="Söhne"/>
              </a:rPr>
              <a:t>str</a:t>
            </a:r>
            <a:r>
              <a:rPr lang="fr-FR" b="0" i="0">
                <a:solidFill>
                  <a:srgbClr val="D1D5DB"/>
                </a:solidFill>
                <a:effectLst/>
                <a:latin typeface="Söhne"/>
              </a:rPr>
              <a:t>] (c'est-à-dire une liste ou un tuple de chaînes de caractères).</a:t>
            </a:r>
            <a:endParaRPr lang="fr-MA"/>
          </a:p>
        </p:txBody>
      </p:sp>
    </p:spTree>
    <p:extLst>
      <p:ext uri="{BB962C8B-B14F-4D97-AF65-F5344CB8AC3E}">
        <p14:creationId xmlns:p14="http://schemas.microsoft.com/office/powerpoint/2010/main" val="393396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2284559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4114115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185</a:t>
            </a:fld>
            <a:endParaRPr lang="fr-FR"/>
          </a:p>
        </p:txBody>
      </p:sp>
    </p:spTree>
    <p:extLst>
      <p:ext uri="{BB962C8B-B14F-4D97-AF65-F5344CB8AC3E}">
        <p14:creationId xmlns:p14="http://schemas.microsoft.com/office/powerpoint/2010/main" val="2284559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186</a:t>
            </a:fld>
            <a:endParaRPr lang="fr-FR"/>
          </a:p>
        </p:txBody>
      </p:sp>
    </p:spTree>
    <p:extLst>
      <p:ext uri="{BB962C8B-B14F-4D97-AF65-F5344CB8AC3E}">
        <p14:creationId xmlns:p14="http://schemas.microsoft.com/office/powerpoint/2010/main" val="1160762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187</a:t>
            </a:fld>
            <a:endParaRPr lang="fr-FR"/>
          </a:p>
        </p:txBody>
      </p:sp>
    </p:spTree>
    <p:extLst>
      <p:ext uri="{BB962C8B-B14F-4D97-AF65-F5344CB8AC3E}">
        <p14:creationId xmlns:p14="http://schemas.microsoft.com/office/powerpoint/2010/main" val="3262677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189</a:t>
            </a:fld>
            <a:endParaRPr lang="fr-FR"/>
          </a:p>
        </p:txBody>
      </p:sp>
    </p:spTree>
    <p:extLst>
      <p:ext uri="{BB962C8B-B14F-4D97-AF65-F5344CB8AC3E}">
        <p14:creationId xmlns:p14="http://schemas.microsoft.com/office/powerpoint/2010/main" val="3683905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190</a:t>
            </a:fld>
            <a:endParaRPr lang="fr-FR"/>
          </a:p>
        </p:txBody>
      </p:sp>
    </p:spTree>
    <p:extLst>
      <p:ext uri="{BB962C8B-B14F-4D97-AF65-F5344CB8AC3E}">
        <p14:creationId xmlns:p14="http://schemas.microsoft.com/office/powerpoint/2010/main" val="718906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192</a:t>
            </a:fld>
            <a:endParaRPr lang="fr-FR"/>
          </a:p>
        </p:txBody>
      </p:sp>
    </p:spTree>
    <p:extLst>
      <p:ext uri="{BB962C8B-B14F-4D97-AF65-F5344CB8AC3E}">
        <p14:creationId xmlns:p14="http://schemas.microsoft.com/office/powerpoint/2010/main" val="2004750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193</a:t>
            </a:fld>
            <a:endParaRPr lang="fr-FR"/>
          </a:p>
        </p:txBody>
      </p:sp>
    </p:spTree>
    <p:extLst>
      <p:ext uri="{BB962C8B-B14F-4D97-AF65-F5344CB8AC3E}">
        <p14:creationId xmlns:p14="http://schemas.microsoft.com/office/powerpoint/2010/main" val="1242911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194</a:t>
            </a:fld>
            <a:endParaRPr lang="fr-FR"/>
          </a:p>
        </p:txBody>
      </p:sp>
    </p:spTree>
    <p:extLst>
      <p:ext uri="{BB962C8B-B14F-4D97-AF65-F5344CB8AC3E}">
        <p14:creationId xmlns:p14="http://schemas.microsoft.com/office/powerpoint/2010/main" val="2278014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195</a:t>
            </a:fld>
            <a:endParaRPr lang="fr-FR"/>
          </a:p>
        </p:txBody>
      </p:sp>
    </p:spTree>
    <p:extLst>
      <p:ext uri="{BB962C8B-B14F-4D97-AF65-F5344CB8AC3E}">
        <p14:creationId xmlns:p14="http://schemas.microsoft.com/office/powerpoint/2010/main" val="2087622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197</a:t>
            </a:fld>
            <a:endParaRPr lang="fr-FR"/>
          </a:p>
        </p:txBody>
      </p:sp>
    </p:spTree>
    <p:extLst>
      <p:ext uri="{BB962C8B-B14F-4D97-AF65-F5344CB8AC3E}">
        <p14:creationId xmlns:p14="http://schemas.microsoft.com/office/powerpoint/2010/main" val="363762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2520849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198</a:t>
            </a:fld>
            <a:endParaRPr lang="fr-FR"/>
          </a:p>
        </p:txBody>
      </p:sp>
    </p:spTree>
    <p:extLst>
      <p:ext uri="{BB962C8B-B14F-4D97-AF65-F5344CB8AC3E}">
        <p14:creationId xmlns:p14="http://schemas.microsoft.com/office/powerpoint/2010/main" val="2494066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199</a:t>
            </a:fld>
            <a:endParaRPr lang="fr-FR"/>
          </a:p>
        </p:txBody>
      </p:sp>
    </p:spTree>
    <p:extLst>
      <p:ext uri="{BB962C8B-B14F-4D97-AF65-F5344CB8AC3E}">
        <p14:creationId xmlns:p14="http://schemas.microsoft.com/office/powerpoint/2010/main" val="115880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201</a:t>
            </a:fld>
            <a:endParaRPr lang="fr-FR"/>
          </a:p>
        </p:txBody>
      </p:sp>
    </p:spTree>
    <p:extLst>
      <p:ext uri="{BB962C8B-B14F-4D97-AF65-F5344CB8AC3E}">
        <p14:creationId xmlns:p14="http://schemas.microsoft.com/office/powerpoint/2010/main" val="2409579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79752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203</a:t>
            </a:fld>
            <a:endParaRPr lang="fr-FR"/>
          </a:p>
        </p:txBody>
      </p:sp>
    </p:spTree>
    <p:extLst>
      <p:ext uri="{BB962C8B-B14F-4D97-AF65-F5344CB8AC3E}">
        <p14:creationId xmlns:p14="http://schemas.microsoft.com/office/powerpoint/2010/main" val="79752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1345821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205</a:t>
            </a:fld>
            <a:endParaRPr lang="fr-FR"/>
          </a:p>
        </p:txBody>
      </p:sp>
    </p:spTree>
    <p:extLst>
      <p:ext uri="{BB962C8B-B14F-4D97-AF65-F5344CB8AC3E}">
        <p14:creationId xmlns:p14="http://schemas.microsoft.com/office/powerpoint/2010/main" val="1345821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2305561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207</a:t>
            </a:fld>
            <a:endParaRPr lang="fr-FR"/>
          </a:p>
        </p:txBody>
      </p:sp>
    </p:spTree>
    <p:extLst>
      <p:ext uri="{BB962C8B-B14F-4D97-AF65-F5344CB8AC3E}">
        <p14:creationId xmlns:p14="http://schemas.microsoft.com/office/powerpoint/2010/main" val="1972712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208</a:t>
            </a:fld>
            <a:endParaRPr lang="fr-FR"/>
          </a:p>
        </p:txBody>
      </p:sp>
    </p:spTree>
    <p:extLst>
      <p:ext uri="{BB962C8B-B14F-4D97-AF65-F5344CB8AC3E}">
        <p14:creationId xmlns:p14="http://schemas.microsoft.com/office/powerpoint/2010/main" val="13560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480356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901137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210</a:t>
            </a:fld>
            <a:endParaRPr lang="fr-FR"/>
          </a:p>
        </p:txBody>
      </p:sp>
    </p:spTree>
    <p:extLst>
      <p:ext uri="{BB962C8B-B14F-4D97-AF65-F5344CB8AC3E}">
        <p14:creationId xmlns:p14="http://schemas.microsoft.com/office/powerpoint/2010/main" val="901137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3302077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212</a:t>
            </a:fld>
            <a:endParaRPr lang="fr-FR"/>
          </a:p>
        </p:txBody>
      </p:sp>
    </p:spTree>
    <p:extLst>
      <p:ext uri="{BB962C8B-B14F-4D97-AF65-F5344CB8AC3E}">
        <p14:creationId xmlns:p14="http://schemas.microsoft.com/office/powerpoint/2010/main" val="3302077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1952149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214</a:t>
            </a:fld>
            <a:endParaRPr lang="fr-FR"/>
          </a:p>
        </p:txBody>
      </p:sp>
    </p:spTree>
    <p:extLst>
      <p:ext uri="{BB962C8B-B14F-4D97-AF65-F5344CB8AC3E}">
        <p14:creationId xmlns:p14="http://schemas.microsoft.com/office/powerpoint/2010/main" val="1952149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a:solidFill>
                  <a:srgbClr val="D1D5DB"/>
                </a:solidFill>
                <a:effectLst/>
                <a:latin typeface="Söhne"/>
              </a:rPr>
              <a:t>Ici, nous voyons que le supermarché 1 a déjà livré des données, ce qui met l'état de son capteur correspondant à "</a:t>
            </a:r>
            <a:r>
              <a:rPr lang="fr-FR" b="0" i="0" err="1">
                <a:solidFill>
                  <a:srgbClr val="D1D5DB"/>
                </a:solidFill>
                <a:effectLst/>
                <a:latin typeface="Söhne"/>
              </a:rPr>
              <a:t>success</a:t>
            </a:r>
            <a:r>
              <a:rPr lang="fr-FR" b="0" i="0">
                <a:solidFill>
                  <a:srgbClr val="D1D5DB"/>
                </a:solidFill>
                <a:effectLst/>
                <a:latin typeface="Söhne"/>
              </a:rPr>
              <a:t>" et continue le traitement de ses tâches en aval. Par conséquent, les données ont été traitées directement après la livraison, sans attendre inutilement jusqu'à la fin de l'heure de livraison prévue.</a:t>
            </a:r>
            <a:endParaRPr lang="fr-MA"/>
          </a:p>
        </p:txBody>
      </p:sp>
    </p:spTree>
    <p:extLst>
      <p:ext uri="{BB962C8B-B14F-4D97-AF65-F5344CB8AC3E}">
        <p14:creationId xmlns:p14="http://schemas.microsoft.com/office/powerpoint/2010/main" val="4019923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a:solidFill>
                  <a:srgbClr val="D1D5DB"/>
                </a:solidFill>
                <a:effectLst/>
                <a:latin typeface="Söhne"/>
              </a:rPr>
              <a:t>Ici, nous voyons que le supermarché 1 a déjà livré des données, ce qui met l'état de son capteur correspondant à "</a:t>
            </a:r>
            <a:r>
              <a:rPr lang="fr-FR" b="0" i="0" err="1">
                <a:solidFill>
                  <a:srgbClr val="D1D5DB"/>
                </a:solidFill>
                <a:effectLst/>
                <a:latin typeface="Söhne"/>
              </a:rPr>
              <a:t>success</a:t>
            </a:r>
            <a:r>
              <a:rPr lang="fr-FR" b="0" i="0">
                <a:solidFill>
                  <a:srgbClr val="D1D5DB"/>
                </a:solidFill>
                <a:effectLst/>
                <a:latin typeface="Söhne"/>
              </a:rPr>
              <a:t>" et continue le traitement de ses tâches en aval. Par conséquent, les données ont été traitées directement après la livraison, sans attendre inutilement jusqu'à la fin de l'heure de livraison prévue.</a:t>
            </a:r>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216</a:t>
            </a:fld>
            <a:endParaRPr lang="fr-FR"/>
          </a:p>
        </p:txBody>
      </p:sp>
    </p:spTree>
    <p:extLst>
      <p:ext uri="{BB962C8B-B14F-4D97-AF65-F5344CB8AC3E}">
        <p14:creationId xmlns:p14="http://schemas.microsoft.com/office/powerpoint/2010/main" val="4019923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3508217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219</a:t>
            </a:fld>
            <a:endParaRPr lang="fr-FR"/>
          </a:p>
        </p:txBody>
      </p:sp>
    </p:spTree>
    <p:extLst>
      <p:ext uri="{BB962C8B-B14F-4D97-AF65-F5344CB8AC3E}">
        <p14:creationId xmlns:p14="http://schemas.microsoft.com/office/powerpoint/2010/main" val="350821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1692601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364884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222</a:t>
            </a:fld>
            <a:endParaRPr lang="fr-FR"/>
          </a:p>
        </p:txBody>
      </p:sp>
    </p:spTree>
    <p:extLst>
      <p:ext uri="{BB962C8B-B14F-4D97-AF65-F5344CB8AC3E}">
        <p14:creationId xmlns:p14="http://schemas.microsoft.com/office/powerpoint/2010/main" val="364884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719698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224</a:t>
            </a:fld>
            <a:endParaRPr lang="fr-FR"/>
          </a:p>
        </p:txBody>
      </p:sp>
    </p:spTree>
    <p:extLst>
      <p:ext uri="{BB962C8B-B14F-4D97-AF65-F5344CB8AC3E}">
        <p14:creationId xmlns:p14="http://schemas.microsoft.com/office/powerpoint/2010/main" val="71969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3052902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226</a:t>
            </a:fld>
            <a:endParaRPr lang="fr-FR"/>
          </a:p>
        </p:txBody>
      </p:sp>
    </p:spTree>
    <p:extLst>
      <p:ext uri="{BB962C8B-B14F-4D97-AF65-F5344CB8AC3E}">
        <p14:creationId xmlns:p14="http://schemas.microsoft.com/office/powerpoint/2010/main" val="305290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20376133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2B92EED7-0975-45ED-8CA9-32E35905A58B}" type="slidenum">
              <a:rPr lang="fr-FR" smtClean="0"/>
              <a:t>228</a:t>
            </a:fld>
            <a:endParaRPr lang="fr-FR"/>
          </a:p>
        </p:txBody>
      </p:sp>
    </p:spTree>
    <p:extLst>
      <p:ext uri="{BB962C8B-B14F-4D97-AF65-F5344CB8AC3E}">
        <p14:creationId xmlns:p14="http://schemas.microsoft.com/office/powerpoint/2010/main" val="2037613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31478850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1133514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10411733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9844629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9844707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4018954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34918731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2955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1625682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Tree>
    <p:extLst>
      <p:ext uri="{BB962C8B-B14F-4D97-AF65-F5344CB8AC3E}">
        <p14:creationId xmlns:p14="http://schemas.microsoft.com/office/powerpoint/2010/main" val="2091065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lgn="l">
              <a:buFont typeface="Arial" panose="020B0604020202020204" pitchFamily="34" charset="0"/>
              <a:buChar char="•"/>
            </a:pPr>
            <a:r>
              <a:rPr lang="fr-FR" b="0" i="0">
                <a:solidFill>
                  <a:srgbClr val="D1D5DB"/>
                </a:solidFill>
                <a:effectLst/>
                <a:latin typeface="Söhne"/>
              </a:rPr>
              <a:t>none : La tâche n'a pas encore été mise en file d'attente pour l'exécution (ses dépendances ne sont pas encore satisfaites).</a:t>
            </a:r>
          </a:p>
          <a:p>
            <a:pPr marL="171450" indent="-171450" algn="l">
              <a:buFont typeface="Arial" panose="020B0604020202020204" pitchFamily="34" charset="0"/>
              <a:buChar char="•"/>
            </a:pPr>
            <a:r>
              <a:rPr lang="fr-FR" b="0" i="0" err="1">
                <a:solidFill>
                  <a:srgbClr val="D1D5DB"/>
                </a:solidFill>
                <a:effectLst/>
                <a:latin typeface="Söhne"/>
              </a:rPr>
              <a:t>scheduled</a:t>
            </a:r>
            <a:r>
              <a:rPr lang="fr-FR" b="0" i="0">
                <a:solidFill>
                  <a:srgbClr val="D1D5DB"/>
                </a:solidFill>
                <a:effectLst/>
                <a:latin typeface="Söhne"/>
              </a:rPr>
              <a:t> : Le planificateur a déterminé que les dépendances de la tâche sont satisfaites et qu'elle doit être exécutée.</a:t>
            </a:r>
          </a:p>
          <a:p>
            <a:pPr marL="171450" indent="-171450" algn="l">
              <a:buFont typeface="Arial" panose="020B0604020202020204" pitchFamily="34" charset="0"/>
              <a:buChar char="•"/>
            </a:pPr>
            <a:r>
              <a:rPr lang="fr-FR" b="0" i="0" err="1">
                <a:solidFill>
                  <a:srgbClr val="D1D5DB"/>
                </a:solidFill>
                <a:effectLst/>
                <a:latin typeface="Söhne"/>
              </a:rPr>
              <a:t>queued</a:t>
            </a:r>
            <a:r>
              <a:rPr lang="fr-FR" b="0" i="0">
                <a:solidFill>
                  <a:srgbClr val="D1D5DB"/>
                </a:solidFill>
                <a:effectLst/>
                <a:latin typeface="Söhne"/>
              </a:rPr>
              <a:t> : La tâche a été assignée à un exécuteur et attend un travailleur.</a:t>
            </a:r>
          </a:p>
          <a:p>
            <a:pPr marL="171450" indent="-171450" algn="l">
              <a:buFont typeface="Arial" panose="020B0604020202020204" pitchFamily="34" charset="0"/>
              <a:buChar char="•"/>
            </a:pPr>
            <a:r>
              <a:rPr lang="fr-FR" b="0" i="0">
                <a:solidFill>
                  <a:srgbClr val="D1D5DB"/>
                </a:solidFill>
                <a:effectLst/>
                <a:latin typeface="Söhne"/>
              </a:rPr>
              <a:t>running : La tâche est en cours d'exécution sur un travailleur (ou sur un exécuteur local/synchrone).</a:t>
            </a:r>
          </a:p>
          <a:p>
            <a:pPr marL="171450" indent="-171450" algn="l">
              <a:buFont typeface="Arial" panose="020B0604020202020204" pitchFamily="34" charset="0"/>
              <a:buChar char="•"/>
            </a:pPr>
            <a:r>
              <a:rPr lang="fr-FR" b="0" i="0" err="1">
                <a:solidFill>
                  <a:srgbClr val="D1D5DB"/>
                </a:solidFill>
                <a:effectLst/>
                <a:latin typeface="Söhne"/>
              </a:rPr>
              <a:t>success</a:t>
            </a:r>
            <a:r>
              <a:rPr lang="fr-FR" b="0" i="0">
                <a:solidFill>
                  <a:srgbClr val="D1D5DB"/>
                </a:solidFill>
                <a:effectLst/>
                <a:latin typeface="Söhne"/>
              </a:rPr>
              <a:t> : La tâche a été exécutée avec succès sans erreurs.</a:t>
            </a:r>
          </a:p>
          <a:p>
            <a:pPr marL="171450" indent="-171450" algn="l">
              <a:buFont typeface="Arial" panose="020B0604020202020204" pitchFamily="34" charset="0"/>
              <a:buChar char="•"/>
            </a:pPr>
            <a:r>
              <a:rPr lang="fr-FR" b="0" i="0" err="1">
                <a:solidFill>
                  <a:srgbClr val="D1D5DB"/>
                </a:solidFill>
                <a:effectLst/>
                <a:latin typeface="Söhne"/>
              </a:rPr>
              <a:t>shutdown</a:t>
            </a:r>
            <a:r>
              <a:rPr lang="fr-FR" b="0" i="0">
                <a:solidFill>
                  <a:srgbClr val="D1D5DB"/>
                </a:solidFill>
                <a:effectLst/>
                <a:latin typeface="Söhne"/>
              </a:rPr>
              <a:t> : La tâche a été demandée de manière externe à s'arrêter lorsqu'elle était en cours d'exécution.</a:t>
            </a:r>
          </a:p>
          <a:p>
            <a:pPr marL="171450" indent="-171450" algn="l">
              <a:buFont typeface="Arial" panose="020B0604020202020204" pitchFamily="34" charset="0"/>
              <a:buChar char="•"/>
            </a:pPr>
            <a:r>
              <a:rPr lang="fr-FR" b="0" i="0" err="1">
                <a:solidFill>
                  <a:srgbClr val="D1D5DB"/>
                </a:solidFill>
                <a:effectLst/>
                <a:latin typeface="Söhne"/>
              </a:rPr>
              <a:t>restarting</a:t>
            </a:r>
            <a:r>
              <a:rPr lang="fr-FR" b="0" i="0">
                <a:solidFill>
                  <a:srgbClr val="D1D5DB"/>
                </a:solidFill>
                <a:effectLst/>
                <a:latin typeface="Söhne"/>
              </a:rPr>
              <a:t> : La tâche a été demandée de manière externe de redémarrer lorsqu'elle était en cours d'exécution.</a:t>
            </a:r>
          </a:p>
          <a:p>
            <a:pPr marL="171450" indent="-171450" algn="l">
              <a:buFont typeface="Arial" panose="020B0604020202020204" pitchFamily="34" charset="0"/>
              <a:buChar char="•"/>
            </a:pPr>
            <a:r>
              <a:rPr lang="fr-FR" b="0" i="0" err="1">
                <a:solidFill>
                  <a:srgbClr val="D1D5DB"/>
                </a:solidFill>
                <a:effectLst/>
                <a:latin typeface="Söhne"/>
              </a:rPr>
              <a:t>failed</a:t>
            </a:r>
            <a:r>
              <a:rPr lang="fr-FR" b="0" i="0">
                <a:solidFill>
                  <a:srgbClr val="D1D5DB"/>
                </a:solidFill>
                <a:effectLst/>
                <a:latin typeface="Söhne"/>
              </a:rPr>
              <a:t> : La tâche a rencontré une erreur lors de son exécution et n'a pas pu être exécutée.</a:t>
            </a:r>
          </a:p>
          <a:p>
            <a:pPr marL="171450" indent="-171450" algn="l">
              <a:buFont typeface="Arial" panose="020B0604020202020204" pitchFamily="34" charset="0"/>
              <a:buChar char="•"/>
            </a:pPr>
            <a:r>
              <a:rPr lang="fr-FR" b="0" i="0" err="1">
                <a:solidFill>
                  <a:srgbClr val="D1D5DB"/>
                </a:solidFill>
                <a:effectLst/>
                <a:latin typeface="Söhne"/>
              </a:rPr>
              <a:t>skipped</a:t>
            </a:r>
            <a:r>
              <a:rPr lang="fr-FR" b="0" i="0">
                <a:solidFill>
                  <a:srgbClr val="D1D5DB"/>
                </a:solidFill>
                <a:effectLst/>
                <a:latin typeface="Söhne"/>
              </a:rPr>
              <a:t> : La tâche a été ignorée en raison d'un branchement, de </a:t>
            </a:r>
            <a:r>
              <a:rPr lang="fr-FR" b="0" i="0" err="1">
                <a:solidFill>
                  <a:srgbClr val="D1D5DB"/>
                </a:solidFill>
                <a:effectLst/>
                <a:latin typeface="Söhne"/>
              </a:rPr>
              <a:t>LatestOnly</a:t>
            </a:r>
            <a:r>
              <a:rPr lang="fr-FR" b="0" i="0">
                <a:solidFill>
                  <a:srgbClr val="D1D5DB"/>
                </a:solidFill>
                <a:effectLst/>
                <a:latin typeface="Söhne"/>
              </a:rPr>
              <a:t> ou similaire.</a:t>
            </a:r>
          </a:p>
          <a:p>
            <a:pPr marL="171450" indent="-171450" algn="l">
              <a:buFont typeface="Arial" panose="020B0604020202020204" pitchFamily="34" charset="0"/>
              <a:buChar char="•"/>
            </a:pPr>
            <a:r>
              <a:rPr lang="fr-FR" b="0" i="0" err="1">
                <a:solidFill>
                  <a:srgbClr val="D1D5DB"/>
                </a:solidFill>
                <a:effectLst/>
                <a:latin typeface="Söhne"/>
              </a:rPr>
              <a:t>upstream_failed</a:t>
            </a:r>
            <a:r>
              <a:rPr lang="fr-FR" b="0" i="0">
                <a:solidFill>
                  <a:srgbClr val="D1D5DB"/>
                </a:solidFill>
                <a:effectLst/>
                <a:latin typeface="Söhne"/>
              </a:rPr>
              <a:t> : Une tâche en amont a échoué et la règle de déclenchement indique que nous en avions besoin.</a:t>
            </a:r>
          </a:p>
          <a:p>
            <a:pPr marL="171450" indent="-171450" algn="l">
              <a:buFont typeface="Arial" panose="020B0604020202020204" pitchFamily="34" charset="0"/>
              <a:buChar char="•"/>
            </a:pPr>
            <a:r>
              <a:rPr lang="fr-FR" b="0" i="0" err="1">
                <a:solidFill>
                  <a:srgbClr val="D1D5DB"/>
                </a:solidFill>
                <a:effectLst/>
                <a:latin typeface="Söhne"/>
              </a:rPr>
              <a:t>up_for_retry</a:t>
            </a:r>
            <a:r>
              <a:rPr lang="fr-FR" b="0" i="0">
                <a:solidFill>
                  <a:srgbClr val="D1D5DB"/>
                </a:solidFill>
                <a:effectLst/>
                <a:latin typeface="Söhne"/>
              </a:rPr>
              <a:t> : La tâche a échoué, mais elle dispose de tentatives de </a:t>
            </a:r>
            <a:r>
              <a:rPr lang="fr-FR" b="0" i="0" err="1">
                <a:solidFill>
                  <a:srgbClr val="D1D5DB"/>
                </a:solidFill>
                <a:effectLst/>
                <a:latin typeface="Söhne"/>
              </a:rPr>
              <a:t>réessai</a:t>
            </a:r>
            <a:r>
              <a:rPr lang="fr-FR" b="0" i="0">
                <a:solidFill>
                  <a:srgbClr val="D1D5DB"/>
                </a:solidFill>
                <a:effectLst/>
                <a:latin typeface="Söhne"/>
              </a:rPr>
              <a:t> restantes et sera reprogrammée.</a:t>
            </a:r>
          </a:p>
          <a:p>
            <a:pPr marL="171450" indent="-171450" algn="l">
              <a:buFont typeface="Arial" panose="020B0604020202020204" pitchFamily="34" charset="0"/>
              <a:buChar char="•"/>
            </a:pPr>
            <a:r>
              <a:rPr lang="fr-FR" b="0" i="0" err="1">
                <a:solidFill>
                  <a:srgbClr val="D1D5DB"/>
                </a:solidFill>
                <a:effectLst/>
                <a:latin typeface="Söhne"/>
              </a:rPr>
              <a:t>up_for_reschedule</a:t>
            </a:r>
            <a:r>
              <a:rPr lang="fr-FR" b="0" i="0">
                <a:solidFill>
                  <a:srgbClr val="D1D5DB"/>
                </a:solidFill>
                <a:effectLst/>
                <a:latin typeface="Söhne"/>
              </a:rPr>
              <a:t> : La tâche est un capteur qui est en mode de réexécution.</a:t>
            </a:r>
          </a:p>
          <a:p>
            <a:pPr marL="171450" indent="-171450" algn="l">
              <a:buFont typeface="Arial" panose="020B0604020202020204" pitchFamily="34" charset="0"/>
              <a:buChar char="•"/>
            </a:pPr>
            <a:r>
              <a:rPr lang="fr-FR" b="0" i="0" err="1">
                <a:solidFill>
                  <a:srgbClr val="D1D5DB"/>
                </a:solidFill>
                <a:effectLst/>
                <a:latin typeface="Söhne"/>
              </a:rPr>
              <a:t>sensing</a:t>
            </a:r>
            <a:r>
              <a:rPr lang="fr-FR" b="0" i="0">
                <a:solidFill>
                  <a:srgbClr val="D1D5DB"/>
                </a:solidFill>
                <a:effectLst/>
                <a:latin typeface="Söhne"/>
              </a:rPr>
              <a:t> : La tâche est un capteur intelligent.</a:t>
            </a:r>
          </a:p>
          <a:p>
            <a:pPr marL="171450" indent="-171450" algn="l">
              <a:buFont typeface="Arial" panose="020B0604020202020204" pitchFamily="34" charset="0"/>
              <a:buChar char="•"/>
            </a:pPr>
            <a:r>
              <a:rPr lang="fr-FR" b="0" i="0" err="1">
                <a:solidFill>
                  <a:srgbClr val="D1D5DB"/>
                </a:solidFill>
                <a:effectLst/>
                <a:latin typeface="Söhne"/>
              </a:rPr>
              <a:t>deferred</a:t>
            </a:r>
            <a:r>
              <a:rPr lang="fr-FR" b="0" i="0">
                <a:solidFill>
                  <a:srgbClr val="D1D5DB"/>
                </a:solidFill>
                <a:effectLst/>
                <a:latin typeface="Söhne"/>
              </a:rPr>
              <a:t> : La tâche a été différée à une déclenchement ultérieur.</a:t>
            </a:r>
          </a:p>
          <a:p>
            <a:pPr marL="171450" indent="-171450" algn="l">
              <a:buFont typeface="Arial" panose="020B0604020202020204" pitchFamily="34" charset="0"/>
              <a:buChar char="•"/>
            </a:pPr>
            <a:r>
              <a:rPr lang="fr-FR" b="0" i="0" err="1">
                <a:solidFill>
                  <a:srgbClr val="D1D5DB"/>
                </a:solidFill>
                <a:effectLst/>
                <a:latin typeface="Söhne"/>
              </a:rPr>
              <a:t>removed</a:t>
            </a:r>
            <a:r>
              <a:rPr lang="fr-FR" b="0" i="0">
                <a:solidFill>
                  <a:srgbClr val="D1D5DB"/>
                </a:solidFill>
                <a:effectLst/>
                <a:latin typeface="Söhne"/>
              </a:rPr>
              <a:t> : La tâche a disparu du DAG depuis le début de l'exécution.</a:t>
            </a:r>
          </a:p>
          <a:p>
            <a:endParaRPr lang="fr-MA"/>
          </a:p>
        </p:txBody>
      </p:sp>
    </p:spTree>
    <p:extLst>
      <p:ext uri="{BB962C8B-B14F-4D97-AF65-F5344CB8AC3E}">
        <p14:creationId xmlns:p14="http://schemas.microsoft.com/office/powerpoint/2010/main" val="846041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1C5B2E8-6155-4EE7-8DAC-5A12FF4C9416}" type="datetime1">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3243E4-6D16-46DA-8493-0AA63C76B4DF}" type="datetime1">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4CFC03-81DD-4799-812F-AD72343A4B8C}" type="datetime1">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4B8EA1-3270-455B-9D10-C6F7B1E70C63}" type="datetime1">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D2437-044C-4E24-8905-C809900045FF}" type="datetime1">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1C7622-5640-46AE-8AF1-232DA659D79B}" type="datetime1">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B4D5D1-5FA9-4A26-9F9C-DFB42529B620}" type="datetime1">
              <a:rPr lang="en-US" smtClean="0"/>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94EA31-747C-431C-A33C-F02F7574A534}" type="datetime1">
              <a:rPr lang="en-US" smtClean="0"/>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BEC0B-9F9C-4B44-8F99-4832FB52E8CF}" type="datetime1">
              <a:rPr lang="en-US" smtClean="0"/>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74ED2-721C-4D07-ADEE-864C374AF23B}" type="datetime1">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BDAF85-C000-49B8-8C03-D7B8D7D81DDD}" type="datetime1">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D168EF-9202-44AD-A10E-ECC41D8EFD50}" type="datetime1">
              <a:rPr lang="en-US" smtClean="0"/>
              <a:t>4/17/2023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jpeg"/><Relationship Id="rId4" Type="http://schemas.openxmlformats.org/officeDocument/2006/relationships/image" Target="../media/image7.svg"/></Relationships>
</file>

<file path=ppt/slides/_rels/slide10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5.jpeg"/></Relationships>
</file>

<file path=ppt/slides/_rels/slide10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5.jpeg"/></Relationships>
</file>

<file path=ppt/slides/_rels/slide10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5.jpeg"/></Relationships>
</file>

<file path=ppt/slides/_rels/slide10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5.jpeg"/></Relationships>
</file>

<file path=ppt/slides/_rels/slide10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69.svg"/><Relationship Id="rId4" Type="http://schemas.openxmlformats.org/officeDocument/2006/relationships/image" Target="../media/image27.png"/></Relationships>
</file>

<file path=ppt/slides/_rels/slide10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jpe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1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1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5.jpeg"/></Relationships>
</file>

<file path=ppt/slides/_rels/slide1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5.jpeg"/></Relationships>
</file>

<file path=ppt/slides/_rels/slide1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5.jpeg"/></Relationships>
</file>

<file path=ppt/slides/_rels/slide1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1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1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5.jpeg"/></Relationships>
</file>

<file path=ppt/slides/_rels/slide1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5.jpeg"/></Relationships>
</file>

<file path=ppt/slides/_rels/slide1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5.jpeg"/></Relationships>
</file>

<file path=ppt/slides/_rels/slide1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1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5.jpeg"/></Relationships>
</file>

<file path=ppt/slides/_rels/slide1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jpeg"/></Relationships>
</file>

<file path=ppt/slides/_rels/slide16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6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1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5.jpeg"/><Relationship Id="rId4" Type="http://schemas.openxmlformats.org/officeDocument/2006/relationships/image" Target="../media/image7.svg"/></Relationships>
</file>

<file path=ppt/slides/_rels/slide1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17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5.jpeg"/></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5.jpeg"/><Relationship Id="rId4" Type="http://schemas.openxmlformats.org/officeDocument/2006/relationships/image" Target="../media/image7.svg"/></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5.jpeg"/><Relationship Id="rId4" Type="http://schemas.openxmlformats.org/officeDocument/2006/relationships/image" Target="../media/image7.svg"/></Relationships>
</file>

<file path=ppt/slides/_rels/slide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5.jpe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18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18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5.jpeg"/></Relationships>
</file>

<file path=ppt/slides/_rels/slide18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83.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10.png"/></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18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png"/><Relationship Id="rId7"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5.jpeg"/><Relationship Id="rId4" Type="http://schemas.openxmlformats.org/officeDocument/2006/relationships/image" Target="../media/image7.svg"/></Relationships>
</file>

<file path=ppt/slides/_rels/slide18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7.png"/><Relationship Id="rId7"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7.svg"/><Relationship Id="rId4" Type="http://schemas.openxmlformats.org/officeDocument/2006/relationships/image" Target="../media/image3.png"/></Relationships>
</file>

<file path=ppt/slides/_rels/slide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18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10.png"/></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jpeg"/><Relationship Id="rId4" Type="http://schemas.openxmlformats.org/officeDocument/2006/relationships/image" Target="../media/image7.svg"/></Relationships>
</file>

<file path=ppt/slides/_rels/slide19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10.png"/></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5.jpeg"/><Relationship Id="rId4" Type="http://schemas.openxmlformats.org/officeDocument/2006/relationships/image" Target="../media/image7.svg"/></Relationships>
</file>

<file path=ppt/slides/_rels/slide1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5.jpeg"/><Relationship Id="rId4" Type="http://schemas.openxmlformats.org/officeDocument/2006/relationships/image" Target="../media/image7.svg"/></Relationships>
</file>

<file path=ppt/slides/_rels/slide1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5.jpeg"/><Relationship Id="rId4" Type="http://schemas.openxmlformats.org/officeDocument/2006/relationships/image" Target="../media/image7.svg"/></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5.jpeg"/><Relationship Id="rId4" Type="http://schemas.openxmlformats.org/officeDocument/2006/relationships/image" Target="../media/image7.svg"/></Relationships>
</file>

<file path=ppt/slides/_rels/slide19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10.png"/></Relationships>
</file>

<file path=ppt/slides/_rels/slide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19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9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png"/><Relationship Id="rId7"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5.jpe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hyperlink" Target="https://www.simplilearn.com/ways-businesses-use-iot-article"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10.png"/></Relationships>
</file>

<file path=ppt/slides/_rels/slide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5.jpeg"/><Relationship Id="rId4" Type="http://schemas.openxmlformats.org/officeDocument/2006/relationships/image" Target="../media/image7.svg"/></Relationships>
</file>

<file path=ppt/slides/_rels/slide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5.jpeg"/><Relationship Id="rId4" Type="http://schemas.openxmlformats.org/officeDocument/2006/relationships/image" Target="../media/image7.svg"/></Relationships>
</file>

<file path=ppt/slides/_rels/slide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5.jpeg"/><Relationship Id="rId4" Type="http://schemas.openxmlformats.org/officeDocument/2006/relationships/image" Target="../media/image7.svg"/></Relationships>
</file>

<file path=ppt/slides/_rels/slide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5.jpeg"/><Relationship Id="rId4" Type="http://schemas.openxmlformats.org/officeDocument/2006/relationships/image" Target="../media/image7.svg"/></Relationships>
</file>

<file path=ppt/slides/_rels/slide2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jpeg"/><Relationship Id="rId4" Type="http://schemas.openxmlformats.org/officeDocument/2006/relationships/image" Target="../media/image7.svg"/></Relationships>
</file>

<file path=ppt/slides/_rels/slide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jpeg"/><Relationship Id="rId4" Type="http://schemas.openxmlformats.org/officeDocument/2006/relationships/image" Target="../media/image7.svg"/></Relationships>
</file>

<file path=ppt/slides/_rels/slide2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2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jpeg"/><Relationship Id="rId4" Type="http://schemas.openxmlformats.org/officeDocument/2006/relationships/image" Target="../media/image7.svg"/></Relationships>
</file>

<file path=ppt/slides/_rels/slide2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jpeg"/><Relationship Id="rId4" Type="http://schemas.openxmlformats.org/officeDocument/2006/relationships/image" Target="../media/image7.svg"/></Relationships>
</file>

<file path=ppt/slides/_rels/slide2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5.jpeg"/><Relationship Id="rId4" Type="http://schemas.openxmlformats.org/officeDocument/2006/relationships/image" Target="../media/image7.svg"/></Relationships>
</file>

<file path=ppt/slides/_rels/slide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5.jpeg"/><Relationship Id="rId4" Type="http://schemas.openxmlformats.org/officeDocument/2006/relationships/image" Target="../media/image7.svg"/></Relationships>
</file>

<file path=ppt/slides/_rels/slide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jpeg"/><Relationship Id="rId4" Type="http://schemas.openxmlformats.org/officeDocument/2006/relationships/image" Target="../media/image7.svg"/></Relationships>
</file>

<file path=ppt/slides/_rels/slide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jpeg"/><Relationship Id="rId4" Type="http://schemas.openxmlformats.org/officeDocument/2006/relationships/image" Target="../media/image7.svg"/></Relationships>
</file>

<file path=ppt/slides/_rels/slide21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10.png"/></Relationships>
</file>

<file path=ppt/slides/_rels/slide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5.jpeg"/><Relationship Id="rId4" Type="http://schemas.openxmlformats.org/officeDocument/2006/relationships/image" Target="../media/image7.svg"/></Relationships>
</file>

<file path=ppt/slides/_rels/slide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5.jpe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5.jpeg"/></Relationships>
</file>

<file path=ppt/slides/_rels/slide220.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10.png"/></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5.jpeg"/><Relationship Id="rId4" Type="http://schemas.openxmlformats.org/officeDocument/2006/relationships/image" Target="../media/image7.svg"/></Relationships>
</file>

<file path=ppt/slides/_rels/slide2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5.jpeg"/><Relationship Id="rId4" Type="http://schemas.openxmlformats.org/officeDocument/2006/relationships/image" Target="../media/image7.svg"/></Relationships>
</file>

<file path=ppt/slides/_rels/slide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5.jpeg"/><Relationship Id="rId4" Type="http://schemas.openxmlformats.org/officeDocument/2006/relationships/image" Target="../media/image7.svg"/></Relationships>
</file>

<file path=ppt/slides/_rels/slide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5.jpeg"/><Relationship Id="rId4" Type="http://schemas.openxmlformats.org/officeDocument/2006/relationships/image" Target="../media/image7.svg"/></Relationships>
</file>

<file path=ppt/slides/_rels/slide2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jpeg"/><Relationship Id="rId4" Type="http://schemas.openxmlformats.org/officeDocument/2006/relationships/image" Target="../media/image7.svg"/></Relationships>
</file>

<file path=ppt/slides/_rels/slide2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jpeg"/><Relationship Id="rId4" Type="http://schemas.openxmlformats.org/officeDocument/2006/relationships/image" Target="../media/image7.svg"/></Relationships>
</file>

<file path=ppt/slides/_rels/slide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2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jpeg"/><Relationship Id="rId4" Type="http://schemas.openxmlformats.org/officeDocument/2006/relationships/image" Target="../media/image7.svg"/></Relationships>
</file>

<file path=ppt/slides/_rels/slide2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5.jpeg"/><Relationship Id="rId4" Type="http://schemas.openxmlformats.org/officeDocument/2006/relationships/image" Target="../media/image7.sv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5.jpeg"/></Relationships>
</file>

<file path=ppt/slides/_rels/slide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5.jpeg"/><Relationship Id="rId4" Type="http://schemas.openxmlformats.org/officeDocument/2006/relationships/image" Target="../media/image7.svg"/></Relationships>
</file>

<file path=ppt/slides/_rels/slide23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10.png"/></Relationships>
</file>

<file path=ppt/slides/_rels/slide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5.jpeg"/><Relationship Id="rId4" Type="http://schemas.openxmlformats.org/officeDocument/2006/relationships/image" Target="../media/image7.svg"/></Relationships>
</file>

<file path=ppt/slides/_rels/slide23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3.png"/><Relationship Id="rId7"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5.jpeg"/><Relationship Id="rId4" Type="http://schemas.openxmlformats.org/officeDocument/2006/relationships/image" Target="../media/image7.svg"/></Relationships>
</file>

<file path=ppt/slides/_rels/slide2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5.jpeg"/><Relationship Id="rId4" Type="http://schemas.openxmlformats.org/officeDocument/2006/relationships/image" Target="../media/image7.svg"/></Relationships>
</file>

<file path=ppt/slides/_rels/slide2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5.jpeg"/><Relationship Id="rId4" Type="http://schemas.openxmlformats.org/officeDocument/2006/relationships/image" Target="../media/image7.svg"/></Relationships>
</file>

<file path=ppt/slides/_rels/slide2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hyperlink" Target="https://gitpod.io/#https://github.com/kplr-training/Airflow_project/tree/main" TargetMode="External"/><Relationship Id="rId4" Type="http://schemas.openxmlformats.org/officeDocument/2006/relationships/image" Target="../media/image5.jpeg"/></Relationships>
</file>

<file path=ppt/slides/_rels/slide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jpeg"/></Relationships>
</file>

<file path=ppt/slides/_rels/slide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jpeg"/></Relationships>
</file>

<file path=ppt/slides/_rels/slide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5.jpeg"/></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5.jpeg"/></Relationships>
</file>

<file path=ppt/slides/_rels/slide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5.jpeg"/></Relationships>
</file>

<file path=ppt/slides/_rels/slide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5.jpeg"/></Relationships>
</file>

<file path=ppt/slides/_rels/slide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5.jpeg"/></Relationships>
</file>

<file path=ppt/slides/_rels/slide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5.jpeg"/></Relationships>
</file>

<file path=ppt/slides/_rels/slide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5.jpeg"/></Relationships>
</file>

<file path=ppt/slides/_rels/slide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5.jpeg"/></Relationships>
</file>

<file path=ppt/slides/_rels/slide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5.jpeg"/></Relationships>
</file>

<file path=ppt/slides/_rels/slide5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5.jpeg"/></Relationships>
</file>

<file path=ppt/slides/_rels/slide5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5.jpe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jpeg"/><Relationship Id="rId4" Type="http://schemas.openxmlformats.org/officeDocument/2006/relationships/image" Target="../media/image7.svg"/></Relationships>
</file>

<file path=ppt/slides/_rels/slide7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5.jpeg"/><Relationship Id="rId4" Type="http://schemas.openxmlformats.org/officeDocument/2006/relationships/image" Target="../media/image7.sv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7.sv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jpeg"/><Relationship Id="rId4" Type="http://schemas.openxmlformats.org/officeDocument/2006/relationships/image" Target="../media/image7.svg"/></Relationships>
</file>

<file path=ppt/slides/_rels/slide7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8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jpeg"/></Relationships>
</file>

<file path=ppt/slides/_rels/slide8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jpeg"/></Relationships>
</file>

<file path=ppt/slides/_rels/slide8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jpeg"/></Relationships>
</file>

<file path=ppt/slides/_rels/slide8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github.com/apache/airflow/graphs/contributors" TargetMode="External"/><Relationship Id="rId5" Type="http://schemas.openxmlformats.org/officeDocument/2006/relationships/image" Target="../media/image12.png"/><Relationship Id="rId4" Type="http://schemas.openxmlformats.org/officeDocument/2006/relationships/image" Target="../media/image5.jpeg"/></Relationships>
</file>

<file path=ppt/slides/_rels/slide9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jpeg"/></Relationships>
</file>

<file path=ppt/slides/_rels/slide9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jpeg"/></Relationships>
</file>

<file path=ppt/slides/_rels/slide9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jpeg"/></Relationships>
</file>

<file path=ppt/slides/_rels/slide9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jpeg"/></Relationships>
</file>

<file path=ppt/slides/_rels/slide9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jpeg"/></Relationships>
</file>

<file path=ppt/slides/_rels/slide9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5.jpeg"/></Relationships>
</file>

<file path=ppt/slides/_rels/slide9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111642">
            <a:off x="8501971" y="1152540"/>
            <a:ext cx="10443683" cy="848786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18441" y="9258300"/>
            <a:ext cx="9727319" cy="3106962"/>
          </a:xfrm>
          <a:prstGeom prst="rect">
            <a:avLst/>
          </a:prstGeom>
        </p:spPr>
      </p:pic>
      <p:pic>
        <p:nvPicPr>
          <p:cNvPr id="4" name="Picture 4"/>
          <p:cNvPicPr>
            <a:picLocks noChangeAspect="1"/>
          </p:cNvPicPr>
          <p:nvPr/>
        </p:nvPicPr>
        <p:blipFill>
          <a:blip r:embed="rId6"/>
          <a:srcRect t="20802" r="2170" b="22228"/>
          <a:stretch>
            <a:fillRect/>
          </a:stretch>
        </p:blipFill>
        <p:spPr>
          <a:xfrm>
            <a:off x="1028700" y="1028700"/>
            <a:ext cx="1575123" cy="907680"/>
          </a:xfrm>
          <a:prstGeom prst="rect">
            <a:avLst/>
          </a:prstGeom>
        </p:spPr>
      </p:pic>
      <p:pic>
        <p:nvPicPr>
          <p:cNvPr id="5" name="Picture 5"/>
          <p:cNvPicPr>
            <a:picLocks noChangeAspect="1"/>
          </p:cNvPicPr>
          <p:nvPr/>
        </p:nvPicPr>
        <p:blipFill>
          <a:blip r:embed="rId7"/>
          <a:srcRect/>
          <a:stretch>
            <a:fillRect/>
          </a:stretch>
        </p:blipFill>
        <p:spPr>
          <a:xfrm>
            <a:off x="1028700" y="3292969"/>
            <a:ext cx="9580461" cy="37010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fr-FR" sz="3200" b="1" spc="62">
                <a:solidFill>
                  <a:srgbClr val="545454"/>
                </a:solidFill>
                <a:latin typeface="Avenir Next LT Pro" panose="020B0504020202020204" pitchFamily="34" charset="0"/>
              </a:rPr>
              <a:t>LES RAISONS DERRIÈRE LA CRÉATION </a:t>
            </a:r>
            <a:r>
              <a:rPr lang="en-US" sz="3200" b="1" spc="62">
                <a:solidFill>
                  <a:srgbClr val="545454"/>
                </a:solidFill>
                <a:latin typeface="Avenir Next LT Pro" panose="020B0504020202020204" pitchFamily="34" charset="0"/>
              </a:rPr>
              <a:t>D’APACHE AIRFLOW</a:t>
            </a:r>
          </a:p>
        </p:txBody>
      </p:sp>
      <p:sp>
        <p:nvSpPr>
          <p:cNvPr id="3" name="TextBox 3"/>
          <p:cNvSpPr txBox="1"/>
          <p:nvPr/>
        </p:nvSpPr>
        <p:spPr>
          <a:xfrm>
            <a:off x="1336031" y="2643117"/>
            <a:ext cx="15351870" cy="5800755"/>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400" b="1" spc="27">
                <a:solidFill>
                  <a:srgbClr val="00B0F0"/>
                </a:solidFill>
                <a:latin typeface="Avenir Next LT Pro Light" panose="020B0304020202020204" pitchFamily="34" charset="0"/>
              </a:rPr>
              <a:t>Airflow</a:t>
            </a:r>
            <a:r>
              <a:rPr lang="fr-FR" sz="2400" spc="27">
                <a:solidFill>
                  <a:srgbClr val="545454"/>
                </a:solidFill>
                <a:latin typeface="Avenir Next LT Pro Light" panose="020B0304020202020204" pitchFamily="34" charset="0"/>
              </a:rPr>
              <a:t> a été créé pour </a:t>
            </a:r>
            <a:r>
              <a:rPr lang="fr-FR" sz="2400" b="1" spc="27">
                <a:solidFill>
                  <a:srgbClr val="545454"/>
                </a:solidFill>
                <a:latin typeface="Avenir Next LT Pro Light" panose="020B0304020202020204" pitchFamily="34" charset="0"/>
              </a:rPr>
              <a:t>aider à automatiser et à orchestrer des workflows </a:t>
            </a:r>
            <a:r>
              <a:rPr lang="fr-FR" sz="2400" spc="27">
                <a:solidFill>
                  <a:srgbClr val="545454"/>
                </a:solidFill>
                <a:latin typeface="Avenir Next LT Pro Light" panose="020B0304020202020204" pitchFamily="34" charset="0"/>
              </a:rPr>
              <a:t>complexes de traitement de données dans des environnements de Big Data. </a:t>
            </a:r>
          </a:p>
          <a:p>
            <a:pPr marL="342900" indent="-342900">
              <a:lnSpc>
                <a:spcPct val="200000"/>
              </a:lnSpc>
              <a:buFont typeface="Arial" panose="020B0604020202020204" pitchFamily="34" charset="0"/>
              <a:buChar char="•"/>
            </a:pPr>
            <a:r>
              <a:rPr lang="fr-FR" sz="2400" spc="27">
                <a:solidFill>
                  <a:srgbClr val="545454"/>
                </a:solidFill>
                <a:latin typeface="Avenir Next LT Pro Light" panose="020B0304020202020204" pitchFamily="34" charset="0"/>
              </a:rPr>
              <a:t>En raison </a:t>
            </a:r>
            <a:r>
              <a:rPr lang="fr-FR" sz="2400" b="1" spc="27">
                <a:solidFill>
                  <a:srgbClr val="545454"/>
                </a:solidFill>
                <a:latin typeface="Avenir Next LT Pro Light" panose="020B0304020202020204" pitchFamily="34" charset="0"/>
              </a:rPr>
              <a:t>des limites rencontrées avec les outils existants </a:t>
            </a:r>
            <a:r>
              <a:rPr lang="fr-FR" sz="2400" spc="27">
                <a:solidFill>
                  <a:srgbClr val="545454"/>
                </a:solidFill>
                <a:latin typeface="Avenir Next LT Pro Light" panose="020B0304020202020204" pitchFamily="34" charset="0"/>
              </a:rPr>
              <a:t>pour gérer leurs flux de travail de traitement de données à grande échelle. </a:t>
            </a:r>
          </a:p>
          <a:p>
            <a:pPr marL="342900" indent="-342900">
              <a:lnSpc>
                <a:spcPct val="200000"/>
              </a:lnSpc>
              <a:buFont typeface="Arial" panose="020B0604020202020204" pitchFamily="34" charset="0"/>
              <a:buChar char="•"/>
            </a:pPr>
            <a:r>
              <a:rPr lang="fr-FR" sz="2400" spc="27">
                <a:solidFill>
                  <a:srgbClr val="545454"/>
                </a:solidFill>
                <a:latin typeface="Avenir Next LT Pro Light" panose="020B0304020202020204" pitchFamily="34" charset="0"/>
              </a:rPr>
              <a:t>Les fondateurs ont donc créé Airflow pour </a:t>
            </a:r>
            <a:r>
              <a:rPr lang="fr-FR" sz="2400" b="1" spc="27">
                <a:solidFill>
                  <a:srgbClr val="545454"/>
                </a:solidFill>
                <a:latin typeface="Avenir Next LT Pro Light" panose="020B0304020202020204" pitchFamily="34" charset="0"/>
              </a:rPr>
              <a:t>répondre à leur propre besoin</a:t>
            </a:r>
            <a:r>
              <a:rPr lang="fr-FR" sz="2400" spc="27">
                <a:solidFill>
                  <a:srgbClr val="545454"/>
                </a:solidFill>
                <a:latin typeface="Avenir Next LT Pro Light" panose="020B0304020202020204" pitchFamily="34" charset="0"/>
              </a:rPr>
              <a:t>, puis ont décidé de le rendre </a:t>
            </a:r>
            <a:r>
              <a:rPr lang="fr-FR" sz="2400" b="1" spc="27">
                <a:solidFill>
                  <a:srgbClr val="545454"/>
                </a:solidFill>
                <a:latin typeface="Avenir Next LT Pro Light" panose="020B0304020202020204" pitchFamily="34" charset="0"/>
              </a:rPr>
              <a:t>open-source</a:t>
            </a:r>
            <a:r>
              <a:rPr lang="fr-FR" sz="2400" spc="27">
                <a:solidFill>
                  <a:srgbClr val="545454"/>
                </a:solidFill>
                <a:latin typeface="Avenir Next LT Pro Light" panose="020B0304020202020204" pitchFamily="34" charset="0"/>
              </a:rPr>
              <a:t> pour aider d'autres organisations à résoudre des problèmes similaires. </a:t>
            </a:r>
          </a:p>
          <a:p>
            <a:pPr marL="342900" indent="-342900">
              <a:lnSpc>
                <a:spcPct val="200000"/>
              </a:lnSpc>
              <a:buFont typeface="Arial" panose="020B0604020202020204" pitchFamily="34" charset="0"/>
              <a:buChar char="•"/>
            </a:pPr>
            <a:r>
              <a:rPr lang="fr-FR" sz="2400" spc="27">
                <a:solidFill>
                  <a:srgbClr val="FF0000"/>
                </a:solidFill>
                <a:latin typeface="Avenir Next LT Pro Light" panose="020B0304020202020204" pitchFamily="34" charset="0"/>
              </a:rPr>
              <a:t>Aujourd'hui, Airflow est largement utilisé dans le monde entier par de nombreuses entreprises pour gérer et orchestrer des workflows de traitement de données.</a:t>
            </a:r>
            <a:endParaRPr lang="en-US" sz="2400" spc="27">
              <a:solidFill>
                <a:srgbClr val="FF0000"/>
              </a:solidFill>
              <a:latin typeface="Avenir Next LT Pro Light" panose="020B0304020202020204" pitchFamily="34" charset="0"/>
            </a:endParaRP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5" name="Espace réservé du numéro de diapositive 24">
            <a:extLst>
              <a:ext uri="{FF2B5EF4-FFF2-40B4-BE49-F238E27FC236}">
                <a16:creationId xmlns:a16="http://schemas.microsoft.com/office/drawing/2014/main" id="{2CD72FED-46A5-752A-8C7A-A820B1383C7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10</a:t>
            </a:fld>
            <a:endParaRPr lang="en-US" sz="1800" b="1">
              <a:solidFill>
                <a:srgbClr val="A8CEC3"/>
              </a:solidFill>
            </a:endParaRPr>
          </a:p>
        </p:txBody>
      </p:sp>
    </p:spTree>
    <p:extLst>
      <p:ext uri="{BB962C8B-B14F-4D97-AF65-F5344CB8AC3E}">
        <p14:creationId xmlns:p14="http://schemas.microsoft.com/office/powerpoint/2010/main" val="108639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028700" y="1736037"/>
            <a:ext cx="15351870" cy="10498067"/>
          </a:xfrm>
          <a:prstGeom prst="rect">
            <a:avLst/>
          </a:prstGeom>
        </p:spPr>
        <p:txBody>
          <a:bodyPr lIns="0" tIns="0" rIns="0" bIns="0" rtlCol="0" anchor="t">
            <a:spAutoFit/>
          </a:bodyPr>
          <a:lstStyle/>
          <a:p>
            <a:pPr>
              <a:lnSpc>
                <a:spcPts val="3761"/>
              </a:lnSpc>
            </a:pPr>
            <a:endParaRPr lang="en-US" sz="2800" spc="23">
              <a:solidFill>
                <a:srgbClr val="545454"/>
              </a:solidFill>
              <a:latin typeface="Avenir Next LT Pro" panose="020B0504020202020204" pitchFamily="34" charset="0"/>
            </a:endParaRPr>
          </a:p>
          <a:p>
            <a:pPr marL="457200" indent="-457200">
              <a:lnSpc>
                <a:spcPct val="200000"/>
              </a:lnSpc>
              <a:buFont typeface="Arial" panose="020B0604020202020204" pitchFamily="34" charset="0"/>
              <a:buChar char="•"/>
            </a:pPr>
            <a:r>
              <a:rPr lang="fr-FR" sz="2800" spc="23">
                <a:solidFill>
                  <a:srgbClr val="545454"/>
                </a:solidFill>
                <a:latin typeface="Avenir Next LT Pro" panose="020B0504020202020204" pitchFamily="34" charset="0"/>
              </a:rPr>
              <a:t>L'utilisation de </a:t>
            </a:r>
            <a:r>
              <a:rPr lang="fr-FR" sz="2800" b="1" spc="23">
                <a:solidFill>
                  <a:srgbClr val="545454"/>
                </a:solidFill>
                <a:latin typeface="Avenir Next LT Pro" panose="020B0504020202020204" pitchFamily="34" charset="0"/>
              </a:rPr>
              <a:t>PostgreSQL</a:t>
            </a:r>
            <a:r>
              <a:rPr lang="fr-FR" sz="2800" spc="23">
                <a:solidFill>
                  <a:srgbClr val="545454"/>
                </a:solidFill>
                <a:latin typeface="Avenir Next LT Pro" panose="020B0504020202020204" pitchFamily="34" charset="0"/>
              </a:rPr>
              <a:t> comme base de données pour </a:t>
            </a:r>
            <a:r>
              <a:rPr lang="fr-FR" sz="2800" spc="23" err="1">
                <a:solidFill>
                  <a:srgbClr val="545454"/>
                </a:solidFill>
                <a:latin typeface="Avenir Next LT Pro" panose="020B0504020202020204" pitchFamily="34" charset="0"/>
              </a:rPr>
              <a:t>Airflow</a:t>
            </a:r>
            <a:r>
              <a:rPr lang="fr-FR" sz="2800" spc="23">
                <a:solidFill>
                  <a:srgbClr val="545454"/>
                </a:solidFill>
                <a:latin typeface="Avenir Next LT Pro" panose="020B0504020202020204" pitchFamily="34" charset="0"/>
              </a:rPr>
              <a:t> permet de stocker les </a:t>
            </a:r>
            <a:r>
              <a:rPr lang="fr-FR" sz="2800" b="1" spc="23">
                <a:solidFill>
                  <a:srgbClr val="545454"/>
                </a:solidFill>
                <a:latin typeface="Avenir Next LT Pro" panose="020B0504020202020204" pitchFamily="34" charset="0"/>
              </a:rPr>
              <a:t>métadonnées</a:t>
            </a:r>
            <a:r>
              <a:rPr lang="fr-FR" sz="2800" spc="23">
                <a:solidFill>
                  <a:srgbClr val="545454"/>
                </a:solidFill>
                <a:latin typeface="Avenir Next LT Pro" panose="020B0504020202020204" pitchFamily="34" charset="0"/>
              </a:rPr>
              <a:t> de tous les workflows, des tâches et des relations entre elles. </a:t>
            </a:r>
          </a:p>
          <a:p>
            <a:pPr marL="457200" indent="-457200">
              <a:lnSpc>
                <a:spcPct val="200000"/>
              </a:lnSpc>
              <a:buFont typeface="Arial" panose="020B0604020202020204" pitchFamily="34" charset="0"/>
              <a:buChar char="•"/>
            </a:pPr>
            <a:endParaRPr lang="fr-FR" sz="2800" spc="23">
              <a:solidFill>
                <a:srgbClr val="545454"/>
              </a:solidFill>
              <a:latin typeface="Avenir Next LT Pro" panose="020B0504020202020204" pitchFamily="34" charset="0"/>
            </a:endParaRPr>
          </a:p>
          <a:p>
            <a:pPr marL="457200" indent="-457200">
              <a:lnSpc>
                <a:spcPct val="200000"/>
              </a:lnSpc>
              <a:buFont typeface="Arial" panose="020B0604020202020204" pitchFamily="34" charset="0"/>
              <a:buChar char="•"/>
            </a:pPr>
            <a:r>
              <a:rPr lang="fr-FR" sz="2800" spc="23">
                <a:solidFill>
                  <a:srgbClr val="545454"/>
                </a:solidFill>
                <a:latin typeface="Avenir Next LT Pro" panose="020B0504020202020204" pitchFamily="34" charset="0"/>
              </a:rPr>
              <a:t>Cela </a:t>
            </a:r>
            <a:r>
              <a:rPr lang="fr-FR" sz="2800" b="1" spc="23">
                <a:solidFill>
                  <a:srgbClr val="545454"/>
                </a:solidFill>
                <a:latin typeface="Avenir Next LT Pro" panose="020B0504020202020204" pitchFamily="34" charset="0"/>
              </a:rPr>
              <a:t>facilite la planification</a:t>
            </a:r>
            <a:r>
              <a:rPr lang="fr-FR" sz="2800" spc="23">
                <a:solidFill>
                  <a:srgbClr val="545454"/>
                </a:solidFill>
                <a:latin typeface="Avenir Next LT Pro" panose="020B0504020202020204" pitchFamily="34" charset="0"/>
              </a:rPr>
              <a:t>, </a:t>
            </a:r>
            <a:r>
              <a:rPr lang="fr-FR" sz="2800" b="1" spc="23">
                <a:solidFill>
                  <a:srgbClr val="545454"/>
                </a:solidFill>
                <a:latin typeface="Avenir Next LT Pro" panose="020B0504020202020204" pitchFamily="34" charset="0"/>
              </a:rPr>
              <a:t>la gestion et la visualisation </a:t>
            </a:r>
            <a:r>
              <a:rPr lang="fr-FR" sz="2800" spc="23">
                <a:solidFill>
                  <a:srgbClr val="545454"/>
                </a:solidFill>
                <a:latin typeface="Avenir Next LT Pro" panose="020B0504020202020204" pitchFamily="34" charset="0"/>
              </a:rPr>
              <a:t>des workflows dans </a:t>
            </a:r>
            <a:r>
              <a:rPr lang="fr-FR" sz="2800" spc="23" err="1">
                <a:solidFill>
                  <a:srgbClr val="545454"/>
                </a:solidFill>
                <a:latin typeface="Avenir Next LT Pro" panose="020B0504020202020204" pitchFamily="34" charset="0"/>
              </a:rPr>
              <a:t>Airflow</a:t>
            </a:r>
            <a:r>
              <a:rPr lang="fr-FR" sz="2800" spc="23">
                <a:solidFill>
                  <a:srgbClr val="545454"/>
                </a:solidFill>
                <a:latin typeface="Avenir Next LT Pro" panose="020B0504020202020204" pitchFamily="34" charset="0"/>
              </a:rPr>
              <a:t>. PostgreSQL est également réputé pour sa fiabilité et sa robustesse, ce qui en fait un choix populaire pour les applications critiques.</a:t>
            </a: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p:txBody>
      </p:sp>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panose="020B0504020202020204" pitchFamily="34" charset="0"/>
              </a:rPr>
              <a:t>LES EXÉCUTEURS AVEC POSTGRESQL ET RABBITMQ</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5"/>
          <a:srcRect t="20802" r="2170" b="22228"/>
          <a:stretch>
            <a:fillRect/>
          </a:stretch>
        </p:blipFill>
        <p:spPr>
          <a:xfrm>
            <a:off x="16687901" y="0"/>
            <a:ext cx="1600099" cy="922073"/>
          </a:xfrm>
          <a:prstGeom prst="rect">
            <a:avLst/>
          </a:prstGeom>
        </p:spPr>
      </p:pic>
      <p:pic>
        <p:nvPicPr>
          <p:cNvPr id="2050" name="Picture 2" descr="PostgreSQL logo and symbol, meaning, history, PNG">
            <a:extLst>
              <a:ext uri="{FF2B5EF4-FFF2-40B4-BE49-F238E27FC236}">
                <a16:creationId xmlns:a16="http://schemas.microsoft.com/office/drawing/2014/main" id="{A3064DF6-4DD0-743B-F7F8-E25370C73C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459" y="5531573"/>
            <a:ext cx="9662048" cy="6038780"/>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24">
            <a:extLst>
              <a:ext uri="{FF2B5EF4-FFF2-40B4-BE49-F238E27FC236}">
                <a16:creationId xmlns:a16="http://schemas.microsoft.com/office/drawing/2014/main" id="{8A4ABAF0-8508-B0EB-931C-12FC135FD3F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100</a:t>
            </a:fld>
            <a:endParaRPr lang="en-US" sz="1800" b="1">
              <a:solidFill>
                <a:srgbClr val="A8CEC3"/>
              </a:solidFill>
            </a:endParaRPr>
          </a:p>
        </p:txBody>
      </p:sp>
    </p:spTree>
    <p:extLst>
      <p:ext uri="{BB962C8B-B14F-4D97-AF65-F5344CB8AC3E}">
        <p14:creationId xmlns:p14="http://schemas.microsoft.com/office/powerpoint/2010/main" val="325767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dissolve">
                                      <p:cBhvr>
                                        <p:cTn id="1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028700" y="1736037"/>
            <a:ext cx="15351870" cy="11359841"/>
          </a:xfrm>
          <a:prstGeom prst="rect">
            <a:avLst/>
          </a:prstGeom>
        </p:spPr>
        <p:txBody>
          <a:bodyPr lIns="0" tIns="0" rIns="0" bIns="0" rtlCol="0" anchor="t">
            <a:spAutoFit/>
          </a:bodyPr>
          <a:lstStyle/>
          <a:p>
            <a:pPr marL="457200" indent="-457200">
              <a:lnSpc>
                <a:spcPts val="3761"/>
              </a:lnSpc>
              <a:buFont typeface="Arial" panose="020B0604020202020204" pitchFamily="34" charset="0"/>
              <a:buChar char="•"/>
            </a:pPr>
            <a:endParaRPr lang="en-US" sz="2800" spc="23">
              <a:solidFill>
                <a:srgbClr val="545454"/>
              </a:solidFill>
              <a:latin typeface="Avenir Next LT Pro" panose="020B0504020202020204" pitchFamily="34" charset="0"/>
            </a:endParaRPr>
          </a:p>
          <a:p>
            <a:pPr marL="457200" indent="-457200">
              <a:lnSpc>
                <a:spcPct val="200000"/>
              </a:lnSpc>
              <a:buFont typeface="Arial" panose="020B0604020202020204" pitchFamily="34" charset="0"/>
              <a:buChar char="•"/>
            </a:pPr>
            <a:r>
              <a:rPr lang="fr-FR" sz="2800" b="1" spc="23" err="1">
                <a:solidFill>
                  <a:srgbClr val="545454"/>
                </a:solidFill>
                <a:latin typeface="Avenir Next LT Pro" panose="020B0504020202020204" pitchFamily="34" charset="0"/>
              </a:rPr>
              <a:t>RabbitMQ</a:t>
            </a:r>
            <a:r>
              <a:rPr lang="fr-FR" sz="2800" spc="23">
                <a:solidFill>
                  <a:srgbClr val="545454"/>
                </a:solidFill>
                <a:latin typeface="Avenir Next LT Pro" panose="020B0504020202020204" pitchFamily="34" charset="0"/>
              </a:rPr>
              <a:t>, quant à lui, est un système de messagerie open-source qui permet de distribuer des messages entre des applications. </a:t>
            </a:r>
          </a:p>
          <a:p>
            <a:pPr marL="457200" indent="-457200">
              <a:lnSpc>
                <a:spcPct val="200000"/>
              </a:lnSpc>
              <a:buFont typeface="Arial" panose="020B0604020202020204" pitchFamily="34" charset="0"/>
              <a:buChar char="•"/>
            </a:pPr>
            <a:r>
              <a:rPr lang="fr-FR" sz="2800" spc="23">
                <a:solidFill>
                  <a:srgbClr val="545454"/>
                </a:solidFill>
                <a:latin typeface="Avenir Next LT Pro" panose="020B0504020202020204" pitchFamily="34" charset="0"/>
              </a:rPr>
              <a:t>Dans </a:t>
            </a:r>
            <a:r>
              <a:rPr lang="fr-FR" sz="2800" spc="23" err="1">
                <a:solidFill>
                  <a:srgbClr val="545454"/>
                </a:solidFill>
                <a:latin typeface="Avenir Next LT Pro" panose="020B0504020202020204" pitchFamily="34" charset="0"/>
              </a:rPr>
              <a:t>Airflow</a:t>
            </a:r>
            <a:r>
              <a:rPr lang="fr-FR" sz="2800" spc="23">
                <a:solidFill>
                  <a:srgbClr val="545454"/>
                </a:solidFill>
                <a:latin typeface="Avenir Next LT Pro" panose="020B0504020202020204" pitchFamily="34" charset="0"/>
              </a:rPr>
              <a:t>, </a:t>
            </a:r>
            <a:r>
              <a:rPr lang="fr-FR" sz="2800" b="1" spc="23" err="1">
                <a:solidFill>
                  <a:srgbClr val="545454"/>
                </a:solidFill>
                <a:latin typeface="Avenir Next LT Pro" panose="020B0504020202020204" pitchFamily="34" charset="0"/>
              </a:rPr>
              <a:t>RabbitMQ</a:t>
            </a:r>
            <a:r>
              <a:rPr lang="fr-FR" sz="2800" b="1" spc="23">
                <a:solidFill>
                  <a:srgbClr val="545454"/>
                </a:solidFill>
                <a:latin typeface="Avenir Next LT Pro" panose="020B0504020202020204" pitchFamily="34" charset="0"/>
              </a:rPr>
              <a:t> </a:t>
            </a:r>
            <a:r>
              <a:rPr lang="fr-FR" sz="2800" spc="23">
                <a:solidFill>
                  <a:srgbClr val="545454"/>
                </a:solidFill>
                <a:latin typeface="Avenir Next LT Pro" panose="020B0504020202020204" pitchFamily="34" charset="0"/>
              </a:rPr>
              <a:t>est utilisé comme système de messagerie pour la communication entre les différents processus d'exécution des tâches, notamment les </a:t>
            </a:r>
            <a:r>
              <a:rPr lang="fr-FR" sz="2800" spc="23" err="1">
                <a:solidFill>
                  <a:srgbClr val="545454"/>
                </a:solidFill>
                <a:latin typeface="Avenir Next LT Pro" panose="020B0504020202020204" pitchFamily="34" charset="0"/>
              </a:rPr>
              <a:t>workers</a:t>
            </a:r>
            <a:r>
              <a:rPr lang="fr-FR" sz="2800" spc="23">
                <a:solidFill>
                  <a:srgbClr val="545454"/>
                </a:solidFill>
                <a:latin typeface="Avenir Next LT Pro" panose="020B0504020202020204" pitchFamily="34" charset="0"/>
              </a:rPr>
              <a:t> et le </a:t>
            </a:r>
            <a:r>
              <a:rPr lang="fr-FR" sz="2800" spc="23" err="1">
                <a:solidFill>
                  <a:srgbClr val="545454"/>
                </a:solidFill>
                <a:latin typeface="Avenir Next LT Pro" panose="020B0504020202020204" pitchFamily="34" charset="0"/>
              </a:rPr>
              <a:t>scheduler</a:t>
            </a:r>
            <a:r>
              <a:rPr lang="fr-FR" sz="2800" spc="23">
                <a:solidFill>
                  <a:srgbClr val="545454"/>
                </a:solidFill>
                <a:latin typeface="Avenir Next LT Pro" panose="020B0504020202020204" pitchFamily="34" charset="0"/>
              </a:rPr>
              <a:t>. </a:t>
            </a:r>
          </a:p>
          <a:p>
            <a:pPr marL="457200" indent="-457200">
              <a:lnSpc>
                <a:spcPct val="200000"/>
              </a:lnSpc>
              <a:buFont typeface="Arial" panose="020B0604020202020204" pitchFamily="34" charset="0"/>
              <a:buChar char="•"/>
            </a:pPr>
            <a:r>
              <a:rPr lang="fr-FR" sz="2800" spc="23">
                <a:solidFill>
                  <a:srgbClr val="545454"/>
                </a:solidFill>
                <a:latin typeface="Avenir Next LT Pro" panose="020B0504020202020204" pitchFamily="34" charset="0"/>
              </a:rPr>
              <a:t>Cela permet </a:t>
            </a:r>
            <a:r>
              <a:rPr lang="fr-FR" sz="2800" b="1" spc="23">
                <a:solidFill>
                  <a:srgbClr val="545454"/>
                </a:solidFill>
                <a:latin typeface="Avenir Next LT Pro" panose="020B0504020202020204" pitchFamily="34" charset="0"/>
              </a:rPr>
              <a:t>une gestion efficace des ressources, une meilleure répartition de charge et une évolutivité accrue.</a:t>
            </a:r>
            <a:endParaRPr lang="en-US" sz="2800" b="1"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p:txBody>
      </p:sp>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panose="020B0504020202020204" pitchFamily="34" charset="0"/>
              </a:rPr>
              <a:t>LES EXÉCUTEURS AVEC POSTGRESQL ET RABBITMQ</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026" name="Picture 2">
            <a:extLst>
              <a:ext uri="{FF2B5EF4-FFF2-40B4-BE49-F238E27FC236}">
                <a16:creationId xmlns:a16="http://schemas.microsoft.com/office/drawing/2014/main" id="{CFF653B6-2F50-E819-C532-5DFA1C5D05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4827" y="7773567"/>
            <a:ext cx="8035743" cy="1261862"/>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24">
            <a:extLst>
              <a:ext uri="{FF2B5EF4-FFF2-40B4-BE49-F238E27FC236}">
                <a16:creationId xmlns:a16="http://schemas.microsoft.com/office/drawing/2014/main" id="{D92B5445-A3A6-8114-03AC-D10BF44D9CF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101</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dissolve">
                                      <p:cBhvr>
                                        <p:cTn id="1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028700" y="2040837"/>
            <a:ext cx="15351870" cy="10385215"/>
          </a:xfrm>
          <a:prstGeom prst="rect">
            <a:avLst/>
          </a:prstGeom>
        </p:spPr>
        <p:txBody>
          <a:bodyPr lIns="0" tIns="0" rIns="0" bIns="0" rtlCol="0" anchor="t">
            <a:spAutoFit/>
          </a:bodyPr>
          <a:lstStyle/>
          <a:p>
            <a:pPr>
              <a:lnSpc>
                <a:spcPct val="200000"/>
              </a:lnSpc>
            </a:pPr>
            <a:r>
              <a:rPr lang="fr-FR" sz="2800" spc="23">
                <a:solidFill>
                  <a:srgbClr val="545454"/>
                </a:solidFill>
                <a:latin typeface="Avenir Next LT Pro" panose="020B0504020202020204" pitchFamily="34" charset="0"/>
              </a:rPr>
              <a:t>Le choix de l'exécuteur Airflow dépend </a:t>
            </a:r>
            <a:r>
              <a:rPr lang="fr-FR" sz="2800" b="1" spc="23">
                <a:solidFill>
                  <a:srgbClr val="545454"/>
                </a:solidFill>
                <a:latin typeface="Avenir Next LT Pro" panose="020B0504020202020204" pitchFamily="34" charset="0"/>
              </a:rPr>
              <a:t>des besoins spécifiques </a:t>
            </a:r>
            <a:r>
              <a:rPr lang="fr-FR" sz="2800" spc="23">
                <a:solidFill>
                  <a:srgbClr val="545454"/>
                </a:solidFill>
                <a:latin typeface="Avenir Next LT Pro" panose="020B0504020202020204" pitchFamily="34" charset="0"/>
              </a:rPr>
              <a:t>de votre environnement et de vos workflows. </a:t>
            </a:r>
          </a:p>
          <a:p>
            <a:pPr>
              <a:lnSpc>
                <a:spcPct val="200000"/>
              </a:lnSpc>
            </a:pPr>
            <a:r>
              <a:rPr lang="fr-FR" sz="2800" spc="23">
                <a:solidFill>
                  <a:srgbClr val="545454"/>
                </a:solidFill>
                <a:latin typeface="Avenir Next LT Pro" panose="020B0504020202020204" pitchFamily="34" charset="0"/>
              </a:rPr>
              <a:t>Les exécuteurs les plus couramment utilisés avec PostgreSQL et </a:t>
            </a:r>
            <a:r>
              <a:rPr lang="fr-FR" sz="2800" spc="23" err="1">
                <a:solidFill>
                  <a:srgbClr val="545454"/>
                </a:solidFill>
                <a:latin typeface="Avenir Next LT Pro" panose="020B0504020202020204" pitchFamily="34" charset="0"/>
              </a:rPr>
              <a:t>RabbitMQ</a:t>
            </a:r>
            <a:r>
              <a:rPr lang="fr-FR" sz="2800" spc="23">
                <a:solidFill>
                  <a:srgbClr val="545454"/>
                </a:solidFill>
                <a:latin typeface="Avenir Next LT Pro" panose="020B0504020202020204" pitchFamily="34" charset="0"/>
              </a:rPr>
              <a:t> sont les suivants :</a:t>
            </a:r>
          </a:p>
          <a:p>
            <a:pPr marL="457200" indent="-457200">
              <a:lnSpc>
                <a:spcPct val="200000"/>
              </a:lnSpc>
              <a:buFont typeface="Arial" panose="020B0604020202020204" pitchFamily="34" charset="0"/>
              <a:buChar char="•"/>
            </a:pPr>
            <a:endParaRPr lang="fr-FR" sz="2800" spc="23">
              <a:solidFill>
                <a:srgbClr val="545454"/>
              </a:solidFill>
              <a:latin typeface="Avenir Next LT Pro" panose="020B0504020202020204" pitchFamily="34" charset="0"/>
            </a:endParaRPr>
          </a:p>
          <a:p>
            <a:pPr marL="457200" indent="-457200">
              <a:lnSpc>
                <a:spcPct val="200000"/>
              </a:lnSpc>
              <a:buFont typeface="Arial" panose="020B0604020202020204" pitchFamily="34" charset="0"/>
              <a:buChar char="•"/>
            </a:pPr>
            <a:r>
              <a:rPr lang="fr-FR" sz="2800" b="1" spc="23" err="1">
                <a:solidFill>
                  <a:schemeClr val="accent1">
                    <a:lumMod val="75000"/>
                  </a:schemeClr>
                </a:solidFill>
                <a:latin typeface="Avenir Next LT Pro" panose="020B0504020202020204" pitchFamily="34" charset="0"/>
              </a:rPr>
              <a:t>LocalExecutor</a:t>
            </a:r>
            <a:r>
              <a:rPr lang="fr-FR" sz="2800" b="1" spc="23">
                <a:solidFill>
                  <a:schemeClr val="accent1">
                    <a:lumMod val="75000"/>
                  </a:schemeClr>
                </a:solidFill>
                <a:latin typeface="Avenir Next LT Pro" panose="020B0504020202020204" pitchFamily="34" charset="0"/>
              </a:rPr>
              <a:t> :</a:t>
            </a:r>
            <a:r>
              <a:rPr lang="fr-FR" sz="2800" spc="23">
                <a:solidFill>
                  <a:schemeClr val="accent1">
                    <a:lumMod val="75000"/>
                  </a:schemeClr>
                </a:solidFill>
                <a:latin typeface="Avenir Next LT Pro" panose="020B0504020202020204" pitchFamily="34" charset="0"/>
              </a:rPr>
              <a:t> </a:t>
            </a:r>
            <a:r>
              <a:rPr lang="fr-FR" sz="2800" spc="23">
                <a:solidFill>
                  <a:srgbClr val="545454"/>
                </a:solidFill>
                <a:latin typeface="Avenir Next LT Pro" panose="020B0504020202020204" pitchFamily="34" charset="0"/>
              </a:rPr>
              <a:t>cet exécuteur est utilisé pour exécuter les tâches en local sur le même nœud que le </a:t>
            </a:r>
            <a:r>
              <a:rPr lang="fr-FR" sz="2800" spc="23" err="1">
                <a:solidFill>
                  <a:srgbClr val="545454"/>
                </a:solidFill>
                <a:latin typeface="Avenir Next LT Pro" panose="020B0504020202020204" pitchFamily="34" charset="0"/>
              </a:rPr>
              <a:t>scheduler</a:t>
            </a:r>
            <a:r>
              <a:rPr lang="fr-FR" sz="2800" spc="23">
                <a:solidFill>
                  <a:srgbClr val="545454"/>
                </a:solidFill>
                <a:latin typeface="Avenir Next LT Pro" panose="020B0504020202020204" pitchFamily="34" charset="0"/>
              </a:rPr>
              <a:t>. Il est recommandé pour les environnements de développement et de test. </a:t>
            </a: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p:txBody>
      </p:sp>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panose="020B0504020202020204" pitchFamily="34" charset="0"/>
              </a:rPr>
              <a:t>LES EXÉCUTEURS AVEC POSTGRESQL ET RABBITMQ</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2" name="Espace réservé du numéro de diapositive 24">
            <a:extLst>
              <a:ext uri="{FF2B5EF4-FFF2-40B4-BE49-F238E27FC236}">
                <a16:creationId xmlns:a16="http://schemas.microsoft.com/office/drawing/2014/main" id="{9510C7D2-27B2-FDF8-1793-A3750EDE4D2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102</a:t>
            </a:fld>
            <a:endParaRPr lang="en-US" sz="1800" b="1">
              <a:solidFill>
                <a:srgbClr val="A8CEC3"/>
              </a:solidFill>
            </a:endParaRPr>
          </a:p>
        </p:txBody>
      </p:sp>
    </p:spTree>
    <p:extLst>
      <p:ext uri="{BB962C8B-B14F-4D97-AF65-F5344CB8AC3E}">
        <p14:creationId xmlns:p14="http://schemas.microsoft.com/office/powerpoint/2010/main" val="394420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dissolve">
                                      <p:cBhvr>
                                        <p:cTn id="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028700" y="2229522"/>
            <a:ext cx="15351870" cy="6450805"/>
          </a:xfrm>
          <a:prstGeom prst="rect">
            <a:avLst/>
          </a:prstGeom>
        </p:spPr>
        <p:txBody>
          <a:bodyPr lIns="0" tIns="0" rIns="0" bIns="0" rtlCol="0" anchor="t">
            <a:spAutoFit/>
          </a:bodyPr>
          <a:lstStyle/>
          <a:p>
            <a:pPr marL="457200" indent="-457200">
              <a:lnSpc>
                <a:spcPct val="200000"/>
              </a:lnSpc>
              <a:buFont typeface="Arial" panose="020B0604020202020204" pitchFamily="34" charset="0"/>
              <a:buChar char="•"/>
            </a:pPr>
            <a:r>
              <a:rPr lang="fr-FR" sz="2800" b="1" spc="23" err="1">
                <a:solidFill>
                  <a:schemeClr val="accent1">
                    <a:lumMod val="75000"/>
                  </a:schemeClr>
                </a:solidFill>
                <a:latin typeface="Avenir Next LT Pro" panose="020B0504020202020204" pitchFamily="34" charset="0"/>
              </a:rPr>
              <a:t>CeleryExecutor</a:t>
            </a:r>
            <a:r>
              <a:rPr lang="fr-FR" sz="2800" b="1" spc="23">
                <a:solidFill>
                  <a:schemeClr val="accent1">
                    <a:lumMod val="75000"/>
                  </a:schemeClr>
                </a:solidFill>
                <a:latin typeface="Avenir Next LT Pro" panose="020B0504020202020204" pitchFamily="34" charset="0"/>
              </a:rPr>
              <a:t> : </a:t>
            </a:r>
            <a:r>
              <a:rPr lang="fr-FR" sz="2800" spc="23">
                <a:solidFill>
                  <a:srgbClr val="545454"/>
                </a:solidFill>
                <a:latin typeface="Avenir Next LT Pro" panose="020B0504020202020204" pitchFamily="34" charset="0"/>
              </a:rPr>
              <a:t>cet exécuteur utilise </a:t>
            </a:r>
            <a:r>
              <a:rPr lang="fr-FR" sz="2800" spc="23" err="1">
                <a:solidFill>
                  <a:srgbClr val="545454"/>
                </a:solidFill>
                <a:latin typeface="Avenir Next LT Pro" panose="020B0504020202020204" pitchFamily="34" charset="0"/>
              </a:rPr>
              <a:t>Celery</a:t>
            </a:r>
            <a:r>
              <a:rPr lang="fr-FR" sz="2800" spc="23">
                <a:solidFill>
                  <a:srgbClr val="545454"/>
                </a:solidFill>
                <a:latin typeface="Avenir Next LT Pro" panose="020B0504020202020204" pitchFamily="34" charset="0"/>
              </a:rPr>
              <a:t> comme moteur d'exécution pour distribuer les tâches sur plusieurs </a:t>
            </a:r>
            <a:r>
              <a:rPr lang="fr-FR" sz="2800" spc="23" err="1">
                <a:solidFill>
                  <a:srgbClr val="545454"/>
                </a:solidFill>
                <a:latin typeface="Avenir Next LT Pro" panose="020B0504020202020204" pitchFamily="34" charset="0"/>
              </a:rPr>
              <a:t>workers</a:t>
            </a:r>
            <a:r>
              <a:rPr lang="fr-FR" sz="2800" spc="23">
                <a:solidFill>
                  <a:srgbClr val="545454"/>
                </a:solidFill>
                <a:latin typeface="Avenir Next LT Pro" panose="020B0504020202020204" pitchFamily="34" charset="0"/>
              </a:rPr>
              <a:t>. Il prend en charge l'utilisation de </a:t>
            </a:r>
            <a:r>
              <a:rPr lang="fr-FR" sz="2800" spc="23" err="1">
                <a:solidFill>
                  <a:srgbClr val="545454"/>
                </a:solidFill>
                <a:latin typeface="Avenir Next LT Pro" panose="020B0504020202020204" pitchFamily="34" charset="0"/>
              </a:rPr>
              <a:t>RabbitMQ</a:t>
            </a:r>
            <a:r>
              <a:rPr lang="fr-FR" sz="2800" spc="23">
                <a:solidFill>
                  <a:srgbClr val="545454"/>
                </a:solidFill>
                <a:latin typeface="Avenir Next LT Pro" panose="020B0504020202020204" pitchFamily="34" charset="0"/>
              </a:rPr>
              <a:t> comme système de messagerie pour la communication entre le </a:t>
            </a:r>
            <a:r>
              <a:rPr lang="fr-FR" sz="2800" spc="23" err="1">
                <a:solidFill>
                  <a:srgbClr val="545454"/>
                </a:solidFill>
                <a:latin typeface="Avenir Next LT Pro" panose="020B0504020202020204" pitchFamily="34" charset="0"/>
              </a:rPr>
              <a:t>scheduler</a:t>
            </a:r>
            <a:r>
              <a:rPr lang="fr-FR" sz="2800" spc="23">
                <a:solidFill>
                  <a:srgbClr val="545454"/>
                </a:solidFill>
                <a:latin typeface="Avenir Next LT Pro" panose="020B0504020202020204" pitchFamily="34" charset="0"/>
              </a:rPr>
              <a:t> et les </a:t>
            </a:r>
            <a:r>
              <a:rPr lang="fr-FR" sz="2800" spc="23" err="1">
                <a:solidFill>
                  <a:srgbClr val="545454"/>
                </a:solidFill>
                <a:latin typeface="Avenir Next LT Pro" panose="020B0504020202020204" pitchFamily="34" charset="0"/>
              </a:rPr>
              <a:t>workers</a:t>
            </a:r>
            <a:r>
              <a:rPr lang="fr-FR" sz="2800" spc="23">
                <a:solidFill>
                  <a:srgbClr val="545454"/>
                </a:solidFill>
                <a:latin typeface="Avenir Next LT Pro" panose="020B0504020202020204" pitchFamily="34" charset="0"/>
              </a:rPr>
              <a:t>.</a:t>
            </a: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p:txBody>
      </p:sp>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a:rPr>
              <a:t>LES EXÉCUTEURS MULTI-NOEUDS</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2" name="Espace réservé du numéro de diapositive 24">
            <a:extLst>
              <a:ext uri="{FF2B5EF4-FFF2-40B4-BE49-F238E27FC236}">
                <a16:creationId xmlns:a16="http://schemas.microsoft.com/office/drawing/2014/main" id="{AB764992-041C-AAFC-C2AF-CF37FC3D4217}"/>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103</a:t>
            </a:fld>
            <a:endParaRPr lang="en-US" sz="1800" b="1">
              <a:solidFill>
                <a:srgbClr val="A8CEC3"/>
              </a:solidFill>
            </a:endParaRPr>
          </a:p>
        </p:txBody>
      </p:sp>
    </p:spTree>
    <p:extLst>
      <p:ext uri="{BB962C8B-B14F-4D97-AF65-F5344CB8AC3E}">
        <p14:creationId xmlns:p14="http://schemas.microsoft.com/office/powerpoint/2010/main" val="54619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Exécuteur Celery</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026" name="Picture 2" descr="Apache airflow celery executor architcture">
            <a:extLst>
              <a:ext uri="{FF2B5EF4-FFF2-40B4-BE49-F238E27FC236}">
                <a16:creationId xmlns:a16="http://schemas.microsoft.com/office/drawing/2014/main" id="{44796ED5-BF43-0A5D-F7A5-79AFE3A70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0183" y="1883248"/>
            <a:ext cx="8643853" cy="7601827"/>
          </a:xfrm>
          <a:prstGeom prst="rect">
            <a:avLst/>
          </a:prstGeom>
          <a:noFill/>
          <a:extLst>
            <a:ext uri="{909E8E84-426E-40DD-AFC4-6F175D3DCCD1}">
              <a14:hiddenFill xmlns:a14="http://schemas.microsoft.com/office/drawing/2010/main">
                <a:solidFill>
                  <a:srgbClr val="FFFFFF"/>
                </a:solidFill>
              </a14:hiddenFill>
            </a:ext>
          </a:extLst>
        </p:spPr>
      </p:pic>
      <p:sp>
        <p:nvSpPr>
          <p:cNvPr id="21" name="Espace réservé du numéro de diapositive 24">
            <a:extLst>
              <a:ext uri="{FF2B5EF4-FFF2-40B4-BE49-F238E27FC236}">
                <a16:creationId xmlns:a16="http://schemas.microsoft.com/office/drawing/2014/main" id="{74F227C1-4C41-5EA1-2CCF-D5AD03D1719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104</a:t>
            </a:fld>
            <a:endParaRPr lang="en-US" sz="1800" b="1">
              <a:solidFill>
                <a:srgbClr val="A8CEC3"/>
              </a:solidFill>
            </a:endParaRPr>
          </a:p>
        </p:txBody>
      </p:sp>
    </p:spTree>
    <p:extLst>
      <p:ext uri="{BB962C8B-B14F-4D97-AF65-F5344CB8AC3E}">
        <p14:creationId xmlns:p14="http://schemas.microsoft.com/office/powerpoint/2010/main" val="1644668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028700" y="2229522"/>
            <a:ext cx="15351870" cy="8287205"/>
          </a:xfrm>
          <a:prstGeom prst="rect">
            <a:avLst/>
          </a:prstGeom>
        </p:spPr>
        <p:txBody>
          <a:bodyPr lIns="0" tIns="0" rIns="0" bIns="0" rtlCol="0" anchor="t">
            <a:spAutoFit/>
          </a:bodyPr>
          <a:lstStyle/>
          <a:p>
            <a:pPr marL="457200" indent="-457200">
              <a:lnSpc>
                <a:spcPct val="200000"/>
              </a:lnSpc>
              <a:buFont typeface="Arial" panose="020B0604020202020204" pitchFamily="34" charset="0"/>
              <a:buChar char="•"/>
            </a:pPr>
            <a:r>
              <a:rPr lang="fr-FR" sz="2800" b="1" spc="23" err="1">
                <a:solidFill>
                  <a:schemeClr val="accent1">
                    <a:lumMod val="75000"/>
                  </a:schemeClr>
                </a:solidFill>
                <a:latin typeface="Avenir Next LT Pro" panose="020B0504020202020204" pitchFamily="34" charset="0"/>
              </a:rPr>
              <a:t>KubernetesExecutor</a:t>
            </a:r>
            <a:r>
              <a:rPr lang="fr-FR" sz="2800" b="1" spc="23">
                <a:solidFill>
                  <a:schemeClr val="accent1">
                    <a:lumMod val="75000"/>
                  </a:schemeClr>
                </a:solidFill>
                <a:latin typeface="Avenir Next LT Pro" panose="020B0504020202020204" pitchFamily="34" charset="0"/>
              </a:rPr>
              <a:t> : </a:t>
            </a:r>
            <a:r>
              <a:rPr lang="fr-FR" sz="2800" spc="23">
                <a:solidFill>
                  <a:srgbClr val="545454"/>
                </a:solidFill>
                <a:latin typeface="Avenir Next LT Pro" panose="020B0504020202020204" pitchFamily="34" charset="0"/>
              </a:rPr>
              <a:t>cet exécuteur utilise </a:t>
            </a:r>
            <a:r>
              <a:rPr lang="fr-FR" sz="2800" spc="23" err="1">
                <a:solidFill>
                  <a:srgbClr val="545454"/>
                </a:solidFill>
                <a:latin typeface="Avenir Next LT Pro" panose="020B0504020202020204" pitchFamily="34" charset="0"/>
              </a:rPr>
              <a:t>Kubernetes</a:t>
            </a:r>
            <a:r>
              <a:rPr lang="fr-FR" sz="2800" spc="23">
                <a:solidFill>
                  <a:srgbClr val="545454"/>
                </a:solidFill>
                <a:latin typeface="Avenir Next LT Pro" panose="020B0504020202020204" pitchFamily="34" charset="0"/>
              </a:rPr>
              <a:t> pour gérer les conteneurs des tâches d'Airflow. Il prend en charge l'utilisation de PostgreSQL et </a:t>
            </a:r>
            <a:r>
              <a:rPr lang="fr-FR" sz="2800" spc="23" err="1">
                <a:solidFill>
                  <a:srgbClr val="545454"/>
                </a:solidFill>
                <a:latin typeface="Avenir Next LT Pro" panose="020B0504020202020204" pitchFamily="34" charset="0"/>
              </a:rPr>
              <a:t>RabbitMQ</a:t>
            </a:r>
            <a:r>
              <a:rPr lang="fr-FR" sz="2800" spc="23">
                <a:solidFill>
                  <a:srgbClr val="545454"/>
                </a:solidFill>
                <a:latin typeface="Avenir Next LT Pro" panose="020B0504020202020204" pitchFamily="34" charset="0"/>
              </a:rPr>
              <a:t> pour la gestion des métadonnées et la communication entre les différents composants d'Airflow.</a:t>
            </a:r>
          </a:p>
          <a:p>
            <a:pPr>
              <a:lnSpc>
                <a:spcPct val="200000"/>
              </a:lnSpc>
            </a:pPr>
            <a:endParaRPr lang="en-US" sz="2800" b="1"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p:txBody>
      </p:sp>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panose="020B0504020202020204" pitchFamily="34" charset="0"/>
              </a:rPr>
              <a:t>LES EXÉCUTEURS MULTI-Noeuds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2" name="Espace réservé du numéro de diapositive 24">
            <a:extLst>
              <a:ext uri="{FF2B5EF4-FFF2-40B4-BE49-F238E27FC236}">
                <a16:creationId xmlns:a16="http://schemas.microsoft.com/office/drawing/2014/main" id="{12CA5664-AC77-11F7-4517-A5853B6CD2E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105</a:t>
            </a:fld>
            <a:endParaRPr lang="en-US" sz="1800" b="1">
              <a:solidFill>
                <a:srgbClr val="A8CEC3"/>
              </a:solidFill>
            </a:endParaRPr>
          </a:p>
        </p:txBody>
      </p:sp>
    </p:spTree>
    <p:extLst>
      <p:ext uri="{BB962C8B-B14F-4D97-AF65-F5344CB8AC3E}">
        <p14:creationId xmlns:p14="http://schemas.microsoft.com/office/powerpoint/2010/main" val="73905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Exécuteur Kubernetes</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3074" name="Picture 2" descr="Apache airflow Kuberentes Executor Architecture">
            <a:extLst>
              <a:ext uri="{FF2B5EF4-FFF2-40B4-BE49-F238E27FC236}">
                <a16:creationId xmlns:a16="http://schemas.microsoft.com/office/drawing/2014/main" id="{931A7942-60F8-C651-E5CB-A319B24639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3483" y="1739110"/>
            <a:ext cx="8796011" cy="7338444"/>
          </a:xfrm>
          <a:prstGeom prst="rect">
            <a:avLst/>
          </a:prstGeom>
          <a:noFill/>
          <a:extLst>
            <a:ext uri="{909E8E84-426E-40DD-AFC4-6F175D3DCCD1}">
              <a14:hiddenFill xmlns:a14="http://schemas.microsoft.com/office/drawing/2010/main">
                <a:solidFill>
                  <a:srgbClr val="FFFFFF"/>
                </a:solidFill>
              </a14:hiddenFill>
            </a:ext>
          </a:extLst>
        </p:spPr>
      </p:pic>
      <p:sp>
        <p:nvSpPr>
          <p:cNvPr id="21" name="Espace réservé du numéro de diapositive 24">
            <a:extLst>
              <a:ext uri="{FF2B5EF4-FFF2-40B4-BE49-F238E27FC236}">
                <a16:creationId xmlns:a16="http://schemas.microsoft.com/office/drawing/2014/main" id="{3BDE4D47-C7FD-5C0B-B848-1F116D608EA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106</a:t>
            </a:fld>
            <a:endParaRPr lang="en-US" sz="1800" b="1">
              <a:solidFill>
                <a:srgbClr val="A8CEC3"/>
              </a:solidFill>
            </a:endParaRPr>
          </a:p>
        </p:txBody>
      </p:sp>
    </p:spTree>
    <p:extLst>
      <p:ext uri="{BB962C8B-B14F-4D97-AF65-F5344CB8AC3E}">
        <p14:creationId xmlns:p14="http://schemas.microsoft.com/office/powerpoint/2010/main" val="11159241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Exécuteurs : Comparaison</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4" name="Picture 13">
            <a:extLst>
              <a:ext uri="{FF2B5EF4-FFF2-40B4-BE49-F238E27FC236}">
                <a16:creationId xmlns:a16="http://schemas.microsoft.com/office/drawing/2014/main" id="{9271E716-6F81-4132-72D3-6DE62E5082A5}"/>
              </a:ext>
            </a:extLst>
          </p:cNvPr>
          <p:cNvPicPr>
            <a:picLocks noChangeAspect="1"/>
          </p:cNvPicPr>
          <p:nvPr/>
        </p:nvPicPr>
        <p:blipFill>
          <a:blip r:embed="rId5"/>
          <a:stretch>
            <a:fillRect/>
          </a:stretch>
        </p:blipFill>
        <p:spPr>
          <a:xfrm>
            <a:off x="2589815" y="2890982"/>
            <a:ext cx="12139876" cy="4359169"/>
          </a:xfrm>
          <a:prstGeom prst="rect">
            <a:avLst/>
          </a:prstGeom>
        </p:spPr>
      </p:pic>
      <p:sp>
        <p:nvSpPr>
          <p:cNvPr id="22" name="Espace réservé du numéro de diapositive 24">
            <a:extLst>
              <a:ext uri="{FF2B5EF4-FFF2-40B4-BE49-F238E27FC236}">
                <a16:creationId xmlns:a16="http://schemas.microsoft.com/office/drawing/2014/main" id="{D8E2A878-6963-39B5-EF25-2AE77AF3C54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107</a:t>
            </a:fld>
            <a:endParaRPr lang="en-US" sz="1800" b="1">
              <a:solidFill>
                <a:srgbClr val="A8CEC3"/>
              </a:solidFill>
            </a:endParaRPr>
          </a:p>
        </p:txBody>
      </p:sp>
    </p:spTree>
    <p:extLst>
      <p:ext uri="{BB962C8B-B14F-4D97-AF65-F5344CB8AC3E}">
        <p14:creationId xmlns:p14="http://schemas.microsoft.com/office/powerpoint/2010/main" val="29540157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76667" y="3215255"/>
            <a:ext cx="10934667" cy="3032369"/>
          </a:xfrm>
          <a:prstGeom prst="rect">
            <a:avLst/>
          </a:prstGeom>
        </p:spPr>
        <p:txBody>
          <a:bodyPr lIns="0" tIns="0" rIns="0" bIns="0" rtlCol="0" anchor="t">
            <a:spAutoFit/>
          </a:bodyPr>
          <a:lstStyle/>
          <a:p>
            <a:pPr algn="ctr">
              <a:lnSpc>
                <a:spcPts val="24803"/>
              </a:lnSpc>
              <a:spcBef>
                <a:spcPct val="0"/>
              </a:spcBef>
            </a:pPr>
            <a:r>
              <a:rPr lang="en-US" sz="17716" b="1">
                <a:solidFill>
                  <a:srgbClr val="545454"/>
                </a:solidFill>
                <a:latin typeface="Avenir Next LT Pro" panose="020B0504020202020204" pitchFamily="34" charset="0"/>
              </a:rPr>
              <a:t>ATELIER</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4982" r="26696" b="85928"/>
          <a:stretch>
            <a:fillRect/>
          </a:stretch>
        </p:blipFill>
        <p:spPr>
          <a:xfrm>
            <a:off x="10662146" y="4742570"/>
            <a:ext cx="2093734" cy="104031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4982" r="30376" b="88190"/>
          <a:stretch>
            <a:fillRect/>
          </a:stretch>
        </p:blipFill>
        <p:spPr>
          <a:xfrm>
            <a:off x="6882243" y="4957439"/>
            <a:ext cx="1821702" cy="87307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60966" y="-2545084"/>
            <a:ext cx="5287916" cy="5287916"/>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61050" y="7544168"/>
            <a:ext cx="5287916" cy="5287916"/>
          </a:xfrm>
          <a:prstGeom prst="rect">
            <a:avLst/>
          </a:prstGeom>
        </p:spPr>
      </p:pic>
      <p:sp>
        <p:nvSpPr>
          <p:cNvPr id="10" name="TextBox 9">
            <a:extLst>
              <a:ext uri="{FF2B5EF4-FFF2-40B4-BE49-F238E27FC236}">
                <a16:creationId xmlns:a16="http://schemas.microsoft.com/office/drawing/2014/main" id="{D3D62C8B-F3BE-E702-EEF4-E66F2A910F96}"/>
              </a:ext>
            </a:extLst>
          </p:cNvPr>
          <p:cNvSpPr txBox="1"/>
          <p:nvPr/>
        </p:nvSpPr>
        <p:spPr>
          <a:xfrm>
            <a:off x="4472709" y="6483732"/>
            <a:ext cx="12787744" cy="443904"/>
          </a:xfrm>
          <a:prstGeom prst="rect">
            <a:avLst/>
          </a:prstGeom>
          <a:noFill/>
        </p:spPr>
        <p:txBody>
          <a:bodyPr wrap="square">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spTree>
    <p:extLst>
      <p:ext uri="{BB962C8B-B14F-4D97-AF65-F5344CB8AC3E}">
        <p14:creationId xmlns:p14="http://schemas.microsoft.com/office/powerpoint/2010/main" val="3428362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5351870" cy="11246990"/>
          </a:xfrm>
          <a:prstGeom prst="rect">
            <a:avLst/>
          </a:prstGeom>
        </p:spPr>
        <p:txBody>
          <a:bodyPr lIns="0" tIns="0" rIns="0" bIns="0" rtlCol="0" anchor="t">
            <a:spAutoFit/>
          </a:bodyPr>
          <a:lstStyle/>
          <a:p>
            <a:pPr marL="457200" indent="-457200">
              <a:lnSpc>
                <a:spcPct val="200000"/>
              </a:lnSpc>
              <a:buFont typeface="Arial" panose="020B0604020202020204" pitchFamily="34" charset="0"/>
              <a:buChar char="•"/>
            </a:pPr>
            <a:r>
              <a:rPr lang="fr-FR" sz="2800" spc="23">
                <a:solidFill>
                  <a:srgbClr val="545454"/>
                </a:solidFill>
                <a:latin typeface="Avenir Next LT Pro" panose="020B0504020202020204" pitchFamily="34" charset="0"/>
              </a:rPr>
              <a:t>Les files d'attente utilisées par Airflow sont similaires aux autres files d'attente et dépendent d'un système de messagerie, tels que </a:t>
            </a:r>
            <a:r>
              <a:rPr lang="fr-FR" sz="2800" b="1" spc="23" err="1">
                <a:solidFill>
                  <a:srgbClr val="545454"/>
                </a:solidFill>
                <a:latin typeface="Avenir Next LT Pro" panose="020B0504020202020204" pitchFamily="34" charset="0"/>
              </a:rPr>
              <a:t>RabbitMQ</a:t>
            </a:r>
            <a:r>
              <a:rPr lang="fr-FR" sz="2800" b="1" spc="23">
                <a:solidFill>
                  <a:srgbClr val="545454"/>
                </a:solidFill>
                <a:latin typeface="Avenir Next LT Pro" panose="020B0504020202020204" pitchFamily="34" charset="0"/>
              </a:rPr>
              <a:t> </a:t>
            </a:r>
            <a:r>
              <a:rPr lang="fr-FR" sz="2800" spc="23">
                <a:solidFill>
                  <a:srgbClr val="545454"/>
                </a:solidFill>
                <a:latin typeface="Avenir Next LT Pro" panose="020B0504020202020204" pitchFamily="34" charset="0"/>
              </a:rPr>
              <a:t>ou </a:t>
            </a:r>
            <a:r>
              <a:rPr lang="fr-FR" sz="2800" b="1" spc="23" err="1">
                <a:solidFill>
                  <a:srgbClr val="545454"/>
                </a:solidFill>
                <a:latin typeface="Avenir Next LT Pro" panose="020B0504020202020204" pitchFamily="34" charset="0"/>
              </a:rPr>
              <a:t>ActiveMQ</a:t>
            </a:r>
            <a:r>
              <a:rPr lang="fr-FR" sz="2800" spc="23">
                <a:solidFill>
                  <a:srgbClr val="545454"/>
                </a:solidFill>
                <a:latin typeface="Avenir Next LT Pro" panose="020B0504020202020204" pitchFamily="34" charset="0"/>
              </a:rPr>
              <a:t>.</a:t>
            </a:r>
          </a:p>
          <a:p>
            <a:pPr marL="457200" indent="-457200">
              <a:lnSpc>
                <a:spcPct val="200000"/>
              </a:lnSpc>
              <a:buFont typeface="Arial" panose="020B0604020202020204" pitchFamily="34" charset="0"/>
              <a:buChar char="•"/>
            </a:pPr>
            <a:r>
              <a:rPr lang="fr-FR" sz="2800" spc="23">
                <a:solidFill>
                  <a:srgbClr val="545454"/>
                </a:solidFill>
                <a:latin typeface="Avenir Next LT Pro" panose="020B0504020202020204" pitchFamily="34" charset="0"/>
              </a:rPr>
              <a:t>Le </a:t>
            </a:r>
            <a:r>
              <a:rPr lang="fr-FR" sz="2800" spc="23" err="1">
                <a:solidFill>
                  <a:srgbClr val="545454"/>
                </a:solidFill>
                <a:latin typeface="Avenir Next LT Pro" panose="020B0504020202020204" pitchFamily="34" charset="0"/>
              </a:rPr>
              <a:t>scheduler</a:t>
            </a:r>
            <a:r>
              <a:rPr lang="fr-FR" sz="2800" spc="23">
                <a:solidFill>
                  <a:srgbClr val="545454"/>
                </a:solidFill>
                <a:latin typeface="Avenir Next LT Pro" panose="020B0504020202020204" pitchFamily="34" charset="0"/>
              </a:rPr>
              <a:t> Airflow envoie des messages sous forme de tâches aux files d'attente, jouant ainsi le rôle d'éditeur. </a:t>
            </a:r>
          </a:p>
          <a:p>
            <a:pPr marL="457200" indent="-457200">
              <a:lnSpc>
                <a:spcPct val="200000"/>
              </a:lnSpc>
              <a:buFont typeface="Arial" panose="020B0604020202020204" pitchFamily="34" charset="0"/>
              <a:buChar char="•"/>
            </a:pPr>
            <a:r>
              <a:rPr lang="fr-FR" sz="2800" spc="23">
                <a:solidFill>
                  <a:srgbClr val="545454"/>
                </a:solidFill>
                <a:latin typeface="Avenir Next LT Pro" panose="020B0504020202020204" pitchFamily="34" charset="0"/>
              </a:rPr>
              <a:t>Les agents Airflow sont configurés pour surveiller les événements, c'est-à-dire les tâches, envoyés à des files d'attente spécifiques et les exécutent en conséquence. </a:t>
            </a:r>
          </a:p>
          <a:p>
            <a:pPr marL="457200" indent="-457200">
              <a:lnSpc>
                <a:spcPct val="200000"/>
              </a:lnSpc>
              <a:buFont typeface="Arial" panose="020B0604020202020204" pitchFamily="34" charset="0"/>
              <a:buChar char="•"/>
            </a:pPr>
            <a:r>
              <a:rPr lang="fr-FR" sz="2800" spc="23">
                <a:solidFill>
                  <a:srgbClr val="545454"/>
                </a:solidFill>
                <a:latin typeface="Avenir Next LT Pro" panose="020B0504020202020204" pitchFamily="34" charset="0"/>
              </a:rPr>
              <a:t>Cette approche permet une exécution distribuée des tâches et améliore l'efficacité du workflow.</a:t>
            </a: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70E99D51-1834-9E09-A036-2562FBC34137}"/>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109</a:t>
            </a:fld>
            <a:endParaRPr lang="en-US" sz="1800" b="1">
              <a:solidFill>
                <a:srgbClr val="A8CEC3"/>
              </a:solidFill>
            </a:endParaRPr>
          </a:p>
        </p:txBody>
      </p:sp>
    </p:spTree>
    <p:extLst>
      <p:ext uri="{BB962C8B-B14F-4D97-AF65-F5344CB8AC3E}">
        <p14:creationId xmlns:p14="http://schemas.microsoft.com/office/powerpoint/2010/main" val="66536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dissolv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dissolv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dissolv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fr-FR" sz="3200" b="1" spc="62">
                <a:solidFill>
                  <a:srgbClr val="545454"/>
                </a:solidFill>
                <a:latin typeface="Avenir Next LT Pro" panose="020B0504020202020204" pitchFamily="34" charset="0"/>
              </a:rPr>
              <a:t>CHRONOLOGIE DE LA CRÉATION ET DE L'ÉVOLUTION </a:t>
            </a:r>
            <a:r>
              <a:rPr lang="en-US" sz="3200" b="1" spc="62">
                <a:solidFill>
                  <a:srgbClr val="545454"/>
                </a:solidFill>
                <a:latin typeface="Avenir Next LT Pro" panose="020B0504020202020204" pitchFamily="34" charset="0"/>
              </a:rPr>
              <a:t>D’APACHE AIRFLOW</a:t>
            </a: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AutoShape 44">
            <a:extLst>
              <a:ext uri="{FF2B5EF4-FFF2-40B4-BE49-F238E27FC236}">
                <a16:creationId xmlns:a16="http://schemas.microsoft.com/office/drawing/2014/main" id="{399E39E8-8393-7052-8B2D-A1E87FAEAC18}"/>
              </a:ext>
            </a:extLst>
          </p:cNvPr>
          <p:cNvSpPr/>
          <p:nvPr/>
        </p:nvSpPr>
        <p:spPr>
          <a:xfrm rot="-31626">
            <a:off x="1329038" y="4319248"/>
            <a:ext cx="15625407" cy="141702"/>
          </a:xfrm>
          <a:prstGeom prst="line">
            <a:avLst/>
          </a:prstGeom>
          <a:ln w="47625" cap="flat">
            <a:solidFill>
              <a:srgbClr val="EDF0F2"/>
            </a:solidFill>
            <a:prstDash val="solid"/>
            <a:headEnd type="none" w="sm" len="sm"/>
            <a:tailEnd type="none" w="sm" len="sm"/>
          </a:ln>
        </p:spPr>
      </p:sp>
      <p:sp>
        <p:nvSpPr>
          <p:cNvPr id="15" name="Freeform 3">
            <a:extLst>
              <a:ext uri="{FF2B5EF4-FFF2-40B4-BE49-F238E27FC236}">
                <a16:creationId xmlns:a16="http://schemas.microsoft.com/office/drawing/2014/main" id="{8039BAF6-C266-CA70-8F71-3D11A0518C9F}"/>
              </a:ext>
            </a:extLst>
          </p:cNvPr>
          <p:cNvSpPr/>
          <p:nvPr/>
        </p:nvSpPr>
        <p:spPr>
          <a:xfrm>
            <a:off x="1126045" y="4031423"/>
            <a:ext cx="405341" cy="767026"/>
          </a:xfrm>
          <a:custGeom>
            <a:avLst/>
            <a:gdLst/>
            <a:ahLst/>
            <a:cxnLst/>
            <a:rect l="l" t="t" r="r" b="b"/>
            <a:pathLst>
              <a:path w="294259" h="556826">
                <a:moveTo>
                  <a:pt x="147130" y="0"/>
                </a:moveTo>
                <a:cubicBezTo>
                  <a:pt x="294260" y="156452"/>
                  <a:pt x="294260" y="400374"/>
                  <a:pt x="147130" y="556826"/>
                </a:cubicBezTo>
                <a:cubicBezTo>
                  <a:pt x="0" y="400374"/>
                  <a:pt x="0" y="156452"/>
                  <a:pt x="147130" y="0"/>
                </a:cubicBezTo>
                <a:close/>
              </a:path>
            </a:pathLst>
          </a:custGeom>
          <a:solidFill>
            <a:srgbClr val="86EAE9"/>
          </a:solidFill>
        </p:spPr>
      </p:sp>
      <p:grpSp>
        <p:nvGrpSpPr>
          <p:cNvPr id="16" name="Group 5">
            <a:extLst>
              <a:ext uri="{FF2B5EF4-FFF2-40B4-BE49-F238E27FC236}">
                <a16:creationId xmlns:a16="http://schemas.microsoft.com/office/drawing/2014/main" id="{5FA32AA4-E4B4-AD58-DBAA-2E5F02193D3D}"/>
              </a:ext>
            </a:extLst>
          </p:cNvPr>
          <p:cNvGrpSpPr/>
          <p:nvPr/>
        </p:nvGrpSpPr>
        <p:grpSpPr>
          <a:xfrm>
            <a:off x="7032196" y="5906322"/>
            <a:ext cx="1990851" cy="1836632"/>
            <a:chOff x="0" y="-28575"/>
            <a:chExt cx="2654468" cy="2448841"/>
          </a:xfrm>
        </p:grpSpPr>
        <p:sp>
          <p:nvSpPr>
            <p:cNvPr id="17" name="TextBox 6">
              <a:extLst>
                <a:ext uri="{FF2B5EF4-FFF2-40B4-BE49-F238E27FC236}">
                  <a16:creationId xmlns:a16="http://schemas.microsoft.com/office/drawing/2014/main" id="{4A13D31B-F7C6-B617-7B92-75E5A1CF2362}"/>
                </a:ext>
              </a:extLst>
            </p:cNvPr>
            <p:cNvSpPr txBox="1"/>
            <p:nvPr/>
          </p:nvSpPr>
          <p:spPr>
            <a:xfrm>
              <a:off x="0" y="-28575"/>
              <a:ext cx="2654468" cy="417465"/>
            </a:xfrm>
            <a:prstGeom prst="rect">
              <a:avLst/>
            </a:prstGeom>
          </p:spPr>
          <p:txBody>
            <a:bodyPr lIns="0" tIns="0" rIns="0" bIns="0" rtlCol="0" anchor="t">
              <a:spAutoFit/>
            </a:bodyPr>
            <a:lstStyle/>
            <a:p>
              <a:pPr algn="ctr">
                <a:lnSpc>
                  <a:spcPts val="2527"/>
                </a:lnSpc>
              </a:pPr>
              <a:r>
                <a:rPr lang="en-US" sz="1944">
                  <a:solidFill>
                    <a:srgbClr val="191919"/>
                  </a:solidFill>
                  <a:latin typeface="Aileron Regular Bold"/>
                </a:rPr>
                <a:t>2017</a:t>
              </a:r>
            </a:p>
          </p:txBody>
        </p:sp>
        <p:sp>
          <p:nvSpPr>
            <p:cNvPr id="18" name="TextBox 7">
              <a:extLst>
                <a:ext uri="{FF2B5EF4-FFF2-40B4-BE49-F238E27FC236}">
                  <a16:creationId xmlns:a16="http://schemas.microsoft.com/office/drawing/2014/main" id="{29322B85-00F9-A3B2-E298-3ED329D55E76}"/>
                </a:ext>
              </a:extLst>
            </p:cNvPr>
            <p:cNvSpPr txBox="1"/>
            <p:nvPr/>
          </p:nvSpPr>
          <p:spPr>
            <a:xfrm>
              <a:off x="0" y="574206"/>
              <a:ext cx="2654468" cy="1846060"/>
            </a:xfrm>
            <a:prstGeom prst="rect">
              <a:avLst/>
            </a:prstGeom>
          </p:spPr>
          <p:txBody>
            <a:bodyPr lIns="0" tIns="0" rIns="0" bIns="0" rtlCol="0" anchor="t">
              <a:spAutoFit/>
            </a:bodyPr>
            <a:lstStyle/>
            <a:p>
              <a:pPr algn="ctr">
                <a:lnSpc>
                  <a:spcPts val="2187"/>
                </a:lnSpc>
              </a:pPr>
              <a:r>
                <a:rPr lang="en-US" sz="1400" b="1" spc="21">
                  <a:solidFill>
                    <a:srgbClr val="191919"/>
                  </a:solidFill>
                  <a:latin typeface="Avenir Next LT Pro" panose="020B0504020202020204" pitchFamily="34" charset="0"/>
                </a:rPr>
                <a:t>La </a:t>
              </a:r>
              <a:r>
                <a:rPr lang="en-US" sz="1400" b="1" spc="21" err="1">
                  <a:solidFill>
                    <a:srgbClr val="191919"/>
                  </a:solidFill>
                  <a:latin typeface="Avenir Next LT Pro" panose="020B0504020202020204" pitchFamily="34" charset="0"/>
                </a:rPr>
                <a:t>fondation</a:t>
              </a:r>
              <a:r>
                <a:rPr lang="en-US" sz="1400" b="1" spc="21">
                  <a:solidFill>
                    <a:srgbClr val="191919"/>
                  </a:solidFill>
                  <a:latin typeface="Avenir Next LT Pro" panose="020B0504020202020204" pitchFamily="34" charset="0"/>
                </a:rPr>
                <a:t> Apache </a:t>
              </a:r>
              <a:r>
                <a:rPr lang="en-US" sz="1400" spc="21">
                  <a:solidFill>
                    <a:srgbClr val="191919"/>
                  </a:solidFill>
                  <a:latin typeface="Avenir Next LT Pro" panose="020B0504020202020204" pitchFamily="34" charset="0"/>
                </a:rPr>
                <a:t>Software Foundation </a:t>
              </a:r>
              <a:r>
                <a:rPr lang="en-US" sz="1400" b="1" spc="21" err="1">
                  <a:solidFill>
                    <a:srgbClr val="191919"/>
                  </a:solidFill>
                  <a:latin typeface="Avenir Next LT Pro" panose="020B0504020202020204" pitchFamily="34" charset="0"/>
                </a:rPr>
                <a:t>accepte</a:t>
              </a:r>
              <a:r>
                <a:rPr lang="en-US" sz="1400" b="1" spc="21">
                  <a:solidFill>
                    <a:srgbClr val="191919"/>
                  </a:solidFill>
                  <a:latin typeface="Avenir Next LT Pro" panose="020B0504020202020204" pitchFamily="34" charset="0"/>
                </a:rPr>
                <a:t> </a:t>
              </a:r>
              <a:r>
                <a:rPr lang="en-US" sz="1400" b="1" spc="21">
                  <a:solidFill>
                    <a:srgbClr val="00B0F0"/>
                  </a:solidFill>
                  <a:latin typeface="Avenir Next LT Pro" panose="020B0504020202020204" pitchFamily="34" charset="0"/>
                </a:rPr>
                <a:t>Airflow</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en</a:t>
              </a:r>
              <a:r>
                <a:rPr lang="en-US" sz="1400" spc="21">
                  <a:solidFill>
                    <a:srgbClr val="191919"/>
                  </a:solidFill>
                  <a:latin typeface="Avenir Next LT Pro" panose="020B0504020202020204" pitchFamily="34" charset="0"/>
                </a:rPr>
                <a:t> tant que </a:t>
              </a:r>
              <a:r>
                <a:rPr lang="en-US" sz="1400" b="1" spc="21" err="1">
                  <a:solidFill>
                    <a:srgbClr val="191919"/>
                  </a:solidFill>
                  <a:latin typeface="Avenir Next LT Pro" panose="020B0504020202020204" pitchFamily="34" charset="0"/>
                </a:rPr>
                <a:t>projet</a:t>
              </a:r>
              <a:r>
                <a:rPr lang="en-US" sz="1400" b="1" spc="21">
                  <a:solidFill>
                    <a:srgbClr val="191919"/>
                  </a:solidFill>
                  <a:latin typeface="Avenir Next LT Pro" panose="020B0504020202020204" pitchFamily="34" charset="0"/>
                </a:rPr>
                <a:t> </a:t>
              </a:r>
              <a:r>
                <a:rPr lang="en-US" sz="1400" b="1" spc="21" err="1">
                  <a:solidFill>
                    <a:srgbClr val="191919"/>
                  </a:solidFill>
                  <a:latin typeface="Avenir Next LT Pro" panose="020B0504020202020204" pitchFamily="34" charset="0"/>
                </a:rPr>
                <a:t>incubateur</a:t>
              </a:r>
              <a:r>
                <a:rPr lang="en-US" sz="1400" spc="21">
                  <a:solidFill>
                    <a:srgbClr val="191919"/>
                  </a:solidFill>
                  <a:latin typeface="Avenir Next LT Pro" panose="020B0504020202020204" pitchFamily="34" charset="0"/>
                </a:rPr>
                <a:t>.</a:t>
              </a:r>
            </a:p>
          </p:txBody>
        </p:sp>
      </p:grpSp>
      <p:grpSp>
        <p:nvGrpSpPr>
          <p:cNvPr id="19" name="Group 8">
            <a:extLst>
              <a:ext uri="{FF2B5EF4-FFF2-40B4-BE49-F238E27FC236}">
                <a16:creationId xmlns:a16="http://schemas.microsoft.com/office/drawing/2014/main" id="{1212DF33-F262-A750-B2C3-9B71306892F8}"/>
              </a:ext>
            </a:extLst>
          </p:cNvPr>
          <p:cNvGrpSpPr/>
          <p:nvPr/>
        </p:nvGrpSpPr>
        <p:grpSpPr>
          <a:xfrm>
            <a:off x="337792" y="5906321"/>
            <a:ext cx="1990851" cy="2966942"/>
            <a:chOff x="0" y="-28575"/>
            <a:chExt cx="2654468" cy="3955923"/>
          </a:xfrm>
        </p:grpSpPr>
        <p:sp>
          <p:nvSpPr>
            <p:cNvPr id="20" name="TextBox 9">
              <a:extLst>
                <a:ext uri="{FF2B5EF4-FFF2-40B4-BE49-F238E27FC236}">
                  <a16:creationId xmlns:a16="http://schemas.microsoft.com/office/drawing/2014/main" id="{CF8113DA-DD7F-FE01-18F3-69B0C10F7402}"/>
                </a:ext>
              </a:extLst>
            </p:cNvPr>
            <p:cNvSpPr txBox="1"/>
            <p:nvPr/>
          </p:nvSpPr>
          <p:spPr>
            <a:xfrm>
              <a:off x="0" y="-28575"/>
              <a:ext cx="2654468" cy="417465"/>
            </a:xfrm>
            <a:prstGeom prst="rect">
              <a:avLst/>
            </a:prstGeom>
          </p:spPr>
          <p:txBody>
            <a:bodyPr lIns="0" tIns="0" rIns="0" bIns="0" rtlCol="0" anchor="t">
              <a:spAutoFit/>
            </a:bodyPr>
            <a:lstStyle/>
            <a:p>
              <a:pPr algn="ctr">
                <a:lnSpc>
                  <a:spcPts val="2527"/>
                </a:lnSpc>
              </a:pPr>
              <a:r>
                <a:rPr lang="en-US" sz="1944">
                  <a:solidFill>
                    <a:srgbClr val="191919"/>
                  </a:solidFill>
                  <a:latin typeface="Aileron Regular Bold"/>
                </a:rPr>
                <a:t>2014</a:t>
              </a:r>
            </a:p>
          </p:txBody>
        </p:sp>
        <p:sp>
          <p:nvSpPr>
            <p:cNvPr id="21" name="TextBox 10">
              <a:extLst>
                <a:ext uri="{FF2B5EF4-FFF2-40B4-BE49-F238E27FC236}">
                  <a16:creationId xmlns:a16="http://schemas.microsoft.com/office/drawing/2014/main" id="{076955B4-3B74-7953-6395-FE28F3B65E35}"/>
                </a:ext>
              </a:extLst>
            </p:cNvPr>
            <p:cNvSpPr txBox="1"/>
            <p:nvPr/>
          </p:nvSpPr>
          <p:spPr>
            <a:xfrm>
              <a:off x="0" y="574207"/>
              <a:ext cx="2654468" cy="3353141"/>
            </a:xfrm>
            <a:prstGeom prst="rect">
              <a:avLst/>
            </a:prstGeom>
          </p:spPr>
          <p:txBody>
            <a:bodyPr lIns="0" tIns="0" rIns="0" bIns="0" rtlCol="0" anchor="t">
              <a:spAutoFit/>
            </a:bodyPr>
            <a:lstStyle/>
            <a:p>
              <a:pPr algn="ctr">
                <a:lnSpc>
                  <a:spcPts val="2187"/>
                </a:lnSpc>
              </a:pPr>
              <a:r>
                <a:rPr lang="en-US" sz="1400" spc="21" err="1">
                  <a:solidFill>
                    <a:srgbClr val="191919"/>
                  </a:solidFill>
                  <a:latin typeface="Avenir Next LT Pro" panose="020B0504020202020204" pitchFamily="34" charset="0"/>
                </a:rPr>
                <a:t>L'équipe</a:t>
              </a:r>
              <a:r>
                <a:rPr lang="en-US" sz="1400" spc="21">
                  <a:solidFill>
                    <a:srgbClr val="191919"/>
                  </a:solidFill>
                  <a:latin typeface="Avenir Next LT Pro" panose="020B0504020202020204" pitchFamily="34" charset="0"/>
                </a:rPr>
                <a:t> de </a:t>
              </a:r>
              <a:r>
                <a:rPr lang="en-US" sz="1400" b="1" spc="21">
                  <a:solidFill>
                    <a:srgbClr val="191919"/>
                  </a:solidFill>
                  <a:latin typeface="Avenir Next LT Pro" panose="020B0504020202020204" pitchFamily="34" charset="0"/>
                </a:rPr>
                <a:t>data engineering</a:t>
              </a:r>
              <a:r>
                <a:rPr lang="en-US" sz="1400" spc="21">
                  <a:solidFill>
                    <a:srgbClr val="191919"/>
                  </a:solidFill>
                  <a:latin typeface="Avenir Next LT Pro" panose="020B0504020202020204" pitchFamily="34" charset="0"/>
                </a:rPr>
                <a:t> chez </a:t>
              </a:r>
              <a:r>
                <a:rPr lang="en-US" sz="1400" b="1" spc="21">
                  <a:solidFill>
                    <a:srgbClr val="FF0000"/>
                  </a:solidFill>
                  <a:latin typeface="Avenir Next LT Pro" panose="020B0504020202020204" pitchFamily="34" charset="0"/>
                </a:rPr>
                <a:t>Airbnb</a:t>
              </a:r>
              <a:r>
                <a:rPr lang="en-US" sz="1400" spc="21">
                  <a:solidFill>
                    <a:srgbClr val="191919"/>
                  </a:solidFill>
                  <a:latin typeface="Avenir Next LT Pro" panose="020B0504020202020204" pitchFamily="34" charset="0"/>
                </a:rPr>
                <a:t> commence à </a:t>
              </a:r>
              <a:r>
                <a:rPr lang="en-US" sz="1400" spc="21" err="1">
                  <a:solidFill>
                    <a:srgbClr val="191919"/>
                  </a:solidFill>
                  <a:latin typeface="Avenir Next LT Pro" panose="020B0504020202020204" pitchFamily="34" charset="0"/>
                </a:rPr>
                <a:t>travailler</a:t>
              </a:r>
              <a:r>
                <a:rPr lang="en-US" sz="1400" spc="21">
                  <a:solidFill>
                    <a:srgbClr val="191919"/>
                  </a:solidFill>
                  <a:latin typeface="Avenir Next LT Pro" panose="020B0504020202020204" pitchFamily="34" charset="0"/>
                </a:rPr>
                <a:t> sur </a:t>
              </a:r>
              <a:r>
                <a:rPr lang="en-US" sz="1400" b="1" spc="21">
                  <a:solidFill>
                    <a:srgbClr val="00B0F0"/>
                  </a:solidFill>
                  <a:latin typeface="Avenir Next LT Pro" panose="020B0504020202020204" pitchFamily="34" charset="0"/>
                </a:rPr>
                <a:t>Airflow</a:t>
              </a:r>
              <a:r>
                <a:rPr lang="en-US" sz="1400" spc="21">
                  <a:solidFill>
                    <a:srgbClr val="191919"/>
                  </a:solidFill>
                  <a:latin typeface="Avenir Next LT Pro" panose="020B0504020202020204" pitchFamily="34" charset="0"/>
                </a:rPr>
                <a:t> pour </a:t>
              </a:r>
              <a:r>
                <a:rPr lang="en-US" sz="1400" spc="21" err="1">
                  <a:solidFill>
                    <a:srgbClr val="191919"/>
                  </a:solidFill>
                  <a:latin typeface="Avenir Next LT Pro" panose="020B0504020202020204" pitchFamily="34" charset="0"/>
                </a:rPr>
                <a:t>répondre</a:t>
              </a:r>
              <a:r>
                <a:rPr lang="en-US" sz="1400" spc="21">
                  <a:solidFill>
                    <a:srgbClr val="191919"/>
                  </a:solidFill>
                  <a:latin typeface="Avenir Next LT Pro" panose="020B0504020202020204" pitchFamily="34" charset="0"/>
                </a:rPr>
                <a:t> à </a:t>
              </a:r>
              <a:r>
                <a:rPr lang="en-US" sz="1400" b="1" spc="21" err="1">
                  <a:solidFill>
                    <a:srgbClr val="191919"/>
                  </a:solidFill>
                  <a:latin typeface="Avenir Next LT Pro" panose="020B0504020202020204" pitchFamily="34" charset="0"/>
                </a:rPr>
                <a:t>leurs</a:t>
              </a:r>
              <a:r>
                <a:rPr lang="en-US" sz="1400" b="1" spc="21">
                  <a:solidFill>
                    <a:srgbClr val="191919"/>
                  </a:solidFill>
                  <a:latin typeface="Avenir Next LT Pro" panose="020B0504020202020204" pitchFamily="34" charset="0"/>
                </a:rPr>
                <a:t> </a:t>
              </a:r>
              <a:r>
                <a:rPr lang="en-US" sz="1400" b="1" spc="21" err="1">
                  <a:solidFill>
                    <a:srgbClr val="191919"/>
                  </a:solidFill>
                  <a:latin typeface="Avenir Next LT Pro" panose="020B0504020202020204" pitchFamily="34" charset="0"/>
                </a:rPr>
                <a:t>besoins</a:t>
              </a:r>
              <a:r>
                <a:rPr lang="en-US" sz="1400" b="1" spc="21">
                  <a:solidFill>
                    <a:srgbClr val="191919"/>
                  </a:solidFill>
                  <a:latin typeface="Avenir Next LT Pro" panose="020B0504020202020204" pitchFamily="34" charset="0"/>
                </a:rPr>
                <a:t> internes</a:t>
              </a:r>
              <a:r>
                <a:rPr lang="en-US" sz="1400" spc="21">
                  <a:solidFill>
                    <a:srgbClr val="191919"/>
                  </a:solidFill>
                  <a:latin typeface="Avenir Next LT Pro" panose="020B0504020202020204" pitchFamily="34" charset="0"/>
                </a:rPr>
                <a:t> de gestion de flux de travail de </a:t>
              </a:r>
              <a:r>
                <a:rPr lang="en-US" sz="1400" spc="21" err="1">
                  <a:solidFill>
                    <a:srgbClr val="191919"/>
                  </a:solidFill>
                  <a:latin typeface="Avenir Next LT Pro" panose="020B0504020202020204" pitchFamily="34" charset="0"/>
                </a:rPr>
                <a:t>traitement</a:t>
              </a:r>
              <a:r>
                <a:rPr lang="en-US" sz="1400" spc="21">
                  <a:solidFill>
                    <a:srgbClr val="191919"/>
                  </a:solidFill>
                  <a:latin typeface="Avenir Next LT Pro" panose="020B0504020202020204" pitchFamily="34" charset="0"/>
                </a:rPr>
                <a:t> de </a:t>
              </a:r>
              <a:r>
                <a:rPr lang="en-US" sz="1400" spc="21" err="1">
                  <a:solidFill>
                    <a:srgbClr val="191919"/>
                  </a:solidFill>
                  <a:latin typeface="Avenir Next LT Pro" panose="020B0504020202020204" pitchFamily="34" charset="0"/>
                </a:rPr>
                <a:t>données</a:t>
              </a:r>
              <a:r>
                <a:rPr lang="en-US" sz="1400" spc="21">
                  <a:solidFill>
                    <a:srgbClr val="191919"/>
                  </a:solidFill>
                  <a:latin typeface="Avenir Next LT Pro" panose="020B0504020202020204" pitchFamily="34" charset="0"/>
                </a:rPr>
                <a:t>.</a:t>
              </a:r>
            </a:p>
          </p:txBody>
        </p:sp>
      </p:grpSp>
      <p:grpSp>
        <p:nvGrpSpPr>
          <p:cNvPr id="22" name="Group 11">
            <a:extLst>
              <a:ext uri="{FF2B5EF4-FFF2-40B4-BE49-F238E27FC236}">
                <a16:creationId xmlns:a16="http://schemas.microsoft.com/office/drawing/2014/main" id="{6D9A326A-E7FD-5D33-5023-85081EBDAC75}"/>
              </a:ext>
            </a:extLst>
          </p:cNvPr>
          <p:cNvGrpSpPr/>
          <p:nvPr/>
        </p:nvGrpSpPr>
        <p:grpSpPr>
          <a:xfrm>
            <a:off x="2569260" y="5906322"/>
            <a:ext cx="1990851" cy="1270515"/>
            <a:chOff x="0" y="-28575"/>
            <a:chExt cx="2654468" cy="1694019"/>
          </a:xfrm>
        </p:grpSpPr>
        <p:sp>
          <p:nvSpPr>
            <p:cNvPr id="23" name="TextBox 12">
              <a:extLst>
                <a:ext uri="{FF2B5EF4-FFF2-40B4-BE49-F238E27FC236}">
                  <a16:creationId xmlns:a16="http://schemas.microsoft.com/office/drawing/2014/main" id="{0ECB5564-D642-7DCD-AB10-6A64B1FAE0FF}"/>
                </a:ext>
              </a:extLst>
            </p:cNvPr>
            <p:cNvSpPr txBox="1"/>
            <p:nvPr/>
          </p:nvSpPr>
          <p:spPr>
            <a:xfrm>
              <a:off x="0" y="-28575"/>
              <a:ext cx="2654468" cy="417465"/>
            </a:xfrm>
            <a:prstGeom prst="rect">
              <a:avLst/>
            </a:prstGeom>
          </p:spPr>
          <p:txBody>
            <a:bodyPr lIns="0" tIns="0" rIns="0" bIns="0" rtlCol="0" anchor="t">
              <a:spAutoFit/>
            </a:bodyPr>
            <a:lstStyle/>
            <a:p>
              <a:pPr algn="ctr">
                <a:lnSpc>
                  <a:spcPts val="2527"/>
                </a:lnSpc>
              </a:pPr>
              <a:r>
                <a:rPr lang="en-US" sz="1944">
                  <a:solidFill>
                    <a:srgbClr val="191919"/>
                  </a:solidFill>
                  <a:latin typeface="Aileron Regular Bold"/>
                </a:rPr>
                <a:t>2015</a:t>
              </a:r>
            </a:p>
          </p:txBody>
        </p:sp>
        <p:sp>
          <p:nvSpPr>
            <p:cNvPr id="24" name="TextBox 13">
              <a:extLst>
                <a:ext uri="{FF2B5EF4-FFF2-40B4-BE49-F238E27FC236}">
                  <a16:creationId xmlns:a16="http://schemas.microsoft.com/office/drawing/2014/main" id="{77597F1E-F676-5A22-643D-EDF64EB7FDE7}"/>
                </a:ext>
              </a:extLst>
            </p:cNvPr>
            <p:cNvSpPr txBox="1"/>
            <p:nvPr/>
          </p:nvSpPr>
          <p:spPr>
            <a:xfrm>
              <a:off x="0" y="574206"/>
              <a:ext cx="2654468" cy="1091238"/>
            </a:xfrm>
            <a:prstGeom prst="rect">
              <a:avLst/>
            </a:prstGeom>
          </p:spPr>
          <p:txBody>
            <a:bodyPr lIns="0" tIns="0" rIns="0" bIns="0" rtlCol="0" anchor="t">
              <a:spAutoFit/>
            </a:bodyPr>
            <a:lstStyle/>
            <a:p>
              <a:pPr algn="ctr">
                <a:lnSpc>
                  <a:spcPts val="2187"/>
                </a:lnSpc>
              </a:pPr>
              <a:r>
                <a:rPr lang="en-US" sz="1458" b="1" spc="21">
                  <a:solidFill>
                    <a:srgbClr val="00B0F0"/>
                  </a:solidFill>
                  <a:latin typeface="Aileron Regular"/>
                </a:rPr>
                <a:t>Airflow</a:t>
              </a:r>
              <a:r>
                <a:rPr lang="en-US" sz="1458" spc="21">
                  <a:solidFill>
                    <a:srgbClr val="191919"/>
                  </a:solidFill>
                  <a:latin typeface="Aileron Regular"/>
                </a:rPr>
                <a:t> </a:t>
              </a:r>
              <a:r>
                <a:rPr lang="en-US" sz="1458" spc="21" err="1">
                  <a:solidFill>
                    <a:srgbClr val="191919"/>
                  </a:solidFill>
                  <a:latin typeface="Aileron Regular"/>
                </a:rPr>
                <a:t>est</a:t>
              </a:r>
              <a:r>
                <a:rPr lang="en-US" sz="1458" spc="21">
                  <a:solidFill>
                    <a:srgbClr val="191919"/>
                  </a:solidFill>
                  <a:latin typeface="Aileron Regular"/>
                </a:rPr>
                <a:t> </a:t>
              </a:r>
              <a:r>
                <a:rPr lang="en-US" sz="1458" b="1" spc="21">
                  <a:solidFill>
                    <a:srgbClr val="191919"/>
                  </a:solidFill>
                  <a:latin typeface="Aileron Regular"/>
                </a:rPr>
                <a:t>open-source </a:t>
              </a:r>
              <a:r>
                <a:rPr lang="en-US" sz="1458" spc="21">
                  <a:solidFill>
                    <a:srgbClr val="191919"/>
                  </a:solidFill>
                  <a:latin typeface="Aileron Regular"/>
                </a:rPr>
                <a:t>et </a:t>
              </a:r>
              <a:r>
                <a:rPr lang="en-US" sz="1458" spc="21" err="1">
                  <a:solidFill>
                    <a:srgbClr val="191919"/>
                  </a:solidFill>
                  <a:latin typeface="Aileron Regular"/>
                </a:rPr>
                <a:t>publié</a:t>
              </a:r>
              <a:r>
                <a:rPr lang="en-US" sz="1458" spc="21">
                  <a:solidFill>
                    <a:srgbClr val="191919"/>
                  </a:solidFill>
                  <a:latin typeface="Aileron Regular"/>
                </a:rPr>
                <a:t> sous </a:t>
              </a:r>
              <a:r>
                <a:rPr lang="en-US" sz="1458" spc="21" err="1">
                  <a:solidFill>
                    <a:srgbClr val="191919"/>
                  </a:solidFill>
                  <a:latin typeface="Aileron Regular"/>
                </a:rPr>
                <a:t>licence</a:t>
              </a:r>
              <a:r>
                <a:rPr lang="en-US" sz="1458" spc="21">
                  <a:solidFill>
                    <a:srgbClr val="191919"/>
                  </a:solidFill>
                  <a:latin typeface="Aileron Regular"/>
                </a:rPr>
                <a:t> </a:t>
              </a:r>
              <a:r>
                <a:rPr lang="en-US" sz="1458" b="1" spc="21">
                  <a:solidFill>
                    <a:srgbClr val="191919"/>
                  </a:solidFill>
                  <a:latin typeface="Aileron Regular"/>
                </a:rPr>
                <a:t>Apache 2.0</a:t>
              </a:r>
              <a:r>
                <a:rPr lang="en-US" sz="1458" spc="21">
                  <a:solidFill>
                    <a:srgbClr val="191919"/>
                  </a:solidFill>
                  <a:latin typeface="Aileron Regular"/>
                </a:rPr>
                <a:t>.</a:t>
              </a:r>
            </a:p>
          </p:txBody>
        </p:sp>
      </p:grpSp>
      <p:grpSp>
        <p:nvGrpSpPr>
          <p:cNvPr id="25" name="Group 14">
            <a:extLst>
              <a:ext uri="{FF2B5EF4-FFF2-40B4-BE49-F238E27FC236}">
                <a16:creationId xmlns:a16="http://schemas.microsoft.com/office/drawing/2014/main" id="{ED6399A0-BFD7-F1DD-725D-53E34594DBE8}"/>
              </a:ext>
            </a:extLst>
          </p:cNvPr>
          <p:cNvGrpSpPr/>
          <p:nvPr/>
        </p:nvGrpSpPr>
        <p:grpSpPr>
          <a:xfrm>
            <a:off x="4800728" y="5906322"/>
            <a:ext cx="1990851" cy="1838427"/>
            <a:chOff x="0" y="-28575"/>
            <a:chExt cx="2654468" cy="2451237"/>
          </a:xfrm>
        </p:grpSpPr>
        <p:sp>
          <p:nvSpPr>
            <p:cNvPr id="26" name="TextBox 15">
              <a:extLst>
                <a:ext uri="{FF2B5EF4-FFF2-40B4-BE49-F238E27FC236}">
                  <a16:creationId xmlns:a16="http://schemas.microsoft.com/office/drawing/2014/main" id="{CA2B3FD2-BFC2-6E55-B6DC-7A6409AB1B84}"/>
                </a:ext>
              </a:extLst>
            </p:cNvPr>
            <p:cNvSpPr txBox="1"/>
            <p:nvPr/>
          </p:nvSpPr>
          <p:spPr>
            <a:xfrm>
              <a:off x="0" y="-28575"/>
              <a:ext cx="2654468" cy="417465"/>
            </a:xfrm>
            <a:prstGeom prst="rect">
              <a:avLst/>
            </a:prstGeom>
          </p:spPr>
          <p:txBody>
            <a:bodyPr lIns="0" tIns="0" rIns="0" bIns="0" rtlCol="0" anchor="t">
              <a:spAutoFit/>
            </a:bodyPr>
            <a:lstStyle/>
            <a:p>
              <a:pPr algn="ctr">
                <a:lnSpc>
                  <a:spcPts val="2527"/>
                </a:lnSpc>
              </a:pPr>
              <a:r>
                <a:rPr lang="en-US" sz="1944">
                  <a:solidFill>
                    <a:srgbClr val="191919"/>
                  </a:solidFill>
                  <a:latin typeface="Aileron Regular Bold"/>
                </a:rPr>
                <a:t>2016</a:t>
              </a:r>
            </a:p>
          </p:txBody>
        </p:sp>
        <p:sp>
          <p:nvSpPr>
            <p:cNvPr id="27" name="TextBox 16">
              <a:extLst>
                <a:ext uri="{FF2B5EF4-FFF2-40B4-BE49-F238E27FC236}">
                  <a16:creationId xmlns:a16="http://schemas.microsoft.com/office/drawing/2014/main" id="{615E2371-A055-5DE4-5CCE-F1C0D60BC405}"/>
                </a:ext>
              </a:extLst>
            </p:cNvPr>
            <p:cNvSpPr txBox="1"/>
            <p:nvPr/>
          </p:nvSpPr>
          <p:spPr>
            <a:xfrm>
              <a:off x="0" y="574205"/>
              <a:ext cx="2654468" cy="1848457"/>
            </a:xfrm>
            <a:prstGeom prst="rect">
              <a:avLst/>
            </a:prstGeom>
          </p:spPr>
          <p:txBody>
            <a:bodyPr lIns="0" tIns="0" rIns="0" bIns="0" rtlCol="0" anchor="t">
              <a:spAutoFit/>
            </a:bodyPr>
            <a:lstStyle/>
            <a:p>
              <a:pPr algn="ctr">
                <a:lnSpc>
                  <a:spcPts val="2187"/>
                </a:lnSpc>
              </a:pPr>
              <a:r>
                <a:rPr lang="en-US" sz="1400" spc="21">
                  <a:solidFill>
                    <a:srgbClr val="191919"/>
                  </a:solidFill>
                  <a:latin typeface="Avenir Next LT Pro" panose="020B0504020202020204" pitchFamily="34" charset="0"/>
                </a:rPr>
                <a:t> </a:t>
              </a:r>
              <a:r>
                <a:rPr lang="en-US" sz="1400" b="1" spc="21">
                  <a:solidFill>
                    <a:srgbClr val="00B0F0"/>
                  </a:solidFill>
                  <a:latin typeface="Avenir Next LT Pro" panose="020B0504020202020204" pitchFamily="34" charset="0"/>
                </a:rPr>
                <a:t>Airflow</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est</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présenté</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lors</a:t>
              </a:r>
              <a:r>
                <a:rPr lang="en-US" sz="1400" spc="21">
                  <a:solidFill>
                    <a:srgbClr val="191919"/>
                  </a:solidFill>
                  <a:latin typeface="Avenir Next LT Pro" panose="020B0504020202020204" pitchFamily="34" charset="0"/>
                </a:rPr>
                <a:t> de la </a:t>
              </a:r>
              <a:r>
                <a:rPr lang="en-US" sz="1400" spc="21" err="1">
                  <a:solidFill>
                    <a:srgbClr val="191919"/>
                  </a:solidFill>
                  <a:latin typeface="Avenir Next LT Pro" panose="020B0504020202020204" pitchFamily="34" charset="0"/>
                </a:rPr>
                <a:t>conférence</a:t>
              </a:r>
              <a:r>
                <a:rPr lang="en-US" sz="1400" spc="21">
                  <a:solidFill>
                    <a:srgbClr val="191919"/>
                  </a:solidFill>
                  <a:latin typeface="Avenir Next LT Pro" panose="020B0504020202020204" pitchFamily="34" charset="0"/>
                </a:rPr>
                <a:t> </a:t>
              </a:r>
              <a:r>
                <a:rPr lang="en-US" sz="1400" b="1" spc="21" err="1">
                  <a:solidFill>
                    <a:srgbClr val="191919"/>
                  </a:solidFill>
                  <a:latin typeface="Avenir Next LT Pro" panose="020B0504020202020204" pitchFamily="34" charset="0"/>
                </a:rPr>
                <a:t>PyCon</a:t>
              </a:r>
              <a:r>
                <a:rPr lang="en-US" sz="1400" spc="21">
                  <a:solidFill>
                    <a:srgbClr val="191919"/>
                  </a:solidFill>
                  <a:latin typeface="Avenir Next LT Pro" panose="020B0504020202020204" pitchFamily="34" charset="0"/>
                </a:rPr>
                <a:t> et </a:t>
              </a:r>
              <a:r>
                <a:rPr lang="en-US" sz="1400" b="1" spc="21" err="1">
                  <a:solidFill>
                    <a:srgbClr val="191919"/>
                  </a:solidFill>
                  <a:latin typeface="Avenir Next LT Pro" panose="020B0504020202020204" pitchFamily="34" charset="0"/>
                </a:rPr>
                <a:t>gagne</a:t>
              </a:r>
              <a:r>
                <a:rPr lang="en-US" sz="1400" b="1" spc="21">
                  <a:solidFill>
                    <a:srgbClr val="191919"/>
                  </a:solidFill>
                  <a:latin typeface="Avenir Next LT Pro" panose="020B0504020202020204" pitchFamily="34" charset="0"/>
                </a:rPr>
                <a:t> </a:t>
              </a:r>
              <a:r>
                <a:rPr lang="en-US" sz="1400" b="1" spc="21" err="1">
                  <a:solidFill>
                    <a:srgbClr val="191919"/>
                  </a:solidFill>
                  <a:latin typeface="Avenir Next LT Pro" panose="020B0504020202020204" pitchFamily="34" charset="0"/>
                </a:rPr>
                <a:t>en</a:t>
              </a:r>
              <a:r>
                <a:rPr lang="en-US" sz="1400" b="1" spc="21">
                  <a:solidFill>
                    <a:srgbClr val="191919"/>
                  </a:solidFill>
                  <a:latin typeface="Avenir Next LT Pro" panose="020B0504020202020204" pitchFamily="34" charset="0"/>
                </a:rPr>
                <a:t> </a:t>
              </a:r>
              <a:r>
                <a:rPr lang="en-US" sz="1400" b="1" spc="21" err="1">
                  <a:solidFill>
                    <a:srgbClr val="191919"/>
                  </a:solidFill>
                  <a:latin typeface="Avenir Next LT Pro" panose="020B0504020202020204" pitchFamily="34" charset="0"/>
                </a:rPr>
                <a:t>popularité</a:t>
              </a:r>
              <a:r>
                <a:rPr lang="en-US" sz="1400" b="1" spc="21">
                  <a:solidFill>
                    <a:srgbClr val="191919"/>
                  </a:solidFill>
                  <a:latin typeface="Avenir Next LT Pro" panose="020B0504020202020204" pitchFamily="34" charset="0"/>
                </a:rPr>
                <a:t> </a:t>
              </a:r>
              <a:r>
                <a:rPr lang="en-US" sz="1400" spc="21">
                  <a:solidFill>
                    <a:srgbClr val="191919"/>
                  </a:solidFill>
                  <a:latin typeface="Avenir Next LT Pro" panose="020B0504020202020204" pitchFamily="34" charset="0"/>
                </a:rPr>
                <a:t>dans la </a:t>
              </a:r>
              <a:r>
                <a:rPr lang="en-US" sz="1400" spc="21" err="1">
                  <a:solidFill>
                    <a:srgbClr val="191919"/>
                  </a:solidFill>
                  <a:latin typeface="Avenir Next LT Pro" panose="020B0504020202020204" pitchFamily="34" charset="0"/>
                </a:rPr>
                <a:t>communauté</a:t>
              </a:r>
              <a:r>
                <a:rPr lang="en-US" sz="1400" spc="21">
                  <a:solidFill>
                    <a:srgbClr val="191919"/>
                  </a:solidFill>
                  <a:latin typeface="Avenir Next LT Pro" panose="020B0504020202020204" pitchFamily="34" charset="0"/>
                </a:rPr>
                <a:t> Python.</a:t>
              </a:r>
            </a:p>
          </p:txBody>
        </p:sp>
      </p:grpSp>
      <p:grpSp>
        <p:nvGrpSpPr>
          <p:cNvPr id="28" name="Group 17">
            <a:extLst>
              <a:ext uri="{FF2B5EF4-FFF2-40B4-BE49-F238E27FC236}">
                <a16:creationId xmlns:a16="http://schemas.microsoft.com/office/drawing/2014/main" id="{D80970C8-BD04-A9D7-9151-0FC3B85F27F4}"/>
              </a:ext>
            </a:extLst>
          </p:cNvPr>
          <p:cNvGrpSpPr/>
          <p:nvPr/>
        </p:nvGrpSpPr>
        <p:grpSpPr>
          <a:xfrm>
            <a:off x="9263664" y="5906322"/>
            <a:ext cx="1990851" cy="2683018"/>
            <a:chOff x="0" y="-28575"/>
            <a:chExt cx="2654468" cy="3577357"/>
          </a:xfrm>
        </p:grpSpPr>
        <p:sp>
          <p:nvSpPr>
            <p:cNvPr id="29" name="TextBox 18">
              <a:extLst>
                <a:ext uri="{FF2B5EF4-FFF2-40B4-BE49-F238E27FC236}">
                  <a16:creationId xmlns:a16="http://schemas.microsoft.com/office/drawing/2014/main" id="{B1D16A26-A91A-2971-6C7E-615F1350E283}"/>
                </a:ext>
              </a:extLst>
            </p:cNvPr>
            <p:cNvSpPr txBox="1"/>
            <p:nvPr/>
          </p:nvSpPr>
          <p:spPr>
            <a:xfrm>
              <a:off x="0" y="-28575"/>
              <a:ext cx="2654468" cy="417465"/>
            </a:xfrm>
            <a:prstGeom prst="rect">
              <a:avLst/>
            </a:prstGeom>
          </p:spPr>
          <p:txBody>
            <a:bodyPr lIns="0" tIns="0" rIns="0" bIns="0" rtlCol="0" anchor="t">
              <a:spAutoFit/>
            </a:bodyPr>
            <a:lstStyle/>
            <a:p>
              <a:pPr algn="ctr">
                <a:lnSpc>
                  <a:spcPts val="2527"/>
                </a:lnSpc>
              </a:pPr>
              <a:r>
                <a:rPr lang="en-US" sz="1944">
                  <a:solidFill>
                    <a:srgbClr val="191919"/>
                  </a:solidFill>
                  <a:latin typeface="Aileron Regular Bold"/>
                </a:rPr>
                <a:t>2018</a:t>
              </a:r>
            </a:p>
          </p:txBody>
        </p:sp>
        <p:sp>
          <p:nvSpPr>
            <p:cNvPr id="30" name="TextBox 19">
              <a:extLst>
                <a:ext uri="{FF2B5EF4-FFF2-40B4-BE49-F238E27FC236}">
                  <a16:creationId xmlns:a16="http://schemas.microsoft.com/office/drawing/2014/main" id="{033EAAD5-5A14-A657-5ECB-64173A02C9DD}"/>
                </a:ext>
              </a:extLst>
            </p:cNvPr>
            <p:cNvSpPr txBox="1"/>
            <p:nvPr/>
          </p:nvSpPr>
          <p:spPr>
            <a:xfrm>
              <a:off x="0" y="574206"/>
              <a:ext cx="2654468" cy="2974576"/>
            </a:xfrm>
            <a:prstGeom prst="rect">
              <a:avLst/>
            </a:prstGeom>
          </p:spPr>
          <p:txBody>
            <a:bodyPr lIns="0" tIns="0" rIns="0" bIns="0" rtlCol="0" anchor="t">
              <a:spAutoFit/>
            </a:bodyPr>
            <a:lstStyle/>
            <a:p>
              <a:pPr algn="ctr">
                <a:lnSpc>
                  <a:spcPts val="2187"/>
                </a:lnSpc>
              </a:pPr>
              <a:r>
                <a:rPr lang="en-US" sz="1400" b="1" spc="21">
                  <a:solidFill>
                    <a:srgbClr val="191919"/>
                  </a:solidFill>
                  <a:latin typeface="Avenir Next LT Pro" panose="020B0504020202020204" pitchFamily="34" charset="0"/>
                </a:rPr>
                <a:t>La version 1.10.0 </a:t>
              </a:r>
              <a:r>
                <a:rPr lang="en-US" sz="1400" spc="21" err="1">
                  <a:solidFill>
                    <a:srgbClr val="191919"/>
                  </a:solidFill>
                  <a:latin typeface="Avenir Next LT Pro" panose="020B0504020202020204" pitchFamily="34" charset="0"/>
                </a:rPr>
                <a:t>d'</a:t>
              </a:r>
              <a:r>
                <a:rPr lang="en-US" sz="1400" b="1" spc="21" err="1">
                  <a:solidFill>
                    <a:srgbClr val="00B0F0"/>
                  </a:solidFill>
                  <a:latin typeface="Avenir Next LT Pro" panose="020B0504020202020204" pitchFamily="34" charset="0"/>
                </a:rPr>
                <a:t>Airflow</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est</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publiée</a:t>
              </a:r>
              <a:r>
                <a:rPr lang="en-US" sz="1400" spc="21">
                  <a:solidFill>
                    <a:srgbClr val="191919"/>
                  </a:solidFill>
                  <a:latin typeface="Avenir Next LT Pro" panose="020B0504020202020204" pitchFamily="34" charset="0"/>
                </a:rPr>
                <a:t> avec de </a:t>
              </a:r>
              <a:r>
                <a:rPr lang="en-US" sz="1400" spc="21" err="1">
                  <a:solidFill>
                    <a:srgbClr val="191919"/>
                  </a:solidFill>
                  <a:latin typeface="Avenir Next LT Pro" panose="020B0504020202020204" pitchFamily="34" charset="0"/>
                </a:rPr>
                <a:t>nouvelles</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fonctionnalités</a:t>
              </a:r>
              <a:r>
                <a:rPr lang="en-US" sz="1400" spc="21">
                  <a:solidFill>
                    <a:srgbClr val="191919"/>
                  </a:solidFill>
                  <a:latin typeface="Avenir Next LT Pro" panose="020B0504020202020204" pitchFamily="34" charset="0"/>
                </a:rPr>
                <a:t> et </a:t>
              </a:r>
              <a:r>
                <a:rPr lang="en-US" sz="1400" spc="21" err="1">
                  <a:solidFill>
                    <a:srgbClr val="191919"/>
                  </a:solidFill>
                  <a:latin typeface="Avenir Next LT Pro" panose="020B0504020202020204" pitchFamily="34" charset="0"/>
                </a:rPr>
                <a:t>améliorations</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notamment</a:t>
              </a:r>
              <a:r>
                <a:rPr lang="en-US" sz="1400" spc="21">
                  <a:solidFill>
                    <a:srgbClr val="191919"/>
                  </a:solidFill>
                  <a:latin typeface="Avenir Next LT Pro" panose="020B0504020202020204" pitchFamily="34" charset="0"/>
                </a:rPr>
                <a:t> </a:t>
              </a:r>
              <a:r>
                <a:rPr lang="en-US" sz="1400" b="1" spc="21">
                  <a:solidFill>
                    <a:srgbClr val="191919"/>
                  </a:solidFill>
                  <a:latin typeface="Avenir Next LT Pro" panose="020B0504020202020204" pitchFamily="34" charset="0"/>
                </a:rPr>
                <a:t>un nouveau </a:t>
              </a:r>
              <a:r>
                <a:rPr lang="en-US" sz="1400" b="1" spc="21" err="1">
                  <a:solidFill>
                    <a:srgbClr val="191919"/>
                  </a:solidFill>
                  <a:latin typeface="Avenir Next LT Pro" panose="020B0504020202020204" pitchFamily="34" charset="0"/>
                </a:rPr>
                <a:t>moteur</a:t>
              </a:r>
              <a:r>
                <a:rPr lang="en-US" sz="1400" b="1" spc="21">
                  <a:solidFill>
                    <a:srgbClr val="191919"/>
                  </a:solidFill>
                  <a:latin typeface="Avenir Next LT Pro" panose="020B0504020202020204" pitchFamily="34" charset="0"/>
                </a:rPr>
                <a:t> </a:t>
              </a:r>
              <a:r>
                <a:rPr lang="en-US" sz="1400" b="1" spc="21" err="1">
                  <a:solidFill>
                    <a:srgbClr val="191919"/>
                  </a:solidFill>
                  <a:latin typeface="Avenir Next LT Pro" panose="020B0504020202020204" pitchFamily="34" charset="0"/>
                </a:rPr>
                <a:t>d'exécution</a:t>
              </a:r>
              <a:r>
                <a:rPr lang="en-US" sz="1400" spc="21">
                  <a:solidFill>
                    <a:srgbClr val="191919"/>
                  </a:solidFill>
                  <a:latin typeface="Avenir Next LT Pro" panose="020B0504020202020204" pitchFamily="34" charset="0"/>
                </a:rPr>
                <a:t>.</a:t>
              </a:r>
            </a:p>
          </p:txBody>
        </p:sp>
      </p:grpSp>
      <p:grpSp>
        <p:nvGrpSpPr>
          <p:cNvPr id="31" name="Group 20">
            <a:extLst>
              <a:ext uri="{FF2B5EF4-FFF2-40B4-BE49-F238E27FC236}">
                <a16:creationId xmlns:a16="http://schemas.microsoft.com/office/drawing/2014/main" id="{6AB431BF-3020-E74A-9F12-6158CB0BF158}"/>
              </a:ext>
            </a:extLst>
          </p:cNvPr>
          <p:cNvGrpSpPr/>
          <p:nvPr/>
        </p:nvGrpSpPr>
        <p:grpSpPr>
          <a:xfrm>
            <a:off x="11495131" y="5906322"/>
            <a:ext cx="1990851" cy="1836393"/>
            <a:chOff x="0" y="-28575"/>
            <a:chExt cx="2654468" cy="2448525"/>
          </a:xfrm>
        </p:grpSpPr>
        <p:sp>
          <p:nvSpPr>
            <p:cNvPr id="32" name="TextBox 21">
              <a:extLst>
                <a:ext uri="{FF2B5EF4-FFF2-40B4-BE49-F238E27FC236}">
                  <a16:creationId xmlns:a16="http://schemas.microsoft.com/office/drawing/2014/main" id="{B773F1B1-789D-CD63-14B2-4C99FE4F2BC4}"/>
                </a:ext>
              </a:extLst>
            </p:cNvPr>
            <p:cNvSpPr txBox="1"/>
            <p:nvPr/>
          </p:nvSpPr>
          <p:spPr>
            <a:xfrm>
              <a:off x="0" y="-28575"/>
              <a:ext cx="2654468" cy="414753"/>
            </a:xfrm>
            <a:prstGeom prst="rect">
              <a:avLst/>
            </a:prstGeom>
          </p:spPr>
          <p:txBody>
            <a:bodyPr lIns="0" tIns="0" rIns="0" bIns="0" rtlCol="0" anchor="t">
              <a:spAutoFit/>
            </a:bodyPr>
            <a:lstStyle/>
            <a:p>
              <a:pPr algn="ctr">
                <a:lnSpc>
                  <a:spcPts val="2527"/>
                </a:lnSpc>
              </a:pPr>
              <a:r>
                <a:rPr lang="en-US" sz="1944">
                  <a:solidFill>
                    <a:srgbClr val="191919"/>
                  </a:solidFill>
                  <a:latin typeface="Aileron Regular Bold"/>
                </a:rPr>
                <a:t>2019</a:t>
              </a:r>
            </a:p>
          </p:txBody>
        </p:sp>
        <p:sp>
          <p:nvSpPr>
            <p:cNvPr id="33" name="TextBox 22">
              <a:extLst>
                <a:ext uri="{FF2B5EF4-FFF2-40B4-BE49-F238E27FC236}">
                  <a16:creationId xmlns:a16="http://schemas.microsoft.com/office/drawing/2014/main" id="{10338933-5F0F-34E3-A6F5-21DB95E38942}"/>
                </a:ext>
              </a:extLst>
            </p:cNvPr>
            <p:cNvSpPr txBox="1"/>
            <p:nvPr/>
          </p:nvSpPr>
          <p:spPr>
            <a:xfrm>
              <a:off x="0" y="571493"/>
              <a:ext cx="2654468" cy="1848457"/>
            </a:xfrm>
            <a:prstGeom prst="rect">
              <a:avLst/>
            </a:prstGeom>
          </p:spPr>
          <p:txBody>
            <a:bodyPr lIns="0" tIns="0" rIns="0" bIns="0" rtlCol="0" anchor="t">
              <a:spAutoFit/>
            </a:bodyPr>
            <a:lstStyle/>
            <a:p>
              <a:pPr algn="ctr">
                <a:lnSpc>
                  <a:spcPts val="2187"/>
                </a:lnSpc>
              </a:pPr>
              <a:r>
                <a:rPr lang="en-US" sz="1400" b="1" spc="21">
                  <a:solidFill>
                    <a:srgbClr val="00B0F0"/>
                  </a:solidFill>
                  <a:latin typeface="Avenir Next LT Pro" panose="020B0504020202020204" pitchFamily="34" charset="0"/>
                </a:rPr>
                <a:t>Airflow </a:t>
              </a:r>
              <a:r>
                <a:rPr lang="en-US" sz="1400" spc="21" err="1">
                  <a:solidFill>
                    <a:srgbClr val="191919"/>
                  </a:solidFill>
                  <a:latin typeface="Avenir Next LT Pro" panose="020B0504020202020204" pitchFamily="34" charset="0"/>
                </a:rPr>
                <a:t>devient</a:t>
              </a:r>
              <a:r>
                <a:rPr lang="en-US" sz="1400" spc="21">
                  <a:solidFill>
                    <a:srgbClr val="191919"/>
                  </a:solidFill>
                  <a:latin typeface="Avenir Next LT Pro" panose="020B0504020202020204" pitchFamily="34" charset="0"/>
                </a:rPr>
                <a:t> un </a:t>
              </a:r>
              <a:r>
                <a:rPr lang="en-US" sz="1400" spc="21" err="1">
                  <a:solidFill>
                    <a:srgbClr val="191919"/>
                  </a:solidFill>
                  <a:latin typeface="Avenir Next LT Pro" panose="020B0504020202020204" pitchFamily="34" charset="0"/>
                </a:rPr>
                <a:t>projet</a:t>
              </a:r>
              <a:r>
                <a:rPr lang="en-US" sz="1400" spc="21">
                  <a:solidFill>
                    <a:srgbClr val="191919"/>
                  </a:solidFill>
                  <a:latin typeface="Avenir Next LT Pro" panose="020B0504020202020204" pitchFamily="34" charset="0"/>
                </a:rPr>
                <a:t> </a:t>
              </a:r>
              <a:r>
                <a:rPr lang="en-US" sz="1400" b="1" spc="21">
                  <a:solidFill>
                    <a:schemeClr val="accent4">
                      <a:lumMod val="75000"/>
                    </a:schemeClr>
                  </a:solidFill>
                  <a:latin typeface="Avenir Next LT Pro" panose="020B0504020202020204" pitchFamily="34" charset="0"/>
                </a:rPr>
                <a:t>Apache</a:t>
              </a:r>
              <a:r>
                <a:rPr lang="en-US" sz="1400" spc="21">
                  <a:solidFill>
                    <a:srgbClr val="191919"/>
                  </a:solidFill>
                  <a:latin typeface="Avenir Next LT Pro" panose="020B0504020202020204" pitchFamily="34" charset="0"/>
                </a:rPr>
                <a:t> de premier </a:t>
              </a:r>
              <a:r>
                <a:rPr lang="en-US" sz="1400" spc="21" err="1">
                  <a:solidFill>
                    <a:srgbClr val="191919"/>
                  </a:solidFill>
                  <a:latin typeface="Avenir Next LT Pro" panose="020B0504020202020204" pitchFamily="34" charset="0"/>
                </a:rPr>
                <a:t>niveau</a:t>
              </a:r>
              <a:r>
                <a:rPr lang="en-US" sz="1400" spc="21">
                  <a:solidFill>
                    <a:srgbClr val="191919"/>
                  </a:solidFill>
                  <a:latin typeface="Avenir Next LT Pro" panose="020B0504020202020204" pitchFamily="34" charset="0"/>
                </a:rPr>
                <a:t> (top-level project) et </a:t>
              </a:r>
              <a:r>
                <a:rPr lang="en-US" sz="1400" spc="21" err="1">
                  <a:solidFill>
                    <a:srgbClr val="191919"/>
                  </a:solidFill>
                  <a:latin typeface="Avenir Next LT Pro" panose="020B0504020202020204" pitchFamily="34" charset="0"/>
                </a:rPr>
                <a:t>publie</a:t>
              </a:r>
              <a:r>
                <a:rPr lang="en-US" sz="1400" spc="21">
                  <a:solidFill>
                    <a:srgbClr val="191919"/>
                  </a:solidFill>
                  <a:latin typeface="Avenir Next LT Pro" panose="020B0504020202020204" pitchFamily="34" charset="0"/>
                </a:rPr>
                <a:t> </a:t>
              </a:r>
              <a:r>
                <a:rPr lang="en-US" sz="1400" b="1" spc="21">
                  <a:solidFill>
                    <a:srgbClr val="191919"/>
                  </a:solidFill>
                  <a:latin typeface="Avenir Next LT Pro" panose="020B0504020202020204" pitchFamily="34" charset="0"/>
                </a:rPr>
                <a:t>la version 1.10.9</a:t>
              </a:r>
              <a:r>
                <a:rPr lang="en-US" sz="1400" spc="21">
                  <a:solidFill>
                    <a:srgbClr val="191919"/>
                  </a:solidFill>
                  <a:latin typeface="Avenir Next LT Pro" panose="020B0504020202020204" pitchFamily="34" charset="0"/>
                </a:rPr>
                <a:t>.</a:t>
              </a:r>
            </a:p>
          </p:txBody>
        </p:sp>
      </p:grpSp>
      <p:sp>
        <p:nvSpPr>
          <p:cNvPr id="34" name="Freeform 24">
            <a:extLst>
              <a:ext uri="{FF2B5EF4-FFF2-40B4-BE49-F238E27FC236}">
                <a16:creationId xmlns:a16="http://schemas.microsoft.com/office/drawing/2014/main" id="{1EDDB7FB-9F2D-F067-3734-DC77E3A8B009}"/>
              </a:ext>
            </a:extLst>
          </p:cNvPr>
          <p:cNvSpPr/>
          <p:nvPr/>
        </p:nvSpPr>
        <p:spPr>
          <a:xfrm>
            <a:off x="12287886" y="4031423"/>
            <a:ext cx="405341" cy="767026"/>
          </a:xfrm>
          <a:custGeom>
            <a:avLst/>
            <a:gdLst/>
            <a:ahLst/>
            <a:cxnLst/>
            <a:rect l="l" t="t" r="r" b="b"/>
            <a:pathLst>
              <a:path w="294259" h="556826">
                <a:moveTo>
                  <a:pt x="147130" y="0"/>
                </a:moveTo>
                <a:cubicBezTo>
                  <a:pt x="294260" y="156452"/>
                  <a:pt x="294260" y="400374"/>
                  <a:pt x="147130" y="556826"/>
                </a:cubicBezTo>
                <a:cubicBezTo>
                  <a:pt x="0" y="400374"/>
                  <a:pt x="0" y="156452"/>
                  <a:pt x="147130" y="0"/>
                </a:cubicBezTo>
                <a:close/>
              </a:path>
            </a:pathLst>
          </a:custGeom>
          <a:solidFill>
            <a:srgbClr val="13538A"/>
          </a:solidFill>
        </p:spPr>
      </p:sp>
      <p:sp>
        <p:nvSpPr>
          <p:cNvPr id="35" name="Freeform 27">
            <a:extLst>
              <a:ext uri="{FF2B5EF4-FFF2-40B4-BE49-F238E27FC236}">
                <a16:creationId xmlns:a16="http://schemas.microsoft.com/office/drawing/2014/main" id="{00980E9D-EB7C-9601-7AEC-00967995E9E7}"/>
              </a:ext>
            </a:extLst>
          </p:cNvPr>
          <p:cNvSpPr/>
          <p:nvPr/>
        </p:nvSpPr>
        <p:spPr>
          <a:xfrm>
            <a:off x="3415411" y="4017429"/>
            <a:ext cx="405341" cy="767026"/>
          </a:xfrm>
          <a:custGeom>
            <a:avLst/>
            <a:gdLst/>
            <a:ahLst/>
            <a:cxnLst/>
            <a:rect l="l" t="t" r="r" b="b"/>
            <a:pathLst>
              <a:path w="294259" h="556826">
                <a:moveTo>
                  <a:pt x="147130" y="0"/>
                </a:moveTo>
                <a:cubicBezTo>
                  <a:pt x="294260" y="156452"/>
                  <a:pt x="294260" y="400374"/>
                  <a:pt x="147130" y="556826"/>
                </a:cubicBezTo>
                <a:cubicBezTo>
                  <a:pt x="0" y="400374"/>
                  <a:pt x="0" y="156452"/>
                  <a:pt x="147130" y="0"/>
                </a:cubicBezTo>
                <a:close/>
              </a:path>
            </a:pathLst>
          </a:custGeom>
          <a:solidFill>
            <a:srgbClr val="3EDAD8"/>
          </a:solidFill>
        </p:spPr>
      </p:sp>
      <p:sp>
        <p:nvSpPr>
          <p:cNvPr id="36" name="Freeform 30">
            <a:extLst>
              <a:ext uri="{FF2B5EF4-FFF2-40B4-BE49-F238E27FC236}">
                <a16:creationId xmlns:a16="http://schemas.microsoft.com/office/drawing/2014/main" id="{B45D641E-C189-5FAA-91BD-CC3D9E6842BC}"/>
              </a:ext>
            </a:extLst>
          </p:cNvPr>
          <p:cNvSpPr/>
          <p:nvPr/>
        </p:nvSpPr>
        <p:spPr>
          <a:xfrm>
            <a:off x="5591548" y="4031423"/>
            <a:ext cx="405341" cy="767026"/>
          </a:xfrm>
          <a:custGeom>
            <a:avLst/>
            <a:gdLst/>
            <a:ahLst/>
            <a:cxnLst/>
            <a:rect l="l" t="t" r="r" b="b"/>
            <a:pathLst>
              <a:path w="294259" h="556826">
                <a:moveTo>
                  <a:pt x="147130" y="0"/>
                </a:moveTo>
                <a:cubicBezTo>
                  <a:pt x="294260" y="156452"/>
                  <a:pt x="294260" y="400374"/>
                  <a:pt x="147130" y="556826"/>
                </a:cubicBezTo>
                <a:cubicBezTo>
                  <a:pt x="0" y="400374"/>
                  <a:pt x="0" y="156452"/>
                  <a:pt x="147130" y="0"/>
                </a:cubicBezTo>
                <a:close/>
              </a:path>
            </a:pathLst>
          </a:custGeom>
          <a:solidFill>
            <a:srgbClr val="37C9EF"/>
          </a:solidFill>
        </p:spPr>
      </p:sp>
      <p:sp>
        <p:nvSpPr>
          <p:cNvPr id="37" name="Freeform 33">
            <a:extLst>
              <a:ext uri="{FF2B5EF4-FFF2-40B4-BE49-F238E27FC236}">
                <a16:creationId xmlns:a16="http://schemas.microsoft.com/office/drawing/2014/main" id="{633393A6-8285-E444-6610-D7EE579AC176}"/>
              </a:ext>
            </a:extLst>
          </p:cNvPr>
          <p:cNvSpPr/>
          <p:nvPr/>
        </p:nvSpPr>
        <p:spPr>
          <a:xfrm>
            <a:off x="7823661" y="4031423"/>
            <a:ext cx="405341" cy="767026"/>
          </a:xfrm>
          <a:custGeom>
            <a:avLst/>
            <a:gdLst/>
            <a:ahLst/>
            <a:cxnLst/>
            <a:rect l="l" t="t" r="r" b="b"/>
            <a:pathLst>
              <a:path w="294259" h="556826">
                <a:moveTo>
                  <a:pt x="147130" y="0"/>
                </a:moveTo>
                <a:cubicBezTo>
                  <a:pt x="294260" y="156452"/>
                  <a:pt x="294260" y="400374"/>
                  <a:pt x="147130" y="556826"/>
                </a:cubicBezTo>
                <a:cubicBezTo>
                  <a:pt x="0" y="400374"/>
                  <a:pt x="0" y="156452"/>
                  <a:pt x="147130" y="0"/>
                </a:cubicBezTo>
                <a:close/>
              </a:path>
            </a:pathLst>
          </a:custGeom>
          <a:solidFill>
            <a:srgbClr val="18AFD6"/>
          </a:solidFill>
        </p:spPr>
      </p:sp>
      <p:sp>
        <p:nvSpPr>
          <p:cNvPr id="38" name="Freeform 36">
            <a:extLst>
              <a:ext uri="{FF2B5EF4-FFF2-40B4-BE49-F238E27FC236}">
                <a16:creationId xmlns:a16="http://schemas.microsoft.com/office/drawing/2014/main" id="{03CB1D21-46AD-A6A9-B3BE-C77A401C190A}"/>
              </a:ext>
            </a:extLst>
          </p:cNvPr>
          <p:cNvSpPr/>
          <p:nvPr/>
        </p:nvSpPr>
        <p:spPr>
          <a:xfrm>
            <a:off x="10055773" y="4031424"/>
            <a:ext cx="405341" cy="767026"/>
          </a:xfrm>
          <a:custGeom>
            <a:avLst/>
            <a:gdLst/>
            <a:ahLst/>
            <a:cxnLst/>
            <a:rect l="l" t="t" r="r" b="b"/>
            <a:pathLst>
              <a:path w="294259" h="556826">
                <a:moveTo>
                  <a:pt x="147130" y="0"/>
                </a:moveTo>
                <a:cubicBezTo>
                  <a:pt x="294260" y="156452"/>
                  <a:pt x="294260" y="400374"/>
                  <a:pt x="147130" y="556826"/>
                </a:cubicBezTo>
                <a:cubicBezTo>
                  <a:pt x="0" y="400374"/>
                  <a:pt x="0" y="156452"/>
                  <a:pt x="147130" y="0"/>
                </a:cubicBezTo>
                <a:close/>
              </a:path>
            </a:pathLst>
          </a:custGeom>
          <a:solidFill>
            <a:srgbClr val="1C88CF"/>
          </a:solidFill>
        </p:spPr>
      </p:sp>
      <p:sp>
        <p:nvSpPr>
          <p:cNvPr id="39" name="AutoShape 38">
            <a:extLst>
              <a:ext uri="{FF2B5EF4-FFF2-40B4-BE49-F238E27FC236}">
                <a16:creationId xmlns:a16="http://schemas.microsoft.com/office/drawing/2014/main" id="{6335F14D-4FBB-52A3-83F0-9623B958EF72}"/>
              </a:ext>
            </a:extLst>
          </p:cNvPr>
          <p:cNvSpPr/>
          <p:nvPr/>
        </p:nvSpPr>
        <p:spPr>
          <a:xfrm rot="5400000">
            <a:off x="1007873" y="5100242"/>
            <a:ext cx="641685" cy="0"/>
          </a:xfrm>
          <a:prstGeom prst="line">
            <a:avLst/>
          </a:prstGeom>
          <a:ln w="38100" cap="flat">
            <a:solidFill>
              <a:srgbClr val="86EAE9"/>
            </a:solidFill>
            <a:prstDash val="solid"/>
            <a:headEnd type="none" w="sm" len="sm"/>
            <a:tailEnd type="oval" w="lg" len="lg"/>
          </a:ln>
        </p:spPr>
      </p:sp>
      <p:sp>
        <p:nvSpPr>
          <p:cNvPr id="40" name="AutoShape 39">
            <a:extLst>
              <a:ext uri="{FF2B5EF4-FFF2-40B4-BE49-F238E27FC236}">
                <a16:creationId xmlns:a16="http://schemas.microsoft.com/office/drawing/2014/main" id="{9BD84181-BA0D-5ACA-6378-297F60E61A5C}"/>
              </a:ext>
            </a:extLst>
          </p:cNvPr>
          <p:cNvSpPr/>
          <p:nvPr/>
        </p:nvSpPr>
        <p:spPr>
          <a:xfrm rot="5399999">
            <a:off x="3289943" y="5093544"/>
            <a:ext cx="656278" cy="0"/>
          </a:xfrm>
          <a:prstGeom prst="line">
            <a:avLst/>
          </a:prstGeom>
          <a:ln w="38100" cap="flat">
            <a:solidFill>
              <a:srgbClr val="86EAE9"/>
            </a:solidFill>
            <a:prstDash val="solid"/>
            <a:headEnd type="none" w="sm" len="sm"/>
            <a:tailEnd type="oval" w="lg" len="lg"/>
          </a:ln>
        </p:spPr>
      </p:sp>
      <p:sp>
        <p:nvSpPr>
          <p:cNvPr id="41" name="AutoShape 40">
            <a:extLst>
              <a:ext uri="{FF2B5EF4-FFF2-40B4-BE49-F238E27FC236}">
                <a16:creationId xmlns:a16="http://schemas.microsoft.com/office/drawing/2014/main" id="{3F0A9F4D-AFE5-70CB-341D-000CDAFE5EAC}"/>
              </a:ext>
            </a:extLst>
          </p:cNvPr>
          <p:cNvSpPr/>
          <p:nvPr/>
        </p:nvSpPr>
        <p:spPr>
          <a:xfrm rot="5400000">
            <a:off x="5473377" y="5100242"/>
            <a:ext cx="641685" cy="0"/>
          </a:xfrm>
          <a:prstGeom prst="line">
            <a:avLst/>
          </a:prstGeom>
          <a:ln w="38100" cap="flat">
            <a:solidFill>
              <a:srgbClr val="37C9EF"/>
            </a:solidFill>
            <a:prstDash val="solid"/>
            <a:headEnd type="none" w="sm" len="sm"/>
            <a:tailEnd type="oval" w="lg" len="lg"/>
          </a:ln>
        </p:spPr>
      </p:sp>
      <p:sp>
        <p:nvSpPr>
          <p:cNvPr id="42" name="AutoShape 41">
            <a:extLst>
              <a:ext uri="{FF2B5EF4-FFF2-40B4-BE49-F238E27FC236}">
                <a16:creationId xmlns:a16="http://schemas.microsoft.com/office/drawing/2014/main" id="{AFDD71C3-5DEE-64B5-438A-D456FD9E97A6}"/>
              </a:ext>
            </a:extLst>
          </p:cNvPr>
          <p:cNvSpPr/>
          <p:nvPr/>
        </p:nvSpPr>
        <p:spPr>
          <a:xfrm rot="5399999">
            <a:off x="7705489" y="5100242"/>
            <a:ext cx="641685" cy="0"/>
          </a:xfrm>
          <a:prstGeom prst="line">
            <a:avLst/>
          </a:prstGeom>
          <a:ln w="38100" cap="flat">
            <a:solidFill>
              <a:srgbClr val="18AFD6"/>
            </a:solidFill>
            <a:prstDash val="solid"/>
            <a:headEnd type="none" w="sm" len="sm"/>
            <a:tailEnd type="oval" w="lg" len="lg"/>
          </a:ln>
        </p:spPr>
      </p:sp>
      <p:sp>
        <p:nvSpPr>
          <p:cNvPr id="43" name="AutoShape 42">
            <a:extLst>
              <a:ext uri="{FF2B5EF4-FFF2-40B4-BE49-F238E27FC236}">
                <a16:creationId xmlns:a16="http://schemas.microsoft.com/office/drawing/2014/main" id="{C431F189-6FEC-4294-68A6-C516FCEDF0A9}"/>
              </a:ext>
            </a:extLst>
          </p:cNvPr>
          <p:cNvSpPr/>
          <p:nvPr/>
        </p:nvSpPr>
        <p:spPr>
          <a:xfrm rot="5400000">
            <a:off x="9937602" y="5100243"/>
            <a:ext cx="641685" cy="0"/>
          </a:xfrm>
          <a:prstGeom prst="line">
            <a:avLst/>
          </a:prstGeom>
          <a:ln w="38100" cap="flat">
            <a:solidFill>
              <a:srgbClr val="1C88CF"/>
            </a:solidFill>
            <a:prstDash val="solid"/>
            <a:headEnd type="none" w="sm" len="sm"/>
            <a:tailEnd type="oval" w="lg" len="lg"/>
          </a:ln>
        </p:spPr>
      </p:sp>
      <p:sp>
        <p:nvSpPr>
          <p:cNvPr id="44" name="AutoShape 43">
            <a:extLst>
              <a:ext uri="{FF2B5EF4-FFF2-40B4-BE49-F238E27FC236}">
                <a16:creationId xmlns:a16="http://schemas.microsoft.com/office/drawing/2014/main" id="{7A36FD28-C684-2774-C539-746A137D1BEF}"/>
              </a:ext>
            </a:extLst>
          </p:cNvPr>
          <p:cNvSpPr/>
          <p:nvPr/>
        </p:nvSpPr>
        <p:spPr>
          <a:xfrm rot="5400000">
            <a:off x="12169415" y="5100541"/>
            <a:ext cx="642284" cy="0"/>
          </a:xfrm>
          <a:prstGeom prst="line">
            <a:avLst/>
          </a:prstGeom>
          <a:ln w="38100" cap="flat">
            <a:solidFill>
              <a:srgbClr val="13538A"/>
            </a:solidFill>
            <a:prstDash val="solid"/>
            <a:headEnd type="none" w="sm" len="sm"/>
            <a:tailEnd type="oval" w="lg" len="lg"/>
          </a:ln>
        </p:spPr>
      </p:sp>
      <p:grpSp>
        <p:nvGrpSpPr>
          <p:cNvPr id="45" name="Group 49">
            <a:extLst>
              <a:ext uri="{FF2B5EF4-FFF2-40B4-BE49-F238E27FC236}">
                <a16:creationId xmlns:a16="http://schemas.microsoft.com/office/drawing/2014/main" id="{1801599E-5B7E-9F30-D877-0A4E7FCCFE31}"/>
              </a:ext>
            </a:extLst>
          </p:cNvPr>
          <p:cNvGrpSpPr/>
          <p:nvPr/>
        </p:nvGrpSpPr>
        <p:grpSpPr>
          <a:xfrm>
            <a:off x="13727889" y="5906322"/>
            <a:ext cx="1990851" cy="2683020"/>
            <a:chOff x="0" y="-28575"/>
            <a:chExt cx="2654468" cy="3577359"/>
          </a:xfrm>
        </p:grpSpPr>
        <p:sp>
          <p:nvSpPr>
            <p:cNvPr id="46" name="TextBox 50">
              <a:extLst>
                <a:ext uri="{FF2B5EF4-FFF2-40B4-BE49-F238E27FC236}">
                  <a16:creationId xmlns:a16="http://schemas.microsoft.com/office/drawing/2014/main" id="{8B538756-33C6-84A5-A775-74CC30C4D20C}"/>
                </a:ext>
              </a:extLst>
            </p:cNvPr>
            <p:cNvSpPr txBox="1"/>
            <p:nvPr/>
          </p:nvSpPr>
          <p:spPr>
            <a:xfrm>
              <a:off x="0" y="-28575"/>
              <a:ext cx="2654468" cy="417465"/>
            </a:xfrm>
            <a:prstGeom prst="rect">
              <a:avLst/>
            </a:prstGeom>
          </p:spPr>
          <p:txBody>
            <a:bodyPr lIns="0" tIns="0" rIns="0" bIns="0" rtlCol="0" anchor="t">
              <a:spAutoFit/>
            </a:bodyPr>
            <a:lstStyle/>
            <a:p>
              <a:pPr algn="ctr">
                <a:lnSpc>
                  <a:spcPts val="2527"/>
                </a:lnSpc>
              </a:pPr>
              <a:r>
                <a:rPr lang="en-US" sz="1944">
                  <a:solidFill>
                    <a:srgbClr val="191919"/>
                  </a:solidFill>
                  <a:latin typeface="Aileron Regular Bold"/>
                </a:rPr>
                <a:t>2020</a:t>
              </a:r>
            </a:p>
          </p:txBody>
        </p:sp>
        <p:sp>
          <p:nvSpPr>
            <p:cNvPr id="47" name="TextBox 51">
              <a:extLst>
                <a:ext uri="{FF2B5EF4-FFF2-40B4-BE49-F238E27FC236}">
                  <a16:creationId xmlns:a16="http://schemas.microsoft.com/office/drawing/2014/main" id="{65E49BAA-00A4-4675-EC4C-A5DAF3EB14AD}"/>
                </a:ext>
              </a:extLst>
            </p:cNvPr>
            <p:cNvSpPr txBox="1"/>
            <p:nvPr/>
          </p:nvSpPr>
          <p:spPr>
            <a:xfrm>
              <a:off x="0" y="574208"/>
              <a:ext cx="2654468" cy="2974576"/>
            </a:xfrm>
            <a:prstGeom prst="rect">
              <a:avLst/>
            </a:prstGeom>
          </p:spPr>
          <p:txBody>
            <a:bodyPr lIns="0" tIns="0" rIns="0" bIns="0" rtlCol="0" anchor="t">
              <a:spAutoFit/>
            </a:bodyPr>
            <a:lstStyle/>
            <a:p>
              <a:pPr algn="ctr">
                <a:lnSpc>
                  <a:spcPts val="2187"/>
                </a:lnSpc>
              </a:pPr>
              <a:r>
                <a:rPr lang="en-US" sz="1400" b="1" spc="21">
                  <a:solidFill>
                    <a:srgbClr val="191919"/>
                  </a:solidFill>
                  <a:latin typeface="Avenir Next LT Pro" panose="020B0504020202020204" pitchFamily="34" charset="0"/>
                </a:rPr>
                <a:t>La version 2.0 </a:t>
              </a:r>
              <a:r>
                <a:rPr lang="en-US" sz="1400" spc="21" err="1">
                  <a:solidFill>
                    <a:srgbClr val="191919"/>
                  </a:solidFill>
                  <a:latin typeface="Avenir Next LT Pro" panose="020B0504020202020204" pitchFamily="34" charset="0"/>
                </a:rPr>
                <a:t>d'</a:t>
              </a:r>
              <a:r>
                <a:rPr lang="en-US" sz="1400" b="1" spc="21" err="1">
                  <a:solidFill>
                    <a:srgbClr val="00B0F0"/>
                  </a:solidFill>
                  <a:latin typeface="Avenir Next LT Pro" panose="020B0504020202020204" pitchFamily="34" charset="0"/>
                </a:rPr>
                <a:t>Airflow</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est</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publiée</a:t>
              </a:r>
              <a:r>
                <a:rPr lang="en-US" sz="1400" spc="21">
                  <a:solidFill>
                    <a:srgbClr val="191919"/>
                  </a:solidFill>
                  <a:latin typeface="Avenir Next LT Pro" panose="020B0504020202020204" pitchFamily="34" charset="0"/>
                </a:rPr>
                <a:t> avec </a:t>
              </a:r>
              <a:r>
                <a:rPr lang="en-US" sz="1400" spc="21" err="1">
                  <a:solidFill>
                    <a:srgbClr val="191919"/>
                  </a:solidFill>
                  <a:latin typeface="Avenir Next LT Pro" panose="020B0504020202020204" pitchFamily="34" charset="0"/>
                </a:rPr>
                <a:t>une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refonte</a:t>
              </a:r>
              <a:r>
                <a:rPr lang="en-US" sz="1400" spc="21">
                  <a:solidFill>
                    <a:srgbClr val="191919"/>
                  </a:solidFill>
                  <a:latin typeface="Avenir Next LT Pro" panose="020B0504020202020204" pitchFamily="34" charset="0"/>
                </a:rPr>
                <a:t> majeure de </a:t>
              </a:r>
              <a:r>
                <a:rPr lang="en-US" sz="1400" b="1" spc="21" err="1">
                  <a:solidFill>
                    <a:srgbClr val="191919"/>
                  </a:solidFill>
                  <a:latin typeface="Avenir Next LT Pro" panose="020B0504020202020204" pitchFamily="34" charset="0"/>
                </a:rPr>
                <a:t>l'interface</a:t>
              </a:r>
              <a:r>
                <a:rPr lang="en-US" sz="1400" b="1" spc="21">
                  <a:solidFill>
                    <a:srgbClr val="191919"/>
                  </a:solidFill>
                  <a:latin typeface="Avenir Next LT Pro" panose="020B0504020202020204" pitchFamily="34" charset="0"/>
                </a:rPr>
                <a:t> </a:t>
              </a:r>
              <a:r>
                <a:rPr lang="en-US" sz="1400" b="1" spc="21" err="1">
                  <a:solidFill>
                    <a:srgbClr val="191919"/>
                  </a:solidFill>
                  <a:latin typeface="Avenir Next LT Pro" panose="020B0504020202020204" pitchFamily="34" charset="0"/>
                </a:rPr>
                <a:t>utilisateur</a:t>
              </a:r>
              <a:r>
                <a:rPr lang="en-US" sz="1400" spc="21">
                  <a:solidFill>
                    <a:srgbClr val="191919"/>
                  </a:solidFill>
                  <a:latin typeface="Avenir Next LT Pro" panose="020B0504020202020204" pitchFamily="34" charset="0"/>
                </a:rPr>
                <a:t> et </a:t>
              </a:r>
              <a:r>
                <a:rPr lang="en-US" sz="1400" spc="21" err="1">
                  <a:solidFill>
                    <a:srgbClr val="191919"/>
                  </a:solidFill>
                  <a:latin typeface="Avenir Next LT Pro" panose="020B0504020202020204" pitchFamily="34" charset="0"/>
                </a:rPr>
                <a:t>plusieurs</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nouvelles</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fonctionnalités</a:t>
              </a:r>
              <a:r>
                <a:rPr lang="en-US" sz="1400" spc="21">
                  <a:solidFill>
                    <a:srgbClr val="191919"/>
                  </a:solidFill>
                  <a:latin typeface="Avenir Next LT Pro" panose="020B0504020202020204" pitchFamily="34" charset="0"/>
                </a:rPr>
                <a:t> et </a:t>
              </a:r>
              <a:r>
                <a:rPr lang="en-US" sz="1400" spc="21" err="1">
                  <a:solidFill>
                    <a:srgbClr val="191919"/>
                  </a:solidFill>
                  <a:latin typeface="Avenir Next LT Pro" panose="020B0504020202020204" pitchFamily="34" charset="0"/>
                </a:rPr>
                <a:t>améliorations</a:t>
              </a:r>
              <a:r>
                <a:rPr lang="en-US" sz="1400" spc="21">
                  <a:solidFill>
                    <a:srgbClr val="191919"/>
                  </a:solidFill>
                  <a:latin typeface="Avenir Next LT Pro" panose="020B0504020202020204" pitchFamily="34" charset="0"/>
                </a:rPr>
                <a:t>.</a:t>
              </a:r>
            </a:p>
          </p:txBody>
        </p:sp>
      </p:grpSp>
      <p:grpSp>
        <p:nvGrpSpPr>
          <p:cNvPr id="48" name="Group 52">
            <a:extLst>
              <a:ext uri="{FF2B5EF4-FFF2-40B4-BE49-F238E27FC236}">
                <a16:creationId xmlns:a16="http://schemas.microsoft.com/office/drawing/2014/main" id="{B92B179F-510F-A254-0BF6-95F63BB32C50}"/>
              </a:ext>
            </a:extLst>
          </p:cNvPr>
          <p:cNvGrpSpPr/>
          <p:nvPr/>
        </p:nvGrpSpPr>
        <p:grpSpPr>
          <a:xfrm>
            <a:off x="15959357" y="5906322"/>
            <a:ext cx="1990851" cy="3247274"/>
            <a:chOff x="0" y="-28575"/>
            <a:chExt cx="2654468" cy="4329699"/>
          </a:xfrm>
        </p:grpSpPr>
        <p:sp>
          <p:nvSpPr>
            <p:cNvPr id="49" name="TextBox 53">
              <a:extLst>
                <a:ext uri="{FF2B5EF4-FFF2-40B4-BE49-F238E27FC236}">
                  <a16:creationId xmlns:a16="http://schemas.microsoft.com/office/drawing/2014/main" id="{5235F470-A7A4-32BC-E603-A0B925C314E1}"/>
                </a:ext>
              </a:extLst>
            </p:cNvPr>
            <p:cNvSpPr txBox="1"/>
            <p:nvPr/>
          </p:nvSpPr>
          <p:spPr>
            <a:xfrm>
              <a:off x="0" y="-28575"/>
              <a:ext cx="2654468" cy="417465"/>
            </a:xfrm>
            <a:prstGeom prst="rect">
              <a:avLst/>
            </a:prstGeom>
          </p:spPr>
          <p:txBody>
            <a:bodyPr lIns="0" tIns="0" rIns="0" bIns="0" rtlCol="0" anchor="t">
              <a:spAutoFit/>
            </a:bodyPr>
            <a:lstStyle/>
            <a:p>
              <a:pPr algn="ctr">
                <a:lnSpc>
                  <a:spcPts val="2527"/>
                </a:lnSpc>
              </a:pPr>
              <a:r>
                <a:rPr lang="en-US" sz="1944">
                  <a:solidFill>
                    <a:srgbClr val="191919"/>
                  </a:solidFill>
                  <a:latin typeface="Aileron Regular Bold"/>
                </a:rPr>
                <a:t>2021</a:t>
              </a:r>
            </a:p>
          </p:txBody>
        </p:sp>
        <p:sp>
          <p:nvSpPr>
            <p:cNvPr id="50" name="TextBox 54">
              <a:extLst>
                <a:ext uri="{FF2B5EF4-FFF2-40B4-BE49-F238E27FC236}">
                  <a16:creationId xmlns:a16="http://schemas.microsoft.com/office/drawing/2014/main" id="{41A3E0CD-FF60-FFBE-6877-4BF4AAEDC4CB}"/>
                </a:ext>
              </a:extLst>
            </p:cNvPr>
            <p:cNvSpPr txBox="1"/>
            <p:nvPr/>
          </p:nvSpPr>
          <p:spPr>
            <a:xfrm>
              <a:off x="0" y="574205"/>
              <a:ext cx="2654468" cy="3726919"/>
            </a:xfrm>
            <a:prstGeom prst="rect">
              <a:avLst/>
            </a:prstGeom>
          </p:spPr>
          <p:txBody>
            <a:bodyPr lIns="0" tIns="0" rIns="0" bIns="0" rtlCol="0" anchor="t">
              <a:spAutoFit/>
            </a:bodyPr>
            <a:lstStyle/>
            <a:p>
              <a:pPr algn="ctr">
                <a:lnSpc>
                  <a:spcPts val="2187"/>
                </a:lnSpc>
              </a:pPr>
              <a:r>
                <a:rPr lang="en-US" sz="1400" spc="21">
                  <a:solidFill>
                    <a:srgbClr val="191919"/>
                  </a:solidFill>
                  <a:latin typeface="Avenir Next LT Pro" panose="020B0504020202020204" pitchFamily="34" charset="0"/>
                </a:rPr>
                <a:t> </a:t>
              </a:r>
              <a:r>
                <a:rPr lang="en-US" sz="1400" b="1" spc="21">
                  <a:solidFill>
                    <a:srgbClr val="00B0F0"/>
                  </a:solidFill>
                  <a:latin typeface="Avenir Next LT Pro" panose="020B0504020202020204" pitchFamily="34" charset="0"/>
                </a:rPr>
                <a:t>Airflow</a:t>
              </a:r>
              <a:r>
                <a:rPr lang="en-US" sz="1400" spc="21">
                  <a:solidFill>
                    <a:srgbClr val="191919"/>
                  </a:solidFill>
                  <a:latin typeface="Avenir Next LT Pro" panose="020B0504020202020204" pitchFamily="34" charset="0"/>
                </a:rPr>
                <a:t> continue de se </a:t>
              </a:r>
              <a:r>
                <a:rPr lang="en-US" sz="1400" spc="21" err="1">
                  <a:solidFill>
                    <a:srgbClr val="191919"/>
                  </a:solidFill>
                  <a:latin typeface="Avenir Next LT Pro" panose="020B0504020202020204" pitchFamily="34" charset="0"/>
                </a:rPr>
                <a:t>développer</a:t>
              </a:r>
              <a:r>
                <a:rPr lang="en-US" sz="1400" spc="21">
                  <a:solidFill>
                    <a:srgbClr val="191919"/>
                  </a:solidFill>
                  <a:latin typeface="Avenir Next LT Pro" panose="020B0504020202020204" pitchFamily="34" charset="0"/>
                </a:rPr>
                <a:t> et d'être </a:t>
              </a:r>
              <a:r>
                <a:rPr lang="en-US" sz="1400" spc="21" err="1">
                  <a:solidFill>
                    <a:srgbClr val="191919"/>
                  </a:solidFill>
                  <a:latin typeface="Avenir Next LT Pro" panose="020B0504020202020204" pitchFamily="34" charset="0"/>
                </a:rPr>
                <a:t>largement</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utilisé</a:t>
              </a:r>
              <a:r>
                <a:rPr lang="en-US" sz="1400" spc="21">
                  <a:solidFill>
                    <a:srgbClr val="191919"/>
                  </a:solidFill>
                  <a:latin typeface="Avenir Next LT Pro" panose="020B0504020202020204" pitchFamily="34" charset="0"/>
                </a:rPr>
                <a:t> dans le monde </a:t>
              </a:r>
              <a:r>
                <a:rPr lang="en-US" sz="1400" spc="21" err="1">
                  <a:solidFill>
                    <a:srgbClr val="191919"/>
                  </a:solidFill>
                  <a:latin typeface="Avenir Next LT Pro" panose="020B0504020202020204" pitchFamily="34" charset="0"/>
                </a:rPr>
                <a:t>entier</a:t>
              </a:r>
              <a:r>
                <a:rPr lang="en-US" sz="1400" spc="21">
                  <a:solidFill>
                    <a:srgbClr val="191919"/>
                  </a:solidFill>
                  <a:latin typeface="Avenir Next LT Pro" panose="020B0504020202020204" pitchFamily="34" charset="0"/>
                </a:rPr>
                <a:t>, avec </a:t>
              </a:r>
              <a:r>
                <a:rPr lang="en-US" sz="1400" spc="21" err="1">
                  <a:solidFill>
                    <a:srgbClr val="191919"/>
                  </a:solidFill>
                  <a:latin typeface="Avenir Next LT Pro" panose="020B0504020202020204" pitchFamily="34" charset="0"/>
                </a:rPr>
                <a:t>une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communauté</a:t>
              </a:r>
              <a:r>
                <a:rPr lang="en-US" sz="1400" spc="21">
                  <a:solidFill>
                    <a:srgbClr val="191919"/>
                  </a:solidFill>
                  <a:latin typeface="Avenir Next LT Pro" panose="020B0504020202020204" pitchFamily="34" charset="0"/>
                </a:rPr>
                <a:t> active de </a:t>
              </a:r>
              <a:r>
                <a:rPr lang="en-US" sz="1400" spc="21" err="1">
                  <a:solidFill>
                    <a:srgbClr val="191919"/>
                  </a:solidFill>
                  <a:latin typeface="Avenir Next LT Pro" panose="020B0504020202020204" pitchFamily="34" charset="0"/>
                </a:rPr>
                <a:t>développeurs</a:t>
              </a:r>
              <a:r>
                <a:rPr lang="en-US" sz="1400" spc="21">
                  <a:solidFill>
                    <a:srgbClr val="191919"/>
                  </a:solidFill>
                  <a:latin typeface="Avenir Next LT Pro" panose="020B0504020202020204" pitchFamily="34" charset="0"/>
                </a:rPr>
                <a:t> et </a:t>
              </a:r>
              <a:r>
                <a:rPr lang="en-US" sz="1400" spc="21" err="1">
                  <a:solidFill>
                    <a:srgbClr val="191919"/>
                  </a:solidFill>
                  <a:latin typeface="Avenir Next LT Pro" panose="020B0504020202020204" pitchFamily="34" charset="0"/>
                </a:rPr>
                <a:t>d'utilisateurs</a:t>
              </a:r>
              <a:r>
                <a:rPr lang="en-US" sz="1400" spc="21">
                  <a:solidFill>
                    <a:srgbClr val="191919"/>
                  </a:solidFill>
                  <a:latin typeface="Avenir Next LT Pro" panose="020B0504020202020204" pitchFamily="34" charset="0"/>
                </a:rPr>
                <a:t> qui </a:t>
              </a:r>
              <a:r>
                <a:rPr lang="en-US" sz="1400" spc="21" err="1">
                  <a:solidFill>
                    <a:srgbClr val="191919"/>
                  </a:solidFill>
                  <a:latin typeface="Avenir Next LT Pro" panose="020B0504020202020204" pitchFamily="34" charset="0"/>
                </a:rPr>
                <a:t>contribuent</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régulièrement</a:t>
              </a:r>
              <a:r>
                <a:rPr lang="en-US" sz="1400" spc="21">
                  <a:solidFill>
                    <a:srgbClr val="191919"/>
                  </a:solidFill>
                  <a:latin typeface="Avenir Next LT Pro" panose="020B0504020202020204" pitchFamily="34" charset="0"/>
                </a:rPr>
                <a:t> au </a:t>
              </a:r>
              <a:r>
                <a:rPr lang="en-US" sz="1400" spc="21" err="1">
                  <a:solidFill>
                    <a:srgbClr val="191919"/>
                  </a:solidFill>
                  <a:latin typeface="Avenir Next LT Pro" panose="020B0504020202020204" pitchFamily="34" charset="0"/>
                </a:rPr>
                <a:t>projet</a:t>
              </a:r>
              <a:r>
                <a:rPr lang="en-US" sz="1400" spc="21">
                  <a:solidFill>
                    <a:srgbClr val="191919"/>
                  </a:solidFill>
                  <a:latin typeface="Avenir Next LT Pro" panose="020B0504020202020204" pitchFamily="34" charset="0"/>
                </a:rPr>
                <a:t>.</a:t>
              </a:r>
            </a:p>
          </p:txBody>
        </p:sp>
      </p:grpSp>
      <p:sp>
        <p:nvSpPr>
          <p:cNvPr id="51" name="Freeform 56">
            <a:extLst>
              <a:ext uri="{FF2B5EF4-FFF2-40B4-BE49-F238E27FC236}">
                <a16:creationId xmlns:a16="http://schemas.microsoft.com/office/drawing/2014/main" id="{AB2C3731-AE04-282C-6FF6-0A9119AC011B}"/>
              </a:ext>
            </a:extLst>
          </p:cNvPr>
          <p:cNvSpPr/>
          <p:nvPr/>
        </p:nvSpPr>
        <p:spPr>
          <a:xfrm>
            <a:off x="16752111" y="4031423"/>
            <a:ext cx="405341" cy="767026"/>
          </a:xfrm>
          <a:custGeom>
            <a:avLst/>
            <a:gdLst/>
            <a:ahLst/>
            <a:cxnLst/>
            <a:rect l="l" t="t" r="r" b="b"/>
            <a:pathLst>
              <a:path w="294259" h="556826">
                <a:moveTo>
                  <a:pt x="147130" y="0"/>
                </a:moveTo>
                <a:cubicBezTo>
                  <a:pt x="294260" y="156452"/>
                  <a:pt x="294260" y="400374"/>
                  <a:pt x="147130" y="556826"/>
                </a:cubicBezTo>
                <a:cubicBezTo>
                  <a:pt x="0" y="400374"/>
                  <a:pt x="0" y="156452"/>
                  <a:pt x="147130" y="0"/>
                </a:cubicBezTo>
                <a:close/>
              </a:path>
            </a:pathLst>
          </a:custGeom>
          <a:solidFill>
            <a:srgbClr val="092842"/>
          </a:solidFill>
        </p:spPr>
      </p:sp>
      <p:sp>
        <p:nvSpPr>
          <p:cNvPr id="52" name="Freeform 59">
            <a:extLst>
              <a:ext uri="{FF2B5EF4-FFF2-40B4-BE49-F238E27FC236}">
                <a16:creationId xmlns:a16="http://schemas.microsoft.com/office/drawing/2014/main" id="{A2168C3C-BA98-F0FD-13B0-4F3E2BC73BFA}"/>
              </a:ext>
            </a:extLst>
          </p:cNvPr>
          <p:cNvSpPr/>
          <p:nvPr/>
        </p:nvSpPr>
        <p:spPr>
          <a:xfrm>
            <a:off x="14519999" y="4031423"/>
            <a:ext cx="405341" cy="767026"/>
          </a:xfrm>
          <a:custGeom>
            <a:avLst/>
            <a:gdLst/>
            <a:ahLst/>
            <a:cxnLst/>
            <a:rect l="l" t="t" r="r" b="b"/>
            <a:pathLst>
              <a:path w="294259" h="556826">
                <a:moveTo>
                  <a:pt x="147130" y="0"/>
                </a:moveTo>
                <a:cubicBezTo>
                  <a:pt x="294260" y="156452"/>
                  <a:pt x="294260" y="400374"/>
                  <a:pt x="147130" y="556826"/>
                </a:cubicBezTo>
                <a:cubicBezTo>
                  <a:pt x="0" y="400374"/>
                  <a:pt x="0" y="156452"/>
                  <a:pt x="147130" y="0"/>
                </a:cubicBezTo>
                <a:close/>
              </a:path>
            </a:pathLst>
          </a:custGeom>
          <a:solidFill>
            <a:srgbClr val="0E3F69"/>
          </a:solidFill>
        </p:spPr>
      </p:sp>
      <p:sp>
        <p:nvSpPr>
          <p:cNvPr id="53" name="AutoShape 61">
            <a:extLst>
              <a:ext uri="{FF2B5EF4-FFF2-40B4-BE49-F238E27FC236}">
                <a16:creationId xmlns:a16="http://schemas.microsoft.com/office/drawing/2014/main" id="{E25BAD5C-F755-9BDD-3EC0-20C955F027D9}"/>
              </a:ext>
            </a:extLst>
          </p:cNvPr>
          <p:cNvSpPr/>
          <p:nvPr/>
        </p:nvSpPr>
        <p:spPr>
          <a:xfrm rot="5400000">
            <a:off x="14401827" y="5100242"/>
            <a:ext cx="641685" cy="0"/>
          </a:xfrm>
          <a:prstGeom prst="line">
            <a:avLst/>
          </a:prstGeom>
          <a:ln w="38100" cap="flat">
            <a:solidFill>
              <a:srgbClr val="0E3F69"/>
            </a:solidFill>
            <a:prstDash val="solid"/>
            <a:headEnd type="none" w="sm" len="sm"/>
            <a:tailEnd type="oval" w="lg" len="lg"/>
          </a:ln>
        </p:spPr>
      </p:sp>
      <p:sp>
        <p:nvSpPr>
          <p:cNvPr id="54" name="AutoShape 62">
            <a:extLst>
              <a:ext uri="{FF2B5EF4-FFF2-40B4-BE49-F238E27FC236}">
                <a16:creationId xmlns:a16="http://schemas.microsoft.com/office/drawing/2014/main" id="{583FAF2C-1DF0-58E6-0584-9E7649CF9F32}"/>
              </a:ext>
            </a:extLst>
          </p:cNvPr>
          <p:cNvSpPr/>
          <p:nvPr/>
        </p:nvSpPr>
        <p:spPr>
          <a:xfrm rot="5400000">
            <a:off x="16633640" y="5100541"/>
            <a:ext cx="642284" cy="0"/>
          </a:xfrm>
          <a:prstGeom prst="line">
            <a:avLst/>
          </a:prstGeom>
          <a:ln w="38100" cap="flat">
            <a:solidFill>
              <a:srgbClr val="092842"/>
            </a:solidFill>
            <a:prstDash val="solid"/>
            <a:headEnd type="none" w="sm" len="sm"/>
            <a:tailEnd type="oval" w="lg" len="lg"/>
          </a:ln>
        </p:spPr>
      </p:sp>
      <p:sp>
        <p:nvSpPr>
          <p:cNvPr id="62" name="Espace réservé du numéro de diapositive 61">
            <a:extLst>
              <a:ext uri="{FF2B5EF4-FFF2-40B4-BE49-F238E27FC236}">
                <a16:creationId xmlns:a16="http://schemas.microsoft.com/office/drawing/2014/main" id="{168CFE3E-DEC4-35D2-3920-421B30416024}"/>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63" name="Espace réservé du numéro de diapositive 24">
            <a:extLst>
              <a:ext uri="{FF2B5EF4-FFF2-40B4-BE49-F238E27FC236}">
                <a16:creationId xmlns:a16="http://schemas.microsoft.com/office/drawing/2014/main" id="{166AE10D-CBEE-74CE-DD45-75755390E2EC}"/>
              </a:ext>
            </a:extLst>
          </p:cNvPr>
          <p:cNvSpPr txBox="1">
            <a:spLocks/>
          </p:cNvSpPr>
          <p:nvPr/>
        </p:nvSpPr>
        <p:spPr>
          <a:xfrm>
            <a:off x="15031271" y="907531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800" b="1" smtClean="0">
                <a:solidFill>
                  <a:srgbClr val="A8CEC3"/>
                </a:solidFill>
              </a:rPr>
              <a:pPr/>
              <a:t>11</a:t>
            </a:fld>
            <a:endParaRPr lang="en-US" sz="1800" b="1">
              <a:solidFill>
                <a:srgbClr val="A8CEC3"/>
              </a:solidFill>
            </a:endParaRPr>
          </a:p>
        </p:txBody>
      </p:sp>
    </p:spTree>
    <p:extLst>
      <p:ext uri="{BB962C8B-B14F-4D97-AF65-F5344CB8AC3E}">
        <p14:creationId xmlns:p14="http://schemas.microsoft.com/office/powerpoint/2010/main" val="264291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dissolve">
                                      <p:cBhvr>
                                        <p:cTn id="18" dur="500"/>
                                        <p:tgtEl>
                                          <p:spTgt spid="35"/>
                                        </p:tgtEl>
                                      </p:cBhvr>
                                    </p:animEffect>
                                  </p:childTnLst>
                                </p:cTn>
                              </p:par>
                              <p:par>
                                <p:cTn id="19" presetID="9"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par>
                                <p:cTn id="22" presetID="9"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dissolv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dissolve">
                                      <p:cBhvr>
                                        <p:cTn id="29" dur="500"/>
                                        <p:tgtEl>
                                          <p:spTgt spid="36"/>
                                        </p:tgtEl>
                                      </p:cBhvr>
                                    </p:animEffect>
                                  </p:childTnLst>
                                </p:cTn>
                              </p:par>
                              <p:par>
                                <p:cTn id="30" presetID="9"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dissolv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dissolve">
                                      <p:cBhvr>
                                        <p:cTn id="40" dur="500"/>
                                        <p:tgtEl>
                                          <p:spTgt spid="37"/>
                                        </p:tgtEl>
                                      </p:cBhvr>
                                    </p:animEffect>
                                  </p:childTnLst>
                                </p:cTn>
                              </p:par>
                              <p:par>
                                <p:cTn id="41" presetID="9"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dissolve">
                                      <p:cBhvr>
                                        <p:cTn id="51" dur="500"/>
                                        <p:tgtEl>
                                          <p:spTgt spid="38"/>
                                        </p:tgtEl>
                                      </p:cBhvr>
                                    </p:animEffect>
                                  </p:childTnLst>
                                </p:cTn>
                              </p:par>
                              <p:par>
                                <p:cTn id="52" presetID="9"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dissolve">
                                      <p:cBhvr>
                                        <p:cTn id="54" dur="500"/>
                                        <p:tgtEl>
                                          <p:spTgt spid="43"/>
                                        </p:tgtEl>
                                      </p:cBhvr>
                                    </p:animEffect>
                                  </p:childTnLst>
                                </p:cTn>
                              </p:par>
                              <p:par>
                                <p:cTn id="55" presetID="9"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dissolv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dissolve">
                                      <p:cBhvr>
                                        <p:cTn id="62" dur="500"/>
                                        <p:tgtEl>
                                          <p:spTgt spid="44"/>
                                        </p:tgtEl>
                                      </p:cBhvr>
                                    </p:animEffect>
                                  </p:childTnLst>
                                </p:cTn>
                              </p:par>
                              <p:par>
                                <p:cTn id="63" presetID="9"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par>
                                <p:cTn id="66" presetID="9"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dissolve">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dissolve">
                                      <p:cBhvr>
                                        <p:cTn id="73" dur="500"/>
                                        <p:tgtEl>
                                          <p:spTgt spid="52"/>
                                        </p:tgtEl>
                                      </p:cBhvr>
                                    </p:animEffect>
                                  </p:childTnLst>
                                </p:cTn>
                              </p:par>
                              <p:par>
                                <p:cTn id="74" presetID="9" presetClass="entr" presetSubtype="0" fill="hold"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dissolve">
                                      <p:cBhvr>
                                        <p:cTn id="76" dur="500"/>
                                        <p:tgtEl>
                                          <p:spTgt spid="53"/>
                                        </p:tgtEl>
                                      </p:cBhvr>
                                    </p:animEffect>
                                  </p:childTnLst>
                                </p:cTn>
                              </p:par>
                              <p:par>
                                <p:cTn id="77" presetID="9"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dissolve">
                                      <p:cBhvr>
                                        <p:cTn id="79" dur="500"/>
                                        <p:tgtEl>
                                          <p:spTgt spid="45"/>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dissolve">
                                      <p:cBhvr>
                                        <p:cTn id="84" dur="500"/>
                                        <p:tgtEl>
                                          <p:spTgt spid="51"/>
                                        </p:tgtEl>
                                      </p:cBhvr>
                                    </p:animEffect>
                                  </p:childTnLst>
                                </p:cTn>
                              </p:par>
                              <p:par>
                                <p:cTn id="85" presetID="9" presetClass="entr" presetSubtype="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dissolve">
                                      <p:cBhvr>
                                        <p:cTn id="87" dur="500"/>
                                        <p:tgtEl>
                                          <p:spTgt spid="54"/>
                                        </p:tgtEl>
                                      </p:cBhvr>
                                    </p:animEffect>
                                  </p:childTnLst>
                                </p:cTn>
                              </p:par>
                              <p:par>
                                <p:cTn id="88" presetID="9" presetClass="entr" presetSubtype="0" fill="hold" nodeType="with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dissolve">
                                      <p:cBhvr>
                                        <p:cTn id="9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5351870" cy="7687041"/>
          </a:xfrm>
          <a:prstGeom prst="rect">
            <a:avLst/>
          </a:prstGeom>
        </p:spPr>
        <p:txBody>
          <a:bodyPr lIns="0" tIns="0" rIns="0" bIns="0" rtlCol="0" anchor="t">
            <a:spAutoFit/>
          </a:bodyPr>
          <a:lstStyle/>
          <a:p>
            <a:pPr marL="457200" indent="-457200">
              <a:lnSpc>
                <a:spcPct val="200000"/>
              </a:lnSpc>
              <a:buFont typeface="Arial" panose="020B0604020202020204" pitchFamily="34" charset="0"/>
              <a:buChar char="•"/>
            </a:pPr>
            <a:r>
              <a:rPr lang="fr-FR" sz="2800" spc="23">
                <a:solidFill>
                  <a:srgbClr val="545454"/>
                </a:solidFill>
                <a:latin typeface="Avenir Next LT Pro" panose="020B0504020202020204" pitchFamily="34" charset="0"/>
              </a:rPr>
              <a:t>Voici les étapes pour configurer un DAG avec les exécuteurs </a:t>
            </a:r>
            <a:r>
              <a:rPr lang="fr-FR" sz="2800" spc="23" err="1">
                <a:solidFill>
                  <a:srgbClr val="545454"/>
                </a:solidFill>
                <a:latin typeface="Avenir Next LT Pro" panose="020B0504020202020204" pitchFamily="34" charset="0"/>
              </a:rPr>
              <a:t>Celery</a:t>
            </a:r>
            <a:r>
              <a:rPr lang="fr-FR" sz="2800" spc="23">
                <a:solidFill>
                  <a:srgbClr val="545454"/>
                </a:solidFill>
                <a:latin typeface="Avenir Next LT Pro" panose="020B0504020202020204" pitchFamily="34" charset="0"/>
              </a:rPr>
              <a:t>, PostgreSQL et </a:t>
            </a:r>
            <a:r>
              <a:rPr lang="fr-FR" sz="2800" spc="23" err="1">
                <a:solidFill>
                  <a:srgbClr val="545454"/>
                </a:solidFill>
                <a:latin typeface="Avenir Next LT Pro" panose="020B0504020202020204" pitchFamily="34" charset="0"/>
              </a:rPr>
              <a:t>RabbitMQ</a:t>
            </a:r>
            <a:r>
              <a:rPr lang="fr-FR" sz="2800" spc="23">
                <a:solidFill>
                  <a:srgbClr val="545454"/>
                </a:solidFill>
                <a:latin typeface="Avenir Next LT Pro" panose="020B0504020202020204" pitchFamily="34" charset="0"/>
              </a:rPr>
              <a:t> dans Airflow :</a:t>
            </a:r>
          </a:p>
          <a:p>
            <a:pPr marL="457200" indent="-457200">
              <a:lnSpc>
                <a:spcPct val="200000"/>
              </a:lnSpc>
              <a:buFont typeface="Arial" panose="020B0604020202020204" pitchFamily="34" charset="0"/>
              <a:buChar char="•"/>
            </a:pPr>
            <a:r>
              <a:rPr lang="fr-FR" sz="2800" spc="23">
                <a:solidFill>
                  <a:srgbClr val="545454"/>
                </a:solidFill>
                <a:latin typeface="Avenir Next LT Pro" panose="020B0504020202020204" pitchFamily="34" charset="0"/>
              </a:rPr>
              <a:t>Configurer Airflow pour utiliser </a:t>
            </a:r>
            <a:r>
              <a:rPr lang="fr-FR" sz="2800" b="1" spc="23">
                <a:solidFill>
                  <a:srgbClr val="545454"/>
                </a:solidFill>
                <a:latin typeface="Avenir Next LT Pro" panose="020B0504020202020204" pitchFamily="34" charset="0"/>
              </a:rPr>
              <a:t>l'exécuteur </a:t>
            </a:r>
            <a:r>
              <a:rPr lang="fr-FR" sz="2800" b="1" spc="23" err="1">
                <a:solidFill>
                  <a:srgbClr val="545454"/>
                </a:solidFill>
                <a:latin typeface="Avenir Next LT Pro" panose="020B0504020202020204" pitchFamily="34" charset="0"/>
              </a:rPr>
              <a:t>Celery</a:t>
            </a:r>
            <a:r>
              <a:rPr lang="fr-FR" sz="2800" b="1" spc="23">
                <a:solidFill>
                  <a:srgbClr val="545454"/>
                </a:solidFill>
                <a:latin typeface="Avenir Next LT Pro" panose="020B0504020202020204" pitchFamily="34" charset="0"/>
              </a:rPr>
              <a:t> </a:t>
            </a:r>
            <a:r>
              <a:rPr lang="fr-FR" sz="2800" spc="23">
                <a:solidFill>
                  <a:srgbClr val="545454"/>
                </a:solidFill>
                <a:latin typeface="Avenir Next LT Pro" panose="020B0504020202020204" pitchFamily="34" charset="0"/>
              </a:rPr>
              <a:t>dans le fichier </a:t>
            </a:r>
            <a:r>
              <a:rPr lang="fr-FR" sz="2800" b="1" spc="23" err="1">
                <a:solidFill>
                  <a:srgbClr val="545454"/>
                </a:solidFill>
                <a:latin typeface="Avenir Next LT Pro" panose="020B0504020202020204" pitchFamily="34" charset="0"/>
              </a:rPr>
              <a:t>airflow.cfg</a:t>
            </a:r>
            <a:r>
              <a:rPr lang="fr-FR" sz="2800" b="1" spc="23">
                <a:solidFill>
                  <a:srgbClr val="545454"/>
                </a:solidFill>
                <a:latin typeface="Avenir Next LT Pro" panose="020B0504020202020204" pitchFamily="34" charset="0"/>
              </a:rPr>
              <a:t> </a:t>
            </a:r>
            <a:r>
              <a:rPr lang="fr-FR" sz="2800" spc="23">
                <a:solidFill>
                  <a:srgbClr val="545454"/>
                </a:solidFill>
                <a:latin typeface="Avenir Next LT Pro" panose="020B0504020202020204" pitchFamily="34" charset="0"/>
              </a:rPr>
              <a:t>en modifiant la ligne suivante :</a:t>
            </a: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p:txBody>
      </p:sp>
      <p:grpSp>
        <p:nvGrpSpPr>
          <p:cNvPr id="12" name="Group 14">
            <a:extLst>
              <a:ext uri="{FF2B5EF4-FFF2-40B4-BE49-F238E27FC236}">
                <a16:creationId xmlns:a16="http://schemas.microsoft.com/office/drawing/2014/main" id="{23EFEDB2-487C-428F-33AE-0A2A98B960FD}"/>
              </a:ext>
            </a:extLst>
          </p:cNvPr>
          <p:cNvGrpSpPr/>
          <p:nvPr/>
        </p:nvGrpSpPr>
        <p:grpSpPr>
          <a:xfrm>
            <a:off x="5042580" y="4640114"/>
            <a:ext cx="8202840" cy="3303090"/>
            <a:chOff x="-34775" y="-295030"/>
            <a:chExt cx="2160419" cy="869950"/>
          </a:xfrm>
        </p:grpSpPr>
        <p:sp>
          <p:nvSpPr>
            <p:cNvPr id="13" name="Freeform 15">
              <a:extLst>
                <a:ext uri="{FF2B5EF4-FFF2-40B4-BE49-F238E27FC236}">
                  <a16:creationId xmlns:a16="http://schemas.microsoft.com/office/drawing/2014/main" id="{C96EC959-8C2C-7649-E985-C6ECAD7E8A6A}"/>
                </a:ext>
              </a:extLst>
            </p:cNvPr>
            <p:cNvSpPr/>
            <p:nvPr/>
          </p:nvSpPr>
          <p:spPr>
            <a:xfrm>
              <a:off x="0" y="0"/>
              <a:ext cx="2125644" cy="279890"/>
            </a:xfrm>
            <a:custGeom>
              <a:avLst/>
              <a:gdLst/>
              <a:ahLst/>
              <a:cxnLst/>
              <a:rect l="l" t="t" r="r" b="b"/>
              <a:pathLst>
                <a:path w="2125644" h="279890">
                  <a:moveTo>
                    <a:pt x="48922" y="0"/>
                  </a:moveTo>
                  <a:lnTo>
                    <a:pt x="2076722" y="0"/>
                  </a:lnTo>
                  <a:cubicBezTo>
                    <a:pt x="2103741" y="0"/>
                    <a:pt x="2125644" y="21903"/>
                    <a:pt x="2125644" y="48922"/>
                  </a:cubicBezTo>
                  <a:lnTo>
                    <a:pt x="2125644" y="230968"/>
                  </a:lnTo>
                  <a:cubicBezTo>
                    <a:pt x="2125644" y="257987"/>
                    <a:pt x="2103741" y="279890"/>
                    <a:pt x="2076722" y="279890"/>
                  </a:cubicBezTo>
                  <a:lnTo>
                    <a:pt x="48922" y="279890"/>
                  </a:lnTo>
                  <a:cubicBezTo>
                    <a:pt x="21903" y="279890"/>
                    <a:pt x="0" y="257987"/>
                    <a:pt x="0" y="230968"/>
                  </a:cubicBezTo>
                  <a:lnTo>
                    <a:pt x="0" y="48922"/>
                  </a:lnTo>
                  <a:cubicBezTo>
                    <a:pt x="0" y="21903"/>
                    <a:pt x="21903" y="0"/>
                    <a:pt x="48922" y="0"/>
                  </a:cubicBezTo>
                  <a:close/>
                </a:path>
              </a:pathLst>
            </a:custGeom>
            <a:solidFill>
              <a:srgbClr val="3B3838"/>
            </a:solidFill>
            <a:ln w="38100">
              <a:solidFill>
                <a:srgbClr val="BBCBCD"/>
              </a:solidFill>
            </a:ln>
          </p:spPr>
        </p:sp>
        <p:sp>
          <p:nvSpPr>
            <p:cNvPr id="14" name="TextBox 16">
              <a:extLst>
                <a:ext uri="{FF2B5EF4-FFF2-40B4-BE49-F238E27FC236}">
                  <a16:creationId xmlns:a16="http://schemas.microsoft.com/office/drawing/2014/main" id="{C90C354A-7FD8-6794-96CD-FB44B2B3D806}"/>
                </a:ext>
              </a:extLst>
            </p:cNvPr>
            <p:cNvSpPr txBox="1"/>
            <p:nvPr/>
          </p:nvSpPr>
          <p:spPr>
            <a:xfrm>
              <a:off x="-34775" y="-295030"/>
              <a:ext cx="2125644" cy="869950"/>
            </a:xfrm>
            <a:prstGeom prst="rect">
              <a:avLst/>
            </a:prstGeom>
          </p:spPr>
          <p:txBody>
            <a:bodyPr lIns="50800" tIns="50800" rIns="50800" bIns="50800" rtlCol="0" anchor="ctr"/>
            <a:lstStyle/>
            <a:p>
              <a:pPr>
                <a:lnSpc>
                  <a:spcPts val="3919"/>
                </a:lnSpc>
              </a:pPr>
              <a:r>
                <a:rPr lang="fr-FR" sz="2800" b="1" i="0">
                  <a:solidFill>
                    <a:srgbClr val="FFFFFF"/>
                  </a:solidFill>
                  <a:effectLst/>
                  <a:latin typeface="Roboto Mono Regular" panose="020B0604020202020204" charset="0"/>
                  <a:ea typeface="Roboto Mono Regular" panose="020B0604020202020204" charset="0"/>
                </a:rPr>
                <a:t>    ‘</a:t>
              </a:r>
              <a:r>
                <a:rPr lang="fr-FR" sz="2800" b="1" i="0" err="1">
                  <a:solidFill>
                    <a:srgbClr val="FFFFFF"/>
                  </a:solidFill>
                  <a:effectLst/>
                  <a:latin typeface="Roboto Mono Regular" panose="020B0604020202020204" charset="0"/>
                  <a:ea typeface="Roboto Mono Regular" panose="020B0604020202020204" charset="0"/>
                </a:rPr>
                <a:t>executor</a:t>
              </a:r>
              <a:r>
                <a:rPr lang="fr-FR" sz="2800" b="1" i="0">
                  <a:solidFill>
                    <a:srgbClr val="FFFFFF"/>
                  </a:solidFill>
                  <a:effectLst/>
                  <a:latin typeface="Roboto Mono Regular" panose="020B0604020202020204" charset="0"/>
                  <a:ea typeface="Roboto Mono Regular" panose="020B0604020202020204" charset="0"/>
                </a:rPr>
                <a:t>’ =  ‘</a:t>
              </a:r>
              <a:r>
                <a:rPr lang="fr-FR" sz="2800" b="1" i="0" err="1">
                  <a:solidFill>
                    <a:srgbClr val="FFFFFF"/>
                  </a:solidFill>
                  <a:effectLst/>
                  <a:latin typeface="Roboto Mono Regular" panose="020B0604020202020204" charset="0"/>
                  <a:ea typeface="Roboto Mono Regular" panose="020B0604020202020204" charset="0"/>
                </a:rPr>
                <a:t>CeleryExecutor</a:t>
              </a:r>
              <a:r>
                <a:rPr lang="fr-FR" sz="2800" b="1" i="0">
                  <a:solidFill>
                    <a:srgbClr val="FFFFFF"/>
                  </a:solidFill>
                  <a:effectLst/>
                  <a:latin typeface="Roboto Mono Regular" panose="020B0604020202020204" charset="0"/>
                  <a:ea typeface="Roboto Mono Regular" panose="020B0604020202020204" charset="0"/>
                </a:rPr>
                <a:t>’</a:t>
              </a:r>
              <a:endParaRPr lang="en-US" sz="2799">
                <a:solidFill>
                  <a:srgbClr val="FFFFFF"/>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E5BE29EE-03C3-E7BC-CE29-36CE9982F90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110</a:t>
            </a:fld>
            <a:endParaRPr lang="en-US" sz="1800" b="1">
              <a:solidFill>
                <a:srgbClr val="A8CEC3"/>
              </a:solidFill>
            </a:endParaRPr>
          </a:p>
        </p:txBody>
      </p:sp>
    </p:spTree>
    <p:extLst>
      <p:ext uri="{BB962C8B-B14F-4D97-AF65-F5344CB8AC3E}">
        <p14:creationId xmlns:p14="http://schemas.microsoft.com/office/powerpoint/2010/main" val="199051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dissolv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5351870" cy="14900554"/>
          </a:xfrm>
          <a:prstGeom prst="rect">
            <a:avLst/>
          </a:prstGeom>
        </p:spPr>
        <p:txBody>
          <a:bodyPr lIns="0" tIns="0" rIns="0" bIns="0" rtlCol="0" anchor="t">
            <a:spAutoFit/>
          </a:bodyPr>
          <a:lstStyle/>
          <a:p>
            <a:pPr marL="457200" indent="-457200">
              <a:lnSpc>
                <a:spcPct val="250000"/>
              </a:lnSpc>
              <a:buFont typeface="Arial" panose="020B0604020202020204" pitchFamily="34" charset="0"/>
              <a:buChar char="•"/>
            </a:pPr>
            <a:r>
              <a:rPr lang="fr-FR" sz="2800" spc="23">
                <a:solidFill>
                  <a:srgbClr val="545454"/>
                </a:solidFill>
                <a:latin typeface="Avenir Next LT Pro" panose="020B0504020202020204" pitchFamily="34" charset="0"/>
              </a:rPr>
              <a:t>Configurer les connexions de base de données et de messagerie dans Airflow. </a:t>
            </a:r>
          </a:p>
          <a:p>
            <a:pPr marL="457200" indent="-457200">
              <a:lnSpc>
                <a:spcPct val="250000"/>
              </a:lnSpc>
              <a:buFont typeface="Arial" panose="020B0604020202020204" pitchFamily="34" charset="0"/>
              <a:buChar char="•"/>
            </a:pPr>
            <a:r>
              <a:rPr lang="fr-FR" sz="2800" spc="23">
                <a:solidFill>
                  <a:srgbClr val="545454"/>
                </a:solidFill>
                <a:latin typeface="Avenir Next LT Pro" panose="020B0504020202020204" pitchFamily="34" charset="0"/>
              </a:rPr>
              <a:t>Pour cela, accédez à </a:t>
            </a:r>
            <a:r>
              <a:rPr lang="fr-FR" sz="2800" b="1" spc="23">
                <a:solidFill>
                  <a:srgbClr val="545454"/>
                </a:solidFill>
                <a:latin typeface="Avenir Next LT Pro" panose="020B0504020202020204" pitchFamily="34" charset="0"/>
              </a:rPr>
              <a:t>l'interface web Airflow </a:t>
            </a:r>
            <a:r>
              <a:rPr lang="fr-FR" sz="2800" spc="23">
                <a:solidFill>
                  <a:srgbClr val="545454"/>
                </a:solidFill>
                <a:latin typeface="Avenir Next LT Pro" panose="020B0504020202020204" pitchFamily="34" charset="0"/>
              </a:rPr>
              <a:t>et cliquez sur </a:t>
            </a:r>
            <a:r>
              <a:rPr lang="fr-FR" sz="2800" b="1" spc="23">
                <a:solidFill>
                  <a:srgbClr val="545454"/>
                </a:solidFill>
                <a:latin typeface="Avenir Next LT Pro" panose="020B0504020202020204" pitchFamily="34" charset="0"/>
              </a:rPr>
              <a:t>"Admin"</a:t>
            </a:r>
            <a:r>
              <a:rPr lang="fr-FR" sz="2800" spc="23">
                <a:solidFill>
                  <a:srgbClr val="545454"/>
                </a:solidFill>
                <a:latin typeface="Avenir Next LT Pro" panose="020B0504020202020204" pitchFamily="34" charset="0"/>
              </a:rPr>
              <a:t> dans le menu de navigation, puis sélectionnez </a:t>
            </a:r>
            <a:r>
              <a:rPr lang="fr-FR" sz="2800" b="1" spc="23">
                <a:solidFill>
                  <a:srgbClr val="545454"/>
                </a:solidFill>
                <a:latin typeface="Avenir Next LT Pro" panose="020B0504020202020204" pitchFamily="34" charset="0"/>
              </a:rPr>
              <a:t>"Connections". </a:t>
            </a:r>
          </a:p>
          <a:p>
            <a:pPr marL="457200" indent="-457200">
              <a:lnSpc>
                <a:spcPct val="250000"/>
              </a:lnSpc>
              <a:buFont typeface="Arial" panose="020B0604020202020204" pitchFamily="34" charset="0"/>
              <a:buChar char="•"/>
            </a:pPr>
            <a:r>
              <a:rPr lang="fr-FR" sz="2800" spc="23">
                <a:solidFill>
                  <a:srgbClr val="545454"/>
                </a:solidFill>
                <a:latin typeface="Avenir Next LT Pro" panose="020B0504020202020204" pitchFamily="34" charset="0"/>
              </a:rPr>
              <a:t>Créez deux nouvelles connexions pour </a:t>
            </a:r>
            <a:r>
              <a:rPr lang="fr-FR" sz="2800" b="1" spc="23" err="1">
                <a:solidFill>
                  <a:srgbClr val="545454"/>
                </a:solidFill>
                <a:latin typeface="Avenir Next LT Pro" panose="020B0504020202020204" pitchFamily="34" charset="0"/>
              </a:rPr>
              <a:t>RabbitMQ</a:t>
            </a:r>
            <a:r>
              <a:rPr lang="fr-FR" sz="2800" spc="23">
                <a:solidFill>
                  <a:srgbClr val="545454"/>
                </a:solidFill>
                <a:latin typeface="Avenir Next LT Pro" panose="020B0504020202020204" pitchFamily="34" charset="0"/>
              </a:rPr>
              <a:t> et </a:t>
            </a:r>
            <a:r>
              <a:rPr lang="fr-FR" sz="2800" b="1" spc="23">
                <a:solidFill>
                  <a:srgbClr val="545454"/>
                </a:solidFill>
                <a:latin typeface="Avenir Next LT Pro" panose="020B0504020202020204" pitchFamily="34" charset="0"/>
              </a:rPr>
              <a:t>PostgreSQL</a:t>
            </a:r>
            <a:r>
              <a:rPr lang="fr-FR" sz="2800" spc="23">
                <a:solidFill>
                  <a:srgbClr val="545454"/>
                </a:solidFill>
                <a:latin typeface="Avenir Next LT Pro" panose="020B0504020202020204" pitchFamily="34" charset="0"/>
              </a:rPr>
              <a:t> en entrant les informations nécessaires.</a:t>
            </a:r>
          </a:p>
          <a:p>
            <a:pPr>
              <a:lnSpc>
                <a:spcPct val="250000"/>
              </a:lnSpc>
            </a:pPr>
            <a:endParaRPr lang="en-US" sz="2800" spc="23">
              <a:solidFill>
                <a:srgbClr val="545454"/>
              </a:solidFill>
              <a:latin typeface="Avenir Next LT Pro" panose="020B0504020202020204" pitchFamily="34" charset="0"/>
            </a:endParaRPr>
          </a:p>
          <a:p>
            <a:pPr>
              <a:lnSpc>
                <a:spcPct val="250000"/>
              </a:lnSpc>
            </a:pPr>
            <a:endParaRPr lang="en-US" sz="2800" spc="23">
              <a:solidFill>
                <a:srgbClr val="545454"/>
              </a:solidFill>
              <a:latin typeface="Avenir Next LT Pro" panose="020B0504020202020204" pitchFamily="34" charset="0"/>
            </a:endParaRPr>
          </a:p>
          <a:p>
            <a:pPr>
              <a:lnSpc>
                <a:spcPct val="250000"/>
              </a:lnSpc>
            </a:pPr>
            <a:endParaRPr lang="en-US" sz="2800" spc="23">
              <a:solidFill>
                <a:srgbClr val="545454"/>
              </a:solidFill>
              <a:latin typeface="Avenir Next LT Pro" panose="020B0504020202020204" pitchFamily="34" charset="0"/>
            </a:endParaRPr>
          </a:p>
          <a:p>
            <a:pPr>
              <a:lnSpc>
                <a:spcPct val="250000"/>
              </a:lnSpc>
            </a:pPr>
            <a:endParaRPr lang="en-US" sz="2800" spc="23">
              <a:solidFill>
                <a:srgbClr val="545454"/>
              </a:solidFill>
              <a:latin typeface="Avenir Next LT Pro" panose="020B0504020202020204" pitchFamily="34" charset="0"/>
            </a:endParaRPr>
          </a:p>
          <a:p>
            <a:pPr>
              <a:lnSpc>
                <a:spcPct val="250000"/>
              </a:lnSpc>
            </a:pPr>
            <a:endParaRPr lang="en-US" sz="2800" spc="23">
              <a:solidFill>
                <a:srgbClr val="545454"/>
              </a:solidFill>
              <a:latin typeface="Avenir Next LT Pro" panose="020B0504020202020204" pitchFamily="34" charset="0"/>
            </a:endParaRPr>
          </a:p>
          <a:p>
            <a:pPr>
              <a:lnSpc>
                <a:spcPct val="250000"/>
              </a:lnSpc>
            </a:pPr>
            <a:endParaRPr lang="en-US" sz="2800" spc="23">
              <a:solidFill>
                <a:srgbClr val="545454"/>
              </a:solidFill>
              <a:latin typeface="Avenir Next LT Pro" panose="020B0504020202020204" pitchFamily="34" charset="0"/>
            </a:endParaRPr>
          </a:p>
          <a:p>
            <a:pPr>
              <a:lnSpc>
                <a:spcPct val="250000"/>
              </a:lnSpc>
            </a:pPr>
            <a:endParaRPr lang="en-US" sz="2800" spc="23">
              <a:solidFill>
                <a:srgbClr val="545454"/>
              </a:solidFill>
              <a:latin typeface="Avenir Next LT Pro" panose="020B0504020202020204" pitchFamily="34" charset="0"/>
            </a:endParaRPr>
          </a:p>
          <a:p>
            <a:pPr>
              <a:lnSpc>
                <a:spcPct val="250000"/>
              </a:lnSpc>
            </a:pPr>
            <a:endParaRPr lang="en-US" sz="2800" spc="23">
              <a:solidFill>
                <a:srgbClr val="545454"/>
              </a:solidFill>
              <a:latin typeface="Avenir Next LT Pro" panose="020B0504020202020204" pitchFamily="34" charset="0"/>
            </a:endParaRPr>
          </a:p>
          <a:p>
            <a:pPr>
              <a:lnSpc>
                <a:spcPct val="250000"/>
              </a:lnSpc>
            </a:pPr>
            <a:endParaRPr lang="en-US" sz="2800" spc="23">
              <a:solidFill>
                <a:srgbClr val="545454"/>
              </a:solidFill>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865F560A-62AD-E59B-0A6A-7BC446B5BCF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111</a:t>
            </a:fld>
            <a:endParaRPr lang="en-US" sz="1800" b="1">
              <a:solidFill>
                <a:srgbClr val="A8CEC3"/>
              </a:solidFill>
            </a:endParaRPr>
          </a:p>
        </p:txBody>
      </p:sp>
    </p:spTree>
    <p:extLst>
      <p:ext uri="{BB962C8B-B14F-4D97-AF65-F5344CB8AC3E}">
        <p14:creationId xmlns:p14="http://schemas.microsoft.com/office/powerpoint/2010/main" val="350848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dissolv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dissolv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2" name="Picture 12">
            <a:extLst>
              <a:ext uri="{FF2B5EF4-FFF2-40B4-BE49-F238E27FC236}">
                <a16:creationId xmlns:a16="http://schemas.microsoft.com/office/drawing/2014/main" id="{1659589E-B249-D761-1FFC-77F040FC49A9}"/>
              </a:ext>
            </a:extLst>
          </p:cNvPr>
          <p:cNvPicPr>
            <a:picLocks noChangeAspect="1"/>
          </p:cNvPicPr>
          <p:nvPr/>
        </p:nvPicPr>
        <p:blipFill>
          <a:blip r:embed="rId5"/>
          <a:srcRect t="7603" b="50000"/>
          <a:stretch>
            <a:fillRect/>
          </a:stretch>
        </p:blipFill>
        <p:spPr>
          <a:xfrm>
            <a:off x="1410207" y="3299150"/>
            <a:ext cx="15467585" cy="3688699"/>
          </a:xfrm>
          <a:prstGeom prst="rect">
            <a:avLst/>
          </a:prstGeom>
        </p:spPr>
      </p:pic>
      <p:grpSp>
        <p:nvGrpSpPr>
          <p:cNvPr id="13" name="Group 15">
            <a:extLst>
              <a:ext uri="{FF2B5EF4-FFF2-40B4-BE49-F238E27FC236}">
                <a16:creationId xmlns:a16="http://schemas.microsoft.com/office/drawing/2014/main" id="{DEABDC7C-9559-E5B6-750C-5F9CB96591CD}"/>
              </a:ext>
            </a:extLst>
          </p:cNvPr>
          <p:cNvGrpSpPr/>
          <p:nvPr/>
        </p:nvGrpSpPr>
        <p:grpSpPr>
          <a:xfrm>
            <a:off x="6369162" y="4504669"/>
            <a:ext cx="1319332" cy="330694"/>
            <a:chOff x="0" y="0"/>
            <a:chExt cx="347478" cy="87096"/>
          </a:xfrm>
        </p:grpSpPr>
        <p:sp>
          <p:nvSpPr>
            <p:cNvPr id="14" name="Freeform 16">
              <a:extLst>
                <a:ext uri="{FF2B5EF4-FFF2-40B4-BE49-F238E27FC236}">
                  <a16:creationId xmlns:a16="http://schemas.microsoft.com/office/drawing/2014/main" id="{15AB77EA-B65E-8EBB-744A-30BD7A451C3B}"/>
                </a:ext>
              </a:extLst>
            </p:cNvPr>
            <p:cNvSpPr/>
            <p:nvPr/>
          </p:nvSpPr>
          <p:spPr>
            <a:xfrm>
              <a:off x="0" y="0"/>
              <a:ext cx="347478" cy="87096"/>
            </a:xfrm>
            <a:custGeom>
              <a:avLst/>
              <a:gdLst/>
              <a:ahLst/>
              <a:cxnLst/>
              <a:rect l="l" t="t" r="r" b="b"/>
              <a:pathLst>
                <a:path w="347478" h="87096">
                  <a:moveTo>
                    <a:pt x="0" y="0"/>
                  </a:moveTo>
                  <a:lnTo>
                    <a:pt x="347478" y="0"/>
                  </a:lnTo>
                  <a:lnTo>
                    <a:pt x="347478" y="87096"/>
                  </a:lnTo>
                  <a:lnTo>
                    <a:pt x="0" y="87096"/>
                  </a:lnTo>
                  <a:close/>
                </a:path>
              </a:pathLst>
            </a:custGeom>
            <a:solidFill>
              <a:srgbClr val="000000">
                <a:alpha val="0"/>
              </a:srgbClr>
            </a:solidFill>
            <a:ln w="38100">
              <a:solidFill>
                <a:srgbClr val="E9462C"/>
              </a:solidFill>
            </a:ln>
          </p:spPr>
        </p:sp>
        <p:sp>
          <p:nvSpPr>
            <p:cNvPr id="16" name="TextBox 17">
              <a:extLst>
                <a:ext uri="{FF2B5EF4-FFF2-40B4-BE49-F238E27FC236}">
                  <a16:creationId xmlns:a16="http://schemas.microsoft.com/office/drawing/2014/main" id="{F7481EC0-5C32-D2AB-2DC5-741591A7A7CF}"/>
                </a:ext>
              </a:extLst>
            </p:cNvPr>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25" name="Espace réservé du numéro de diapositive 24">
            <a:extLst>
              <a:ext uri="{FF2B5EF4-FFF2-40B4-BE49-F238E27FC236}">
                <a16:creationId xmlns:a16="http://schemas.microsoft.com/office/drawing/2014/main" id="{D160A899-E07B-B4CE-0B67-920F47C13FA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112</a:t>
            </a:fld>
            <a:endParaRPr lang="en-US" sz="1800" b="1">
              <a:solidFill>
                <a:srgbClr val="A8CEC3"/>
              </a:solidFill>
            </a:endParaRPr>
          </a:p>
        </p:txBody>
      </p:sp>
    </p:spTree>
    <p:extLst>
      <p:ext uri="{BB962C8B-B14F-4D97-AF65-F5344CB8AC3E}">
        <p14:creationId xmlns:p14="http://schemas.microsoft.com/office/powerpoint/2010/main" val="41019628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DA018BAB-360F-94AD-C55F-085345B4B192}"/>
              </a:ext>
            </a:extLst>
          </p:cNvPr>
          <p:cNvPicPr>
            <a:picLocks noChangeAspect="1"/>
          </p:cNvPicPr>
          <p:nvPr/>
        </p:nvPicPr>
        <p:blipFill>
          <a:blip r:embed="rId2"/>
          <a:stretch>
            <a:fillRect/>
          </a:stretch>
        </p:blipFill>
        <p:spPr>
          <a:xfrm>
            <a:off x="1886999" y="3164340"/>
            <a:ext cx="14514001" cy="3746046"/>
          </a:xfrm>
          <a:prstGeom prst="rect">
            <a:avLst/>
          </a:prstGeom>
        </p:spPr>
      </p:pic>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grpSp>
        <p:nvGrpSpPr>
          <p:cNvPr id="13" name="Group 15">
            <a:extLst>
              <a:ext uri="{FF2B5EF4-FFF2-40B4-BE49-F238E27FC236}">
                <a16:creationId xmlns:a16="http://schemas.microsoft.com/office/drawing/2014/main" id="{DEABDC7C-9559-E5B6-750C-5F9CB96591CD}"/>
              </a:ext>
            </a:extLst>
          </p:cNvPr>
          <p:cNvGrpSpPr/>
          <p:nvPr/>
        </p:nvGrpSpPr>
        <p:grpSpPr>
          <a:xfrm>
            <a:off x="2075543" y="4906735"/>
            <a:ext cx="435430" cy="473530"/>
            <a:chOff x="0" y="0"/>
            <a:chExt cx="347478" cy="87096"/>
          </a:xfrm>
        </p:grpSpPr>
        <p:sp>
          <p:nvSpPr>
            <p:cNvPr id="14" name="Freeform 16">
              <a:extLst>
                <a:ext uri="{FF2B5EF4-FFF2-40B4-BE49-F238E27FC236}">
                  <a16:creationId xmlns:a16="http://schemas.microsoft.com/office/drawing/2014/main" id="{15AB77EA-B65E-8EBB-744A-30BD7A451C3B}"/>
                </a:ext>
              </a:extLst>
            </p:cNvPr>
            <p:cNvSpPr/>
            <p:nvPr/>
          </p:nvSpPr>
          <p:spPr>
            <a:xfrm>
              <a:off x="0" y="0"/>
              <a:ext cx="347478" cy="87096"/>
            </a:xfrm>
            <a:custGeom>
              <a:avLst/>
              <a:gdLst/>
              <a:ahLst/>
              <a:cxnLst/>
              <a:rect l="l" t="t" r="r" b="b"/>
              <a:pathLst>
                <a:path w="347478" h="87096">
                  <a:moveTo>
                    <a:pt x="0" y="0"/>
                  </a:moveTo>
                  <a:lnTo>
                    <a:pt x="347478" y="0"/>
                  </a:lnTo>
                  <a:lnTo>
                    <a:pt x="347478" y="87096"/>
                  </a:lnTo>
                  <a:lnTo>
                    <a:pt x="0" y="87096"/>
                  </a:lnTo>
                  <a:close/>
                </a:path>
              </a:pathLst>
            </a:custGeom>
            <a:solidFill>
              <a:srgbClr val="000000">
                <a:alpha val="0"/>
              </a:srgbClr>
            </a:solidFill>
            <a:ln w="38100">
              <a:solidFill>
                <a:srgbClr val="E9462C"/>
              </a:solidFill>
            </a:ln>
          </p:spPr>
        </p:sp>
        <p:sp>
          <p:nvSpPr>
            <p:cNvPr id="16" name="TextBox 17">
              <a:extLst>
                <a:ext uri="{FF2B5EF4-FFF2-40B4-BE49-F238E27FC236}">
                  <a16:creationId xmlns:a16="http://schemas.microsoft.com/office/drawing/2014/main" id="{F7481EC0-5C32-D2AB-2DC5-741591A7A7CF}"/>
                </a:ext>
              </a:extLst>
            </p:cNvPr>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25" name="Espace réservé du numéro de diapositive 24">
            <a:extLst>
              <a:ext uri="{FF2B5EF4-FFF2-40B4-BE49-F238E27FC236}">
                <a16:creationId xmlns:a16="http://schemas.microsoft.com/office/drawing/2014/main" id="{80DD66C6-70D3-2812-F13E-5CF5B345BC3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113</a:t>
            </a:fld>
            <a:endParaRPr lang="en-US" sz="1800" b="1">
              <a:solidFill>
                <a:srgbClr val="A8CEC3"/>
              </a:solidFill>
            </a:endParaRPr>
          </a:p>
        </p:txBody>
      </p:sp>
    </p:spTree>
    <p:extLst>
      <p:ext uri="{BB962C8B-B14F-4D97-AF65-F5344CB8AC3E}">
        <p14:creationId xmlns:p14="http://schemas.microsoft.com/office/powerpoint/2010/main" val="1776860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5351870" cy="14064556"/>
          </a:xfrm>
          <a:prstGeom prst="rect">
            <a:avLst/>
          </a:prstGeom>
        </p:spPr>
        <p:txBody>
          <a:bodyPr lIns="0" tIns="0" rIns="0" bIns="0" rtlCol="0" anchor="t">
            <a:spAutoFit/>
          </a:bodyPr>
          <a:lstStyle/>
          <a:p>
            <a:pPr algn="l"/>
            <a:r>
              <a:rPr lang="fr-FR" sz="2400" spc="23">
                <a:solidFill>
                  <a:srgbClr val="545454"/>
                </a:solidFill>
                <a:latin typeface="Avenir Next LT Pro" panose="020B0504020202020204" pitchFamily="34" charset="0"/>
              </a:rPr>
              <a:t>Configurez les champs suivants :</a:t>
            </a:r>
          </a:p>
          <a:p>
            <a:pPr algn="l">
              <a:lnSpc>
                <a:spcPct val="250000"/>
              </a:lnSpc>
            </a:pPr>
            <a:r>
              <a:rPr lang="fr-FR" sz="2400" b="1" spc="23">
                <a:solidFill>
                  <a:schemeClr val="accent1">
                    <a:lumMod val="75000"/>
                  </a:schemeClr>
                </a:solidFill>
                <a:latin typeface="Avenir Next LT Pro" panose="020B0504020202020204" pitchFamily="34" charset="0"/>
              </a:rPr>
              <a:t>Conn Id : </a:t>
            </a:r>
            <a:r>
              <a:rPr lang="fr-FR" sz="2400" spc="23">
                <a:solidFill>
                  <a:srgbClr val="545454"/>
                </a:solidFill>
                <a:latin typeface="Avenir Next LT Pro" panose="020B0504020202020204" pitchFamily="34" charset="0"/>
              </a:rPr>
              <a:t>Identifiant pour référencer cette connexion. La valeur par défaut est </a:t>
            </a:r>
            <a:r>
              <a:rPr lang="fr-FR" sz="2400" spc="23" err="1">
                <a:solidFill>
                  <a:srgbClr val="545454"/>
                </a:solidFill>
                <a:latin typeface="Avenir Next LT Pro" panose="020B0504020202020204" pitchFamily="34" charset="0"/>
              </a:rPr>
              <a:t>rabbitmq_default</a:t>
            </a:r>
            <a:r>
              <a:rPr lang="fr-FR" sz="2400" spc="23">
                <a:solidFill>
                  <a:srgbClr val="545454"/>
                </a:solidFill>
                <a:latin typeface="Avenir Next LT Pro" panose="020B0504020202020204" pitchFamily="34" charset="0"/>
              </a:rPr>
              <a:t>. </a:t>
            </a:r>
          </a:p>
          <a:p>
            <a:pPr algn="l">
              <a:lnSpc>
                <a:spcPct val="250000"/>
              </a:lnSpc>
            </a:pPr>
            <a:r>
              <a:rPr lang="fr-FR" sz="2400" b="1" spc="23">
                <a:solidFill>
                  <a:schemeClr val="accent1">
                    <a:lumMod val="75000"/>
                  </a:schemeClr>
                </a:solidFill>
                <a:latin typeface="Avenir Next LT Pro" panose="020B0504020202020204" pitchFamily="34" charset="0"/>
              </a:rPr>
              <a:t>login : </a:t>
            </a:r>
            <a:r>
              <a:rPr lang="fr-FR" sz="2400" spc="23">
                <a:solidFill>
                  <a:srgbClr val="545454"/>
                </a:solidFill>
                <a:latin typeface="Avenir Next LT Pro" panose="020B0504020202020204" pitchFamily="34" charset="0"/>
              </a:rPr>
              <a:t>Identifiant de connexion pour le serveur </a:t>
            </a:r>
            <a:r>
              <a:rPr lang="fr-FR" sz="2400" spc="23" err="1">
                <a:solidFill>
                  <a:srgbClr val="545454"/>
                </a:solidFill>
                <a:latin typeface="Avenir Next LT Pro" panose="020B0504020202020204" pitchFamily="34" charset="0"/>
              </a:rPr>
              <a:t>RabbitMQ</a:t>
            </a:r>
            <a:r>
              <a:rPr lang="fr-FR" sz="2400" spc="23">
                <a:solidFill>
                  <a:srgbClr val="545454"/>
                </a:solidFill>
                <a:latin typeface="Avenir Next LT Pro" panose="020B0504020202020204" pitchFamily="34" charset="0"/>
              </a:rPr>
              <a:t>. </a:t>
            </a:r>
          </a:p>
          <a:p>
            <a:pPr algn="l">
              <a:lnSpc>
                <a:spcPct val="250000"/>
              </a:lnSpc>
            </a:pPr>
            <a:r>
              <a:rPr lang="fr-FR" sz="2400" b="1" spc="23" err="1">
                <a:solidFill>
                  <a:schemeClr val="accent1">
                    <a:lumMod val="75000"/>
                  </a:schemeClr>
                </a:solidFill>
                <a:latin typeface="Avenir Next LT Pro" panose="020B0504020202020204" pitchFamily="34" charset="0"/>
              </a:rPr>
              <a:t>password</a:t>
            </a:r>
            <a:r>
              <a:rPr lang="fr-FR" sz="2400" b="1" spc="23">
                <a:solidFill>
                  <a:schemeClr val="accent1">
                    <a:lumMod val="75000"/>
                  </a:schemeClr>
                </a:solidFill>
                <a:latin typeface="Avenir Next LT Pro" panose="020B0504020202020204" pitchFamily="34" charset="0"/>
              </a:rPr>
              <a:t> : </a:t>
            </a:r>
            <a:r>
              <a:rPr lang="fr-FR" sz="2400" spc="23">
                <a:solidFill>
                  <a:srgbClr val="545454"/>
                </a:solidFill>
                <a:latin typeface="Avenir Next LT Pro" panose="020B0504020202020204" pitchFamily="34" charset="0"/>
              </a:rPr>
              <a:t>Mot de passe pour le serveur </a:t>
            </a:r>
            <a:r>
              <a:rPr lang="fr-FR" sz="2400" spc="23" err="1">
                <a:solidFill>
                  <a:srgbClr val="545454"/>
                </a:solidFill>
                <a:latin typeface="Avenir Next LT Pro" panose="020B0504020202020204" pitchFamily="34" charset="0"/>
              </a:rPr>
              <a:t>RabbitMQ</a:t>
            </a:r>
            <a:r>
              <a:rPr lang="fr-FR" sz="2400" spc="23">
                <a:solidFill>
                  <a:srgbClr val="545454"/>
                </a:solidFill>
                <a:latin typeface="Avenir Next LT Pro" panose="020B0504020202020204" pitchFamily="34" charset="0"/>
              </a:rPr>
              <a:t>. </a:t>
            </a:r>
          </a:p>
          <a:p>
            <a:pPr algn="l">
              <a:lnSpc>
                <a:spcPct val="250000"/>
              </a:lnSpc>
            </a:pPr>
            <a:r>
              <a:rPr lang="fr-FR" sz="2400" b="1" spc="23">
                <a:solidFill>
                  <a:schemeClr val="accent1">
                    <a:lumMod val="75000"/>
                  </a:schemeClr>
                </a:solidFill>
                <a:latin typeface="Avenir Next LT Pro" panose="020B0504020202020204" pitchFamily="34" charset="0"/>
              </a:rPr>
              <a:t>port : </a:t>
            </a:r>
            <a:r>
              <a:rPr lang="fr-FR" sz="2400" spc="23">
                <a:solidFill>
                  <a:srgbClr val="545454"/>
                </a:solidFill>
                <a:latin typeface="Avenir Next LT Pro" panose="020B0504020202020204" pitchFamily="34" charset="0"/>
              </a:rPr>
              <a:t>Port pour le serveur </a:t>
            </a:r>
            <a:r>
              <a:rPr lang="fr-FR" sz="2400" spc="23" err="1">
                <a:solidFill>
                  <a:srgbClr val="545454"/>
                </a:solidFill>
                <a:latin typeface="Avenir Next LT Pro" panose="020B0504020202020204" pitchFamily="34" charset="0"/>
              </a:rPr>
              <a:t>RabbitMQ</a:t>
            </a:r>
            <a:r>
              <a:rPr lang="fr-FR" sz="2400" spc="23">
                <a:solidFill>
                  <a:srgbClr val="545454"/>
                </a:solidFill>
                <a:latin typeface="Avenir Next LT Pro" panose="020B0504020202020204" pitchFamily="34" charset="0"/>
              </a:rPr>
              <a:t>, généralement 5672. </a:t>
            </a:r>
          </a:p>
          <a:p>
            <a:pPr algn="l">
              <a:lnSpc>
                <a:spcPct val="250000"/>
              </a:lnSpc>
            </a:pPr>
            <a:r>
              <a:rPr lang="fr-FR" sz="2400" b="1" spc="23">
                <a:solidFill>
                  <a:schemeClr val="accent1">
                    <a:lumMod val="75000"/>
                  </a:schemeClr>
                </a:solidFill>
                <a:latin typeface="Avenir Next LT Pro" panose="020B0504020202020204" pitchFamily="34" charset="0"/>
              </a:rPr>
              <a:t>host : </a:t>
            </a:r>
            <a:r>
              <a:rPr lang="fr-FR" sz="2400" spc="23">
                <a:solidFill>
                  <a:srgbClr val="545454"/>
                </a:solidFill>
                <a:latin typeface="Avenir Next LT Pro" panose="020B0504020202020204" pitchFamily="34" charset="0"/>
              </a:rPr>
              <a:t>Hôte du serveur </a:t>
            </a:r>
            <a:r>
              <a:rPr lang="fr-FR" sz="2400" spc="23" err="1">
                <a:solidFill>
                  <a:srgbClr val="545454"/>
                </a:solidFill>
                <a:latin typeface="Avenir Next LT Pro" panose="020B0504020202020204" pitchFamily="34" charset="0"/>
              </a:rPr>
              <a:t>RabbitMQ</a:t>
            </a:r>
            <a:r>
              <a:rPr lang="fr-FR" sz="2400" spc="23">
                <a:solidFill>
                  <a:srgbClr val="545454"/>
                </a:solidFill>
                <a:latin typeface="Avenir Next LT Pro" panose="020B0504020202020204" pitchFamily="34" charset="0"/>
              </a:rPr>
              <a:t>. </a:t>
            </a:r>
          </a:p>
          <a:p>
            <a:pPr>
              <a:lnSpc>
                <a:spcPct val="250000"/>
              </a:lnSpc>
            </a:pPr>
            <a:r>
              <a:rPr lang="fr-FR" sz="2400" b="1" spc="23" err="1">
                <a:solidFill>
                  <a:schemeClr val="accent1">
                    <a:lumMod val="75000"/>
                  </a:schemeClr>
                </a:solidFill>
                <a:latin typeface="Avenir Next LT Pro" panose="020B0504020202020204" pitchFamily="34" charset="0"/>
              </a:rPr>
              <a:t>vhost</a:t>
            </a:r>
            <a:r>
              <a:rPr lang="fr-FR" sz="2400" b="1" spc="23">
                <a:solidFill>
                  <a:schemeClr val="accent1">
                    <a:lumMod val="75000"/>
                  </a:schemeClr>
                </a:solidFill>
                <a:latin typeface="Avenir Next LT Pro" panose="020B0504020202020204" pitchFamily="34" charset="0"/>
              </a:rPr>
              <a:t> : </a:t>
            </a:r>
            <a:r>
              <a:rPr lang="fr-FR" sz="2400" spc="23">
                <a:solidFill>
                  <a:srgbClr val="545454"/>
                </a:solidFill>
                <a:latin typeface="Avenir Next LT Pro" panose="020B0504020202020204" pitchFamily="34" charset="0"/>
              </a:rPr>
              <a:t>L'hôte virtuel auquel vous souhaitez vous connecter.</a:t>
            </a: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73EC1B71-A58C-A978-3B93-AE0A146BFCBD}"/>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114</a:t>
            </a:fld>
            <a:endParaRPr lang="en-US" sz="1800" b="1">
              <a:solidFill>
                <a:srgbClr val="A8CEC3"/>
              </a:solidFill>
            </a:endParaRPr>
          </a:p>
        </p:txBody>
      </p:sp>
    </p:spTree>
    <p:extLst>
      <p:ext uri="{BB962C8B-B14F-4D97-AF65-F5344CB8AC3E}">
        <p14:creationId xmlns:p14="http://schemas.microsoft.com/office/powerpoint/2010/main" val="103272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Effect transition="in" filter="dissolve">
                                      <p:cBhvr>
                                        <p:cTn id="7" dur="500"/>
                                        <p:tgtEl>
                                          <p:spTgt spid="1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dissolv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animEffect transition="in" filter="dissolve">
                                      <p:cBhvr>
                                        <p:cTn id="17" dur="500"/>
                                        <p:tgtEl>
                                          <p:spTgt spid="1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xEl>
                                              <p:pRg st="4" end="4"/>
                                            </p:txEl>
                                          </p:spTgt>
                                        </p:tgtEl>
                                        <p:attrNameLst>
                                          <p:attrName>style.visibility</p:attrName>
                                        </p:attrNameLst>
                                      </p:cBhvr>
                                      <p:to>
                                        <p:strVal val="visible"/>
                                      </p:to>
                                    </p:set>
                                    <p:animEffect transition="in" filter="dissolve">
                                      <p:cBhvr>
                                        <p:cTn id="22" dur="500"/>
                                        <p:tgtEl>
                                          <p:spTgt spid="1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animEffect transition="in" filter="dissolve">
                                      <p:cBhvr>
                                        <p:cTn id="27" dur="500"/>
                                        <p:tgtEl>
                                          <p:spTgt spid="1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
                                            <p:txEl>
                                              <p:pRg st="6" end="6"/>
                                            </p:txEl>
                                          </p:spTgt>
                                        </p:tgtEl>
                                        <p:attrNameLst>
                                          <p:attrName>style.visibility</p:attrName>
                                        </p:attrNameLst>
                                      </p:cBhvr>
                                      <p:to>
                                        <p:strVal val="visible"/>
                                      </p:to>
                                    </p:set>
                                    <p:animEffect transition="in" filter="dissolve">
                                      <p:cBhvr>
                                        <p:cTn id="32" dur="5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5351870" cy="15439291"/>
          </a:xfrm>
          <a:prstGeom prst="rect">
            <a:avLst/>
          </a:prstGeom>
        </p:spPr>
        <p:txBody>
          <a:bodyPr lIns="0" tIns="0" rIns="0" bIns="0" rtlCol="0" anchor="t">
            <a:spAutoFit/>
          </a:bodyPr>
          <a:lstStyle/>
          <a:p>
            <a:pPr lvl="0">
              <a:lnSpc>
                <a:spcPts val="2239"/>
              </a:lnSpc>
            </a:pPr>
            <a:r>
              <a:rPr lang="en-US" sz="2799" spc="36">
                <a:solidFill>
                  <a:srgbClr val="8CA9AD"/>
                </a:solidFill>
                <a:latin typeface="Avenir Next LT Pro" panose="020B0504020202020204" pitchFamily="34" charset="0"/>
              </a:rPr>
              <a:t>CONFIGURATION RABBITMQ SUR DOCKER-COMPOSE.YAML</a:t>
            </a:r>
          </a:p>
          <a:p>
            <a:pPr lvl="0">
              <a:lnSpc>
                <a:spcPts val="2239"/>
              </a:lnSpc>
            </a:pPr>
            <a:endParaRPr lang="en-US" sz="2799" spc="36">
              <a:solidFill>
                <a:srgbClr val="8CA9AD"/>
              </a:solidFill>
              <a:latin typeface="Avenir Next LT Pro" panose="020B0504020202020204" pitchFamily="34" charset="0"/>
            </a:endParaRPr>
          </a:p>
          <a:p>
            <a:pPr lvl="0">
              <a:lnSpc>
                <a:spcPts val="2239"/>
              </a:lnSpc>
            </a:pPr>
            <a:r>
              <a:rPr lang="en-US" sz="2400" spc="23">
                <a:solidFill>
                  <a:srgbClr val="545454"/>
                </a:solidFill>
                <a:latin typeface="Avenir Next LT Pro" panose="020B0504020202020204" pitchFamily="34" charset="0"/>
              </a:rPr>
              <a:t>Modifier la </a:t>
            </a:r>
            <a:r>
              <a:rPr lang="en-US" sz="2400" spc="23" err="1">
                <a:solidFill>
                  <a:srgbClr val="545454"/>
                </a:solidFill>
                <a:latin typeface="Avenir Next LT Pro" panose="020B0504020202020204" pitchFamily="34" charset="0"/>
              </a:rPr>
              <a:t>ligne</a:t>
            </a:r>
            <a:r>
              <a:rPr lang="en-US" sz="2400" spc="23">
                <a:solidFill>
                  <a:srgbClr val="545454"/>
                </a:solidFill>
                <a:latin typeface="Avenir Next LT Pro" panose="020B0504020202020204" pitchFamily="34" charset="0"/>
              </a:rPr>
              <a:t> 58 du </a:t>
            </a:r>
            <a:r>
              <a:rPr lang="en-US" sz="2400" spc="23" err="1">
                <a:solidFill>
                  <a:srgbClr val="545454"/>
                </a:solidFill>
                <a:latin typeface="Avenir Next LT Pro" panose="020B0504020202020204" pitchFamily="34" charset="0"/>
              </a:rPr>
              <a:t>fichier</a:t>
            </a:r>
            <a:r>
              <a:rPr lang="en-US" sz="2400" spc="23">
                <a:solidFill>
                  <a:srgbClr val="545454"/>
                </a:solidFill>
                <a:latin typeface="Avenir Next LT Pro" panose="020B0504020202020204" pitchFamily="34" charset="0"/>
              </a:rPr>
              <a:t> docker-</a:t>
            </a:r>
            <a:r>
              <a:rPr lang="en-US" sz="2400" spc="23" err="1">
                <a:solidFill>
                  <a:srgbClr val="545454"/>
                </a:solidFill>
                <a:latin typeface="Avenir Next LT Pro" panose="020B0504020202020204" pitchFamily="34" charset="0"/>
              </a:rPr>
              <a:t>compose.yaml</a:t>
            </a:r>
            <a:r>
              <a:rPr lang="en-US" sz="2400" spc="23">
                <a:solidFill>
                  <a:srgbClr val="545454"/>
                </a:solidFill>
                <a:latin typeface="Avenir Next LT Pro" panose="020B0504020202020204" pitchFamily="34" charset="0"/>
              </a:rPr>
              <a:t> par :</a:t>
            </a: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ct val="150000"/>
              </a:lnSpc>
            </a:pPr>
            <a:r>
              <a:rPr lang="fr-FR" sz="2400" spc="23">
                <a:solidFill>
                  <a:srgbClr val="545454"/>
                </a:solidFill>
                <a:latin typeface="Avenir Next LT Pro" panose="020B0504020202020204" pitchFamily="34" charset="0"/>
              </a:rPr>
              <a:t>l'URL du courtier de messages que Airflow utilise pour communiquer avec </a:t>
            </a:r>
            <a:r>
              <a:rPr lang="fr-FR" sz="2400" spc="23" err="1">
                <a:solidFill>
                  <a:srgbClr val="545454"/>
                </a:solidFill>
                <a:latin typeface="Avenir Next LT Pro" panose="020B0504020202020204" pitchFamily="34" charset="0"/>
              </a:rPr>
              <a:t>Celery</a:t>
            </a:r>
            <a:r>
              <a:rPr lang="fr-FR" sz="2400" spc="23">
                <a:solidFill>
                  <a:srgbClr val="545454"/>
                </a:solidFill>
                <a:latin typeface="Avenir Next LT Pro" panose="020B0504020202020204" pitchFamily="34" charset="0"/>
              </a:rPr>
              <a:t>, qui est un système de file d'attente de tâches distribué.</a:t>
            </a:r>
          </a:p>
          <a:p>
            <a:pPr lvl="0">
              <a:lnSpc>
                <a:spcPct val="150000"/>
              </a:lnSpc>
            </a:pPr>
            <a:endParaRPr lang="fr-FR" sz="2400" spc="23">
              <a:solidFill>
                <a:srgbClr val="545454"/>
              </a:solidFill>
              <a:latin typeface="Avenir Next LT Pro" panose="020B0504020202020204" pitchFamily="34" charset="0"/>
            </a:endParaRPr>
          </a:p>
          <a:p>
            <a:pPr lvl="0">
              <a:lnSpc>
                <a:spcPct val="150000"/>
              </a:lnSpc>
            </a:pPr>
            <a:r>
              <a:rPr lang="fr-FR" sz="2400" spc="23">
                <a:solidFill>
                  <a:srgbClr val="545454"/>
                </a:solidFill>
                <a:latin typeface="Avenir Next LT Pro" panose="020B0504020202020204" pitchFamily="34" charset="0"/>
              </a:rPr>
              <a:t>L'URL est au format "</a:t>
            </a:r>
            <a:r>
              <a:rPr lang="fr-FR" sz="2400" spc="23" err="1">
                <a:solidFill>
                  <a:srgbClr val="545454"/>
                </a:solidFill>
                <a:latin typeface="Avenir Next LT Pro" panose="020B0504020202020204" pitchFamily="34" charset="0"/>
              </a:rPr>
              <a:t>amqp</a:t>
            </a:r>
            <a:r>
              <a:rPr lang="fr-FR" sz="2400" spc="23">
                <a:solidFill>
                  <a:srgbClr val="545454"/>
                </a:solidFill>
                <a:latin typeface="Avenir Next LT Pro" panose="020B0504020202020204" pitchFamily="34" charset="0"/>
              </a:rPr>
              <a:t>://</a:t>
            </a:r>
            <a:r>
              <a:rPr lang="fr-FR" sz="2400" spc="23" err="1">
                <a:solidFill>
                  <a:srgbClr val="545454"/>
                </a:solidFill>
                <a:latin typeface="Avenir Next LT Pro" panose="020B0504020202020204" pitchFamily="34" charset="0"/>
              </a:rPr>
              <a:t>nom_utilisateur:mot_de_passe@nom_hôte</a:t>
            </a:r>
            <a:r>
              <a:rPr lang="fr-FR" sz="2400" spc="23">
                <a:solidFill>
                  <a:srgbClr val="545454"/>
                </a:solidFill>
                <a:latin typeface="Avenir Next LT Pro" panose="020B0504020202020204" pitchFamily="34" charset="0"/>
              </a:rPr>
              <a:t>/"</a:t>
            </a: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r>
              <a:rPr lang="en-US" sz="2400" spc="23">
                <a:solidFill>
                  <a:srgbClr val="545454"/>
                </a:solidFill>
                <a:latin typeface="Avenir Next LT Pro" panose="020B0504020202020204" pitchFamily="34" charset="0"/>
              </a:rPr>
              <a:t> </a:t>
            </a: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p:txBody>
      </p:sp>
      <p:grpSp>
        <p:nvGrpSpPr>
          <p:cNvPr id="12" name="Group 14">
            <a:extLst>
              <a:ext uri="{FF2B5EF4-FFF2-40B4-BE49-F238E27FC236}">
                <a16:creationId xmlns:a16="http://schemas.microsoft.com/office/drawing/2014/main" id="{7B304C97-BE79-D0D2-5E19-53435EB7E689}"/>
              </a:ext>
            </a:extLst>
          </p:cNvPr>
          <p:cNvGrpSpPr/>
          <p:nvPr/>
        </p:nvGrpSpPr>
        <p:grpSpPr>
          <a:xfrm>
            <a:off x="1284002" y="2315681"/>
            <a:ext cx="14841265" cy="3303091"/>
            <a:chOff x="0" y="-209984"/>
            <a:chExt cx="2721355" cy="869950"/>
          </a:xfrm>
        </p:grpSpPr>
        <p:sp>
          <p:nvSpPr>
            <p:cNvPr id="13" name="Freeform 15">
              <a:extLst>
                <a:ext uri="{FF2B5EF4-FFF2-40B4-BE49-F238E27FC236}">
                  <a16:creationId xmlns:a16="http://schemas.microsoft.com/office/drawing/2014/main" id="{9F04FE0A-375A-CDAA-0107-9BB55295D635}"/>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4" name="TextBox 16">
              <a:extLst>
                <a:ext uri="{FF2B5EF4-FFF2-40B4-BE49-F238E27FC236}">
                  <a16:creationId xmlns:a16="http://schemas.microsoft.com/office/drawing/2014/main" id="{B8954443-7608-D323-DCAD-AA06A0706DAD}"/>
                </a:ext>
              </a:extLst>
            </p:cNvPr>
            <p:cNvSpPr txBox="1"/>
            <p:nvPr/>
          </p:nvSpPr>
          <p:spPr>
            <a:xfrm>
              <a:off x="7159" y="-209984"/>
              <a:ext cx="2714196" cy="869950"/>
            </a:xfrm>
            <a:prstGeom prst="rect">
              <a:avLst/>
            </a:prstGeom>
          </p:spPr>
          <p:txBody>
            <a:bodyPr lIns="50800" tIns="50800" rIns="50800" bIns="50800" rtlCol="0" anchor="ctr"/>
            <a:lstStyle/>
            <a:p>
              <a:r>
                <a:rPr lang="en-US" sz="2800" b="0">
                  <a:solidFill>
                    <a:srgbClr val="569CD6"/>
                  </a:solidFill>
                  <a:effectLst/>
                  <a:latin typeface="Consolas" panose="020B0609020204030204" pitchFamily="49" charset="0"/>
                </a:rPr>
                <a:t>AIRFLOW__CELERY__BROKER_URL</a:t>
              </a:r>
              <a:r>
                <a:rPr lang="en-US" sz="2800" b="0">
                  <a:solidFill>
                    <a:srgbClr val="D4D4D4"/>
                  </a:solidFill>
                  <a:effectLst/>
                  <a:latin typeface="Consolas" panose="020B0609020204030204" pitchFamily="49" charset="0"/>
                </a:rPr>
                <a:t>: </a:t>
              </a:r>
              <a:r>
                <a:rPr lang="en-US" sz="2800" b="0">
                  <a:solidFill>
                    <a:srgbClr val="CE9178"/>
                  </a:solidFill>
                  <a:effectLst/>
                  <a:latin typeface="Consolas" panose="020B0609020204030204" pitchFamily="49" charset="0"/>
                </a:rPr>
                <a:t>"</a:t>
              </a:r>
              <a:r>
                <a:rPr lang="en-US" sz="2800" b="0" err="1">
                  <a:solidFill>
                    <a:srgbClr val="CE9178"/>
                  </a:solidFill>
                  <a:effectLst/>
                  <a:latin typeface="Consolas" panose="020B0609020204030204" pitchFamily="49" charset="0"/>
                </a:rPr>
                <a:t>amqp</a:t>
              </a:r>
              <a:r>
                <a:rPr lang="en-US" sz="2800" b="0">
                  <a:solidFill>
                    <a:srgbClr val="CE9178"/>
                  </a:solidFill>
                  <a:effectLst/>
                  <a:latin typeface="Consolas" panose="020B0609020204030204" pitchFamily="49" charset="0"/>
                </a:rPr>
                <a:t>://</a:t>
              </a:r>
              <a:r>
                <a:rPr lang="en-US" sz="2800" b="0" err="1">
                  <a:solidFill>
                    <a:srgbClr val="CE9178"/>
                  </a:solidFill>
                  <a:effectLst/>
                  <a:latin typeface="Consolas" panose="020B0609020204030204" pitchFamily="49" charset="0"/>
                </a:rPr>
                <a:t>defaultuser:defaultpassword@rabbitmq</a:t>
              </a:r>
              <a:r>
                <a:rPr lang="en-US" sz="2800" b="0">
                  <a:solidFill>
                    <a:srgbClr val="CE9178"/>
                  </a:solidFill>
                  <a:effectLst/>
                  <a:latin typeface="Consolas" panose="020B0609020204030204" pitchFamily="49" charset="0"/>
                </a:rPr>
                <a:t>/"</a:t>
              </a:r>
              <a:endParaRPr lang="en-US" sz="2800" b="0">
                <a:solidFill>
                  <a:srgbClr val="D4D4D4"/>
                </a:solidFill>
                <a:effectLst/>
                <a:latin typeface="Consolas" panose="020B0609020204030204" pitchFamily="49" charset="0"/>
              </a:endParaRPr>
            </a:p>
          </p:txBody>
        </p:sp>
      </p:grpSp>
      <p:sp>
        <p:nvSpPr>
          <p:cNvPr id="25" name="Espace réservé du numéro de diapositive 24">
            <a:extLst>
              <a:ext uri="{FF2B5EF4-FFF2-40B4-BE49-F238E27FC236}">
                <a16:creationId xmlns:a16="http://schemas.microsoft.com/office/drawing/2014/main" id="{28BACB96-35EC-446B-37A5-D6E9DA11988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115</a:t>
            </a:fld>
            <a:endParaRPr lang="en-US" sz="1800" b="1">
              <a:solidFill>
                <a:srgbClr val="A8CEC3"/>
              </a:solidFill>
            </a:endParaRPr>
          </a:p>
        </p:txBody>
      </p:sp>
    </p:spTree>
    <p:extLst>
      <p:ext uri="{BB962C8B-B14F-4D97-AF65-F5344CB8AC3E}">
        <p14:creationId xmlns:p14="http://schemas.microsoft.com/office/powerpoint/2010/main" val="382395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xEl>
                                              <p:pRg st="12" end="12"/>
                                            </p:txEl>
                                          </p:spTgt>
                                        </p:tgtEl>
                                        <p:attrNameLst>
                                          <p:attrName>style.visibility</p:attrName>
                                        </p:attrNameLst>
                                      </p:cBhvr>
                                      <p:to>
                                        <p:strVal val="visible"/>
                                      </p:to>
                                    </p:set>
                                    <p:animEffect transition="in" filter="dissolve">
                                      <p:cBhvr>
                                        <p:cTn id="12" dur="500"/>
                                        <p:tgtEl>
                                          <p:spTgt spid="18">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xEl>
                                              <p:pRg st="14" end="14"/>
                                            </p:txEl>
                                          </p:spTgt>
                                        </p:tgtEl>
                                        <p:attrNameLst>
                                          <p:attrName>style.visibility</p:attrName>
                                        </p:attrNameLst>
                                      </p:cBhvr>
                                      <p:to>
                                        <p:strVal val="visible"/>
                                      </p:to>
                                    </p:set>
                                    <p:animEffect transition="in" filter="dissolve">
                                      <p:cBhvr>
                                        <p:cTn id="17" dur="500"/>
                                        <p:tgtEl>
                                          <p:spTgt spid="1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5351870" cy="14592906"/>
          </a:xfrm>
          <a:prstGeom prst="rect">
            <a:avLst/>
          </a:prstGeom>
        </p:spPr>
        <p:txBody>
          <a:bodyPr lIns="0" tIns="0" rIns="0" bIns="0" rtlCol="0" anchor="t">
            <a:spAutoFit/>
          </a:bodyPr>
          <a:lstStyle/>
          <a:p>
            <a:pPr lvl="0">
              <a:lnSpc>
                <a:spcPts val="2239"/>
              </a:lnSpc>
            </a:pPr>
            <a:r>
              <a:rPr lang="en-US" sz="2799" spc="36">
                <a:solidFill>
                  <a:srgbClr val="8CA9AD"/>
                </a:solidFill>
                <a:latin typeface="Avenir Next LT Pro" panose="020B0504020202020204" pitchFamily="34" charset="0"/>
              </a:rPr>
              <a:t>CONFIGURATION RABBITMQ SUR DOCKER-COMPOSE.YAML</a:t>
            </a:r>
          </a:p>
          <a:p>
            <a:pPr lvl="0">
              <a:lnSpc>
                <a:spcPts val="2239"/>
              </a:lnSpc>
            </a:pPr>
            <a:endParaRPr lang="en-US" sz="2799" spc="36">
              <a:solidFill>
                <a:srgbClr val="8CA9AD"/>
              </a:solidFill>
              <a:latin typeface="Avenir Next LT Pro" panose="020B0504020202020204" pitchFamily="34" charset="0"/>
            </a:endParaRPr>
          </a:p>
          <a:p>
            <a:pPr>
              <a:lnSpc>
                <a:spcPct val="150000"/>
              </a:lnSpc>
            </a:pPr>
            <a:r>
              <a:rPr lang="fr-FR" sz="2400" spc="23">
                <a:solidFill>
                  <a:srgbClr val="545454"/>
                </a:solidFill>
                <a:latin typeface="Avenir Next LT Pro" panose="020B0504020202020204" pitchFamily="34" charset="0"/>
              </a:rPr>
              <a:t>Définir la condition de santé pour le service </a:t>
            </a:r>
            <a:r>
              <a:rPr lang="fr-FR" sz="2400" spc="23" err="1">
                <a:solidFill>
                  <a:srgbClr val="545454"/>
                </a:solidFill>
                <a:latin typeface="Avenir Next LT Pro" panose="020B0504020202020204" pitchFamily="34" charset="0"/>
              </a:rPr>
              <a:t>RabbitMQ</a:t>
            </a: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ct val="150000"/>
              </a:lnSpc>
            </a:pPr>
            <a:r>
              <a:rPr lang="fr-FR" sz="2400" spc="23">
                <a:solidFill>
                  <a:srgbClr val="545454"/>
                </a:solidFill>
                <a:latin typeface="Avenir Next LT Pro" panose="020B0504020202020204" pitchFamily="34" charset="0"/>
              </a:rPr>
              <a:t>La condition </a:t>
            </a:r>
            <a:r>
              <a:rPr lang="fr-FR" sz="2400" spc="23" err="1">
                <a:solidFill>
                  <a:srgbClr val="545454"/>
                </a:solidFill>
                <a:latin typeface="Avenir Next LT Pro" panose="020B0504020202020204" pitchFamily="34" charset="0"/>
              </a:rPr>
              <a:t>service_healthy</a:t>
            </a:r>
            <a:r>
              <a:rPr lang="fr-FR" sz="2400" spc="23">
                <a:solidFill>
                  <a:srgbClr val="545454"/>
                </a:solidFill>
                <a:latin typeface="Avenir Next LT Pro" panose="020B0504020202020204" pitchFamily="34" charset="0"/>
              </a:rPr>
              <a:t> est une fonctionnalité de Docker qui vérifie si le service </a:t>
            </a:r>
            <a:r>
              <a:rPr lang="fr-FR" sz="2400" spc="23" err="1">
                <a:solidFill>
                  <a:srgbClr val="545454"/>
                </a:solidFill>
                <a:latin typeface="Avenir Next LT Pro" panose="020B0504020202020204" pitchFamily="34" charset="0"/>
              </a:rPr>
              <a:t>RabbitMQ</a:t>
            </a:r>
            <a:r>
              <a:rPr lang="fr-FR" sz="2400" spc="23">
                <a:solidFill>
                  <a:srgbClr val="545454"/>
                </a:solidFill>
                <a:latin typeface="Avenir Next LT Pro" panose="020B0504020202020204" pitchFamily="34" charset="0"/>
              </a:rPr>
              <a:t> est prêt à recevoir des connexions avant de le considérer comme "</a:t>
            </a:r>
            <a:r>
              <a:rPr lang="fr-FR" sz="2400" spc="23" err="1">
                <a:solidFill>
                  <a:srgbClr val="545454"/>
                </a:solidFill>
                <a:latin typeface="Avenir Next LT Pro" panose="020B0504020202020204" pitchFamily="34" charset="0"/>
              </a:rPr>
              <a:t>healthy</a:t>
            </a:r>
            <a:r>
              <a:rPr lang="fr-FR" sz="2400" spc="23">
                <a:solidFill>
                  <a:srgbClr val="545454"/>
                </a:solidFill>
                <a:latin typeface="Avenir Next LT Pro" panose="020B0504020202020204" pitchFamily="34" charset="0"/>
              </a:rPr>
              <a:t>" (en bonne santé).</a:t>
            </a: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r>
              <a:rPr lang="en-US" sz="2400" spc="23">
                <a:solidFill>
                  <a:srgbClr val="545454"/>
                </a:solidFill>
                <a:latin typeface="Avenir Next LT Pro" panose="020B0504020202020204" pitchFamily="34" charset="0"/>
              </a:rPr>
              <a:t> </a:t>
            </a: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p:txBody>
      </p:sp>
      <p:grpSp>
        <p:nvGrpSpPr>
          <p:cNvPr id="12" name="Group 14">
            <a:extLst>
              <a:ext uri="{FF2B5EF4-FFF2-40B4-BE49-F238E27FC236}">
                <a16:creationId xmlns:a16="http://schemas.microsoft.com/office/drawing/2014/main" id="{7B304C97-BE79-D0D2-5E19-53435EB7E689}"/>
              </a:ext>
            </a:extLst>
          </p:cNvPr>
          <p:cNvGrpSpPr/>
          <p:nvPr/>
        </p:nvGrpSpPr>
        <p:grpSpPr>
          <a:xfrm>
            <a:off x="1284002" y="3053101"/>
            <a:ext cx="14841265" cy="3303091"/>
            <a:chOff x="0" y="-209984"/>
            <a:chExt cx="2721355" cy="869950"/>
          </a:xfrm>
        </p:grpSpPr>
        <p:sp>
          <p:nvSpPr>
            <p:cNvPr id="13" name="Freeform 15">
              <a:extLst>
                <a:ext uri="{FF2B5EF4-FFF2-40B4-BE49-F238E27FC236}">
                  <a16:creationId xmlns:a16="http://schemas.microsoft.com/office/drawing/2014/main" id="{9F04FE0A-375A-CDAA-0107-9BB55295D635}"/>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4" name="TextBox 16">
              <a:extLst>
                <a:ext uri="{FF2B5EF4-FFF2-40B4-BE49-F238E27FC236}">
                  <a16:creationId xmlns:a16="http://schemas.microsoft.com/office/drawing/2014/main" id="{B8954443-7608-D323-DCAD-AA06A0706DAD}"/>
                </a:ext>
              </a:extLst>
            </p:cNvPr>
            <p:cNvSpPr txBox="1"/>
            <p:nvPr/>
          </p:nvSpPr>
          <p:spPr>
            <a:xfrm>
              <a:off x="7159" y="-209984"/>
              <a:ext cx="2714196" cy="869950"/>
            </a:xfrm>
            <a:prstGeom prst="rect">
              <a:avLst/>
            </a:prstGeom>
          </p:spPr>
          <p:txBody>
            <a:bodyPr lIns="50800" tIns="50800" rIns="50800" bIns="50800" rtlCol="0" anchor="ctr"/>
            <a:lstStyle/>
            <a:p>
              <a:r>
                <a:rPr lang="fr-MA" sz="2800" b="0">
                  <a:solidFill>
                    <a:srgbClr val="569CD6"/>
                  </a:solidFill>
                  <a:effectLst/>
                  <a:latin typeface="Consolas" panose="020B0609020204030204" pitchFamily="49" charset="0"/>
                </a:rPr>
                <a:t> </a:t>
              </a:r>
              <a:r>
                <a:rPr lang="fr-MA" sz="2800" b="0" err="1">
                  <a:solidFill>
                    <a:srgbClr val="569CD6"/>
                  </a:solidFill>
                  <a:effectLst/>
                  <a:latin typeface="Consolas" panose="020B0609020204030204" pitchFamily="49" charset="0"/>
                </a:rPr>
                <a:t>rabbitmq</a:t>
              </a:r>
              <a:r>
                <a:rPr lang="fr-MA" sz="2800" b="0">
                  <a:solidFill>
                    <a:srgbClr val="D4D4D4"/>
                  </a:solidFill>
                  <a:effectLst/>
                  <a:latin typeface="Consolas" panose="020B0609020204030204" pitchFamily="49" charset="0"/>
                </a:rPr>
                <a:t>:</a:t>
              </a:r>
            </a:p>
            <a:p>
              <a:r>
                <a:rPr lang="fr-MA" sz="2800" b="0">
                  <a:solidFill>
                    <a:srgbClr val="D4D4D4"/>
                  </a:solidFill>
                  <a:effectLst/>
                  <a:latin typeface="Consolas" panose="020B0609020204030204" pitchFamily="49" charset="0"/>
                </a:rPr>
                <a:t>      </a:t>
              </a:r>
              <a:r>
                <a:rPr lang="fr-MA" sz="2800" b="0">
                  <a:solidFill>
                    <a:srgbClr val="569CD6"/>
                  </a:solidFill>
                  <a:effectLst/>
                  <a:latin typeface="Consolas" panose="020B0609020204030204" pitchFamily="49" charset="0"/>
                </a:rPr>
                <a:t>condition</a:t>
              </a:r>
              <a:r>
                <a:rPr lang="fr-MA" sz="2800" b="0">
                  <a:solidFill>
                    <a:srgbClr val="D4D4D4"/>
                  </a:solidFill>
                  <a:effectLst/>
                  <a:latin typeface="Consolas" panose="020B0609020204030204" pitchFamily="49" charset="0"/>
                </a:rPr>
                <a:t>: </a:t>
              </a:r>
              <a:r>
                <a:rPr lang="fr-MA" sz="2800" b="0" err="1">
                  <a:solidFill>
                    <a:srgbClr val="CE9178"/>
                  </a:solidFill>
                  <a:effectLst/>
                  <a:latin typeface="Consolas" panose="020B0609020204030204" pitchFamily="49" charset="0"/>
                </a:rPr>
                <a:t>service_healthy</a:t>
              </a:r>
              <a:endParaRPr lang="fr-MA" sz="2800" b="0">
                <a:solidFill>
                  <a:srgbClr val="D4D4D4"/>
                </a:solidFill>
                <a:effectLst/>
                <a:latin typeface="Consolas" panose="020B0609020204030204" pitchFamily="49" charset="0"/>
              </a:endParaRPr>
            </a:p>
          </p:txBody>
        </p:sp>
      </p:grpSp>
      <p:sp>
        <p:nvSpPr>
          <p:cNvPr id="25" name="Espace réservé du numéro de diapositive 24">
            <a:extLst>
              <a:ext uri="{FF2B5EF4-FFF2-40B4-BE49-F238E27FC236}">
                <a16:creationId xmlns:a16="http://schemas.microsoft.com/office/drawing/2014/main" id="{B2DB68C1-2974-D5E4-0D82-B919BFA1B29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116</a:t>
            </a:fld>
            <a:endParaRPr lang="en-US" sz="1800" b="1">
              <a:solidFill>
                <a:srgbClr val="A8CEC3"/>
              </a:solidFill>
            </a:endParaRPr>
          </a:p>
        </p:txBody>
      </p:sp>
    </p:spTree>
    <p:extLst>
      <p:ext uri="{BB962C8B-B14F-4D97-AF65-F5344CB8AC3E}">
        <p14:creationId xmlns:p14="http://schemas.microsoft.com/office/powerpoint/2010/main" val="283210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xEl>
                                              <p:pRg st="12" end="12"/>
                                            </p:txEl>
                                          </p:spTgt>
                                        </p:tgtEl>
                                        <p:attrNameLst>
                                          <p:attrName>style.visibility</p:attrName>
                                        </p:attrNameLst>
                                      </p:cBhvr>
                                      <p:to>
                                        <p:strVal val="visible"/>
                                      </p:to>
                                    </p:set>
                                    <p:animEffect transition="in" filter="dissolve">
                                      <p:cBhvr>
                                        <p:cTn id="12" dur="500"/>
                                        <p:tgtEl>
                                          <p:spTgt spid="1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3586952" cy="9848017"/>
          </a:xfrm>
          <a:prstGeom prst="rect">
            <a:avLst/>
          </a:prstGeom>
        </p:spPr>
        <p:txBody>
          <a:bodyPr wrap="square" lIns="0" tIns="0" rIns="0" bIns="0" rtlCol="0" anchor="t">
            <a:spAutoFit/>
          </a:bodyPr>
          <a:lstStyle/>
          <a:p>
            <a:pPr lvl="0">
              <a:lnSpc>
                <a:spcPts val="2239"/>
              </a:lnSpc>
            </a:pPr>
            <a:r>
              <a:rPr lang="en-US" sz="2799" spc="36">
                <a:solidFill>
                  <a:srgbClr val="8CA9AD"/>
                </a:solidFill>
                <a:latin typeface="Avenir Next LT Pro" panose="020B0504020202020204" pitchFamily="34" charset="0"/>
              </a:rPr>
              <a:t>CONFIGURATION RABBITMQ SUR DOCKER-COMPOSE.YAML</a:t>
            </a: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r>
              <a:rPr lang="en-US" sz="2400" spc="23">
                <a:solidFill>
                  <a:srgbClr val="545454"/>
                </a:solidFill>
                <a:latin typeface="Avenir Next LT Pro" panose="020B0504020202020204" pitchFamily="34" charset="0"/>
              </a:rPr>
              <a:t> </a:t>
            </a: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p:txBody>
      </p:sp>
      <p:grpSp>
        <p:nvGrpSpPr>
          <p:cNvPr id="12" name="Group 14">
            <a:extLst>
              <a:ext uri="{FF2B5EF4-FFF2-40B4-BE49-F238E27FC236}">
                <a16:creationId xmlns:a16="http://schemas.microsoft.com/office/drawing/2014/main" id="{7B304C97-BE79-D0D2-5E19-53435EB7E689}"/>
              </a:ext>
            </a:extLst>
          </p:cNvPr>
          <p:cNvGrpSpPr/>
          <p:nvPr/>
        </p:nvGrpSpPr>
        <p:grpSpPr>
          <a:xfrm>
            <a:off x="8394720" y="-317453"/>
            <a:ext cx="8293181" cy="11872451"/>
            <a:chOff x="0" y="-209984"/>
            <a:chExt cx="2721355" cy="869950"/>
          </a:xfrm>
        </p:grpSpPr>
        <p:sp>
          <p:nvSpPr>
            <p:cNvPr id="13" name="Freeform 15">
              <a:extLst>
                <a:ext uri="{FF2B5EF4-FFF2-40B4-BE49-F238E27FC236}">
                  <a16:creationId xmlns:a16="http://schemas.microsoft.com/office/drawing/2014/main" id="{9F04FE0A-375A-CDAA-0107-9BB55295D635}"/>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4" name="TextBox 16">
              <a:extLst>
                <a:ext uri="{FF2B5EF4-FFF2-40B4-BE49-F238E27FC236}">
                  <a16:creationId xmlns:a16="http://schemas.microsoft.com/office/drawing/2014/main" id="{B8954443-7608-D323-DCAD-AA06A0706DAD}"/>
                </a:ext>
              </a:extLst>
            </p:cNvPr>
            <p:cNvSpPr txBox="1"/>
            <p:nvPr/>
          </p:nvSpPr>
          <p:spPr>
            <a:xfrm>
              <a:off x="7159" y="-209984"/>
              <a:ext cx="2714196" cy="869950"/>
            </a:xfrm>
            <a:prstGeom prst="rect">
              <a:avLst/>
            </a:prstGeom>
          </p:spPr>
          <p:txBody>
            <a:bodyPr lIns="50800" tIns="50800" rIns="50800" bIns="50800" rtlCol="0" anchor="ctr"/>
            <a:lstStyle/>
            <a:p>
              <a:r>
                <a:rPr lang="fr-MA" b="0" err="1">
                  <a:solidFill>
                    <a:srgbClr val="569CD6"/>
                  </a:solidFill>
                  <a:effectLst/>
                  <a:latin typeface="Consolas" panose="020B0609020204030204" pitchFamily="49" charset="0"/>
                </a:rPr>
                <a:t>rabbitmq</a:t>
              </a:r>
              <a:r>
                <a:rPr lang="fr-MA" b="0">
                  <a:solidFill>
                    <a:srgbClr val="D4D4D4"/>
                  </a:solidFill>
                  <a:effectLst/>
                  <a:latin typeface="Consolas" panose="020B0609020204030204" pitchFamily="49" charset="0"/>
                </a:rPr>
                <a:t>:</a:t>
              </a:r>
            </a:p>
            <a:p>
              <a:r>
                <a:rPr lang="fr-MA" b="0">
                  <a:solidFill>
                    <a:srgbClr val="D4D4D4"/>
                  </a:solidFill>
                  <a:effectLst/>
                  <a:latin typeface="Consolas" panose="020B0609020204030204" pitchFamily="49" charset="0"/>
                </a:rPr>
                <a:t>    </a:t>
              </a:r>
              <a:r>
                <a:rPr lang="fr-MA" b="0">
                  <a:solidFill>
                    <a:srgbClr val="569CD6"/>
                  </a:solidFill>
                  <a:effectLst/>
                  <a:latin typeface="Consolas" panose="020B0609020204030204" pitchFamily="49" charset="0"/>
                </a:rPr>
                <a:t>image</a:t>
              </a:r>
              <a:r>
                <a:rPr lang="fr-MA" b="0">
                  <a:solidFill>
                    <a:srgbClr val="D4D4D4"/>
                  </a:solidFill>
                  <a:effectLst/>
                  <a:latin typeface="Consolas" panose="020B0609020204030204" pitchFamily="49" charset="0"/>
                </a:rPr>
                <a:t>: </a:t>
              </a:r>
              <a:r>
                <a:rPr lang="fr-MA" b="0">
                  <a:solidFill>
                    <a:srgbClr val="CE9178"/>
                  </a:solidFill>
                  <a:effectLst/>
                  <a:latin typeface="Consolas" panose="020B0609020204030204" pitchFamily="49" charset="0"/>
                </a:rPr>
                <a:t>rabbitmq:3-management</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a:t>
              </a:r>
              <a:r>
                <a:rPr lang="fr-MA" b="0">
                  <a:solidFill>
                    <a:srgbClr val="6A9955"/>
                  </a:solidFill>
                  <a:effectLst/>
                  <a:latin typeface="Consolas" panose="020B0609020204030204" pitchFamily="49" charset="0"/>
                </a:rPr>
                <a:t># </a:t>
              </a:r>
              <a:r>
                <a:rPr lang="fr-MA" b="0" err="1">
                  <a:solidFill>
                    <a:srgbClr val="6A9955"/>
                  </a:solidFill>
                  <a:effectLst/>
                  <a:latin typeface="Consolas" panose="020B0609020204030204" pitchFamily="49" charset="0"/>
                </a:rPr>
                <a:t>container_name</a:t>
              </a:r>
              <a:r>
                <a:rPr lang="fr-MA" b="0">
                  <a:solidFill>
                    <a:srgbClr val="6A9955"/>
                  </a:solidFill>
                  <a:effectLst/>
                  <a:latin typeface="Consolas" panose="020B0609020204030204" pitchFamily="49" charset="0"/>
                </a:rPr>
                <a:t>: </a:t>
              </a:r>
              <a:r>
                <a:rPr lang="fr-MA" b="0" err="1">
                  <a:solidFill>
                    <a:srgbClr val="6A9955"/>
                  </a:solidFill>
                  <a:effectLst/>
                  <a:latin typeface="Consolas" panose="020B0609020204030204" pitchFamily="49" charset="0"/>
                </a:rPr>
                <a:t>some-rabbit</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a:t>
              </a:r>
              <a:r>
                <a:rPr lang="fr-MA" b="0" err="1">
                  <a:solidFill>
                    <a:srgbClr val="569CD6"/>
                  </a:solidFill>
                  <a:effectLst/>
                  <a:latin typeface="Consolas" panose="020B0609020204030204" pitchFamily="49" charset="0"/>
                </a:rPr>
                <a:t>hostname</a:t>
              </a:r>
              <a:r>
                <a:rPr lang="fr-MA" b="0">
                  <a:solidFill>
                    <a:srgbClr val="D4D4D4"/>
                  </a:solidFill>
                  <a:effectLst/>
                  <a:latin typeface="Consolas" panose="020B0609020204030204" pitchFamily="49" charset="0"/>
                </a:rPr>
                <a:t>: </a:t>
              </a:r>
              <a:r>
                <a:rPr lang="fr-MA" b="0" err="1">
                  <a:solidFill>
                    <a:srgbClr val="CE9178"/>
                  </a:solidFill>
                  <a:effectLst/>
                  <a:latin typeface="Consolas" panose="020B0609020204030204" pitchFamily="49" charset="0"/>
                </a:rPr>
                <a:t>my-rabbit</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a:t>
              </a:r>
              <a:r>
                <a:rPr lang="fr-MA" b="0">
                  <a:solidFill>
                    <a:srgbClr val="569CD6"/>
                  </a:solidFill>
                  <a:effectLst/>
                  <a:latin typeface="Consolas" panose="020B0609020204030204" pitchFamily="49" charset="0"/>
                </a:rPr>
                <a:t>ports</a:t>
              </a:r>
              <a:r>
                <a:rPr lang="fr-MA" b="0">
                  <a:solidFill>
                    <a:srgbClr val="D4D4D4"/>
                  </a:solidFill>
                  <a:effectLst/>
                  <a:latin typeface="Consolas" panose="020B0609020204030204" pitchFamily="49" charset="0"/>
                </a:rPr>
                <a:t>:</a:t>
              </a:r>
            </a:p>
            <a:p>
              <a:r>
                <a:rPr lang="fr-MA" b="0">
                  <a:solidFill>
                    <a:srgbClr val="D4D4D4"/>
                  </a:solidFill>
                  <a:effectLst/>
                  <a:latin typeface="Consolas" panose="020B0609020204030204" pitchFamily="49" charset="0"/>
                </a:rPr>
                <a:t>      - </a:t>
              </a:r>
              <a:r>
                <a:rPr lang="fr-MA" b="0">
                  <a:solidFill>
                    <a:srgbClr val="CE9178"/>
                  </a:solidFill>
                  <a:effectLst/>
                  <a:latin typeface="Consolas" panose="020B0609020204030204" pitchFamily="49" charset="0"/>
                </a:rPr>
                <a:t>'8672:15672'</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 </a:t>
              </a:r>
              <a:r>
                <a:rPr lang="fr-MA" b="0">
                  <a:solidFill>
                    <a:srgbClr val="CE9178"/>
                  </a:solidFill>
                  <a:effectLst/>
                  <a:latin typeface="Consolas" panose="020B0609020204030204" pitchFamily="49" charset="0"/>
                </a:rPr>
                <a:t>'5672:5672'</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a:t>
              </a:r>
              <a:r>
                <a:rPr lang="fr-MA" b="0">
                  <a:solidFill>
                    <a:srgbClr val="569CD6"/>
                  </a:solidFill>
                  <a:effectLst/>
                  <a:latin typeface="Consolas" panose="020B0609020204030204" pitchFamily="49" charset="0"/>
                </a:rPr>
                <a:t>volumes</a:t>
              </a:r>
              <a:r>
                <a:rPr lang="fr-MA" b="0">
                  <a:solidFill>
                    <a:srgbClr val="D4D4D4"/>
                  </a:solidFill>
                  <a:effectLst/>
                  <a:latin typeface="Consolas" panose="020B0609020204030204" pitchFamily="49" charset="0"/>
                </a:rPr>
                <a:t>:</a:t>
              </a:r>
            </a:p>
            <a:p>
              <a:r>
                <a:rPr lang="fr-MA" b="0">
                  <a:solidFill>
                    <a:srgbClr val="D4D4D4"/>
                  </a:solidFill>
                  <a:effectLst/>
                  <a:latin typeface="Consolas" panose="020B0609020204030204" pitchFamily="49" charset="0"/>
                </a:rPr>
                <a:t>      - </a:t>
              </a:r>
              <a:r>
                <a:rPr lang="fr-MA" b="0">
                  <a:solidFill>
                    <a:srgbClr val="CE9178"/>
                  </a:solidFill>
                  <a:effectLst/>
                  <a:latin typeface="Consolas" panose="020B0609020204030204" pitchFamily="49" charset="0"/>
                </a:rPr>
                <a:t>'</a:t>
              </a:r>
              <a:r>
                <a:rPr lang="fr-MA" b="0" err="1">
                  <a:solidFill>
                    <a:srgbClr val="CE9178"/>
                  </a:solidFill>
                  <a:effectLst/>
                  <a:latin typeface="Consolas" panose="020B0609020204030204" pitchFamily="49" charset="0"/>
                </a:rPr>
                <a:t>rabbitmq_data</a:t>
              </a:r>
              <a:r>
                <a:rPr lang="fr-MA" b="0">
                  <a:solidFill>
                    <a:srgbClr val="CE9178"/>
                  </a:solidFill>
                  <a:effectLst/>
                  <a:latin typeface="Consolas" panose="020B0609020204030204" pitchFamily="49" charset="0"/>
                </a:rPr>
                <a:t>:/var/lib/</a:t>
              </a:r>
              <a:r>
                <a:rPr lang="fr-MA" b="0" err="1">
                  <a:solidFill>
                    <a:srgbClr val="CE9178"/>
                  </a:solidFill>
                  <a:effectLst/>
                  <a:latin typeface="Consolas" panose="020B0609020204030204" pitchFamily="49" charset="0"/>
                </a:rPr>
                <a:t>rabbitmq</a:t>
              </a:r>
              <a:r>
                <a:rPr lang="fr-MA" b="0">
                  <a:solidFill>
                    <a:srgbClr val="CE9178"/>
                  </a:solidFill>
                  <a:effectLst/>
                  <a:latin typeface="Consolas" panose="020B0609020204030204" pitchFamily="49" charset="0"/>
                </a:rPr>
                <a:t>'</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a:t>
              </a:r>
              <a:r>
                <a:rPr lang="fr-MA" b="0" err="1">
                  <a:solidFill>
                    <a:srgbClr val="569CD6"/>
                  </a:solidFill>
                  <a:effectLst/>
                  <a:latin typeface="Consolas" panose="020B0609020204030204" pitchFamily="49" charset="0"/>
                </a:rPr>
                <a:t>environment</a:t>
              </a:r>
              <a:r>
                <a:rPr lang="fr-MA" b="0">
                  <a:solidFill>
                    <a:srgbClr val="D4D4D4"/>
                  </a:solidFill>
                  <a:effectLst/>
                  <a:latin typeface="Consolas" panose="020B0609020204030204" pitchFamily="49" charset="0"/>
                </a:rPr>
                <a:t>:</a:t>
              </a:r>
            </a:p>
            <a:p>
              <a:r>
                <a:rPr lang="fr-MA" b="0">
                  <a:solidFill>
                    <a:srgbClr val="D4D4D4"/>
                  </a:solidFill>
                  <a:effectLst/>
                  <a:latin typeface="Consolas" panose="020B0609020204030204" pitchFamily="49" charset="0"/>
                </a:rPr>
                <a:t>      </a:t>
              </a:r>
              <a:r>
                <a:rPr lang="fr-MA" b="0">
                  <a:solidFill>
                    <a:srgbClr val="6A9955"/>
                  </a:solidFill>
                  <a:effectLst/>
                  <a:latin typeface="Consolas" panose="020B0609020204030204" pitchFamily="49" charset="0"/>
                </a:rPr>
                <a:t># ALLOW_EMPTY_PASSWORD </a:t>
              </a:r>
              <a:r>
                <a:rPr lang="fr-MA" b="0" err="1">
                  <a:solidFill>
                    <a:srgbClr val="6A9955"/>
                  </a:solidFill>
                  <a:effectLst/>
                  <a:latin typeface="Consolas" panose="020B0609020204030204" pitchFamily="49" charset="0"/>
                </a:rPr>
                <a:t>is</a:t>
              </a:r>
              <a:r>
                <a:rPr lang="fr-MA" b="0">
                  <a:solidFill>
                    <a:srgbClr val="6A9955"/>
                  </a:solidFill>
                  <a:effectLst/>
                  <a:latin typeface="Consolas" panose="020B0609020204030204" pitchFamily="49" charset="0"/>
                </a:rPr>
                <a:t> </a:t>
              </a:r>
              <a:r>
                <a:rPr lang="fr-MA" b="0" err="1">
                  <a:solidFill>
                    <a:srgbClr val="6A9955"/>
                  </a:solidFill>
                  <a:effectLst/>
                  <a:latin typeface="Consolas" panose="020B0609020204030204" pitchFamily="49" charset="0"/>
                </a:rPr>
                <a:t>recommended</a:t>
              </a:r>
              <a:r>
                <a:rPr lang="fr-MA" b="0">
                  <a:solidFill>
                    <a:srgbClr val="6A9955"/>
                  </a:solidFill>
                  <a:effectLst/>
                  <a:latin typeface="Consolas" panose="020B0609020204030204" pitchFamily="49" charset="0"/>
                </a:rPr>
                <a:t> </a:t>
              </a:r>
              <a:r>
                <a:rPr lang="fr-MA" b="0" err="1">
                  <a:solidFill>
                    <a:srgbClr val="6A9955"/>
                  </a:solidFill>
                  <a:effectLst/>
                  <a:latin typeface="Consolas" panose="020B0609020204030204" pitchFamily="49" charset="0"/>
                </a:rPr>
                <a:t>only</a:t>
              </a:r>
              <a:r>
                <a:rPr lang="fr-MA" b="0">
                  <a:solidFill>
                    <a:srgbClr val="6A9955"/>
                  </a:solidFill>
                  <a:effectLst/>
                  <a:latin typeface="Consolas" panose="020B0609020204030204" pitchFamily="49" charset="0"/>
                </a:rPr>
                <a:t> for </a:t>
              </a:r>
              <a:r>
                <a:rPr lang="fr-MA" b="0" err="1">
                  <a:solidFill>
                    <a:srgbClr val="6A9955"/>
                  </a:solidFill>
                  <a:effectLst/>
                  <a:latin typeface="Consolas" panose="020B0609020204030204" pitchFamily="49" charset="0"/>
                </a:rPr>
                <a:t>development</a:t>
              </a:r>
              <a:r>
                <a:rPr lang="fr-MA" b="0">
                  <a:solidFill>
                    <a:srgbClr val="6A9955"/>
                  </a:solidFill>
                  <a:effectLst/>
                  <a:latin typeface="Consolas" panose="020B0609020204030204" pitchFamily="49" charset="0"/>
                </a:rPr>
                <a:t>.</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a:t>
              </a:r>
              <a:r>
                <a:rPr lang="fr-MA" b="0">
                  <a:solidFill>
                    <a:srgbClr val="6A9955"/>
                  </a:solidFill>
                  <a:effectLst/>
                  <a:latin typeface="Consolas" panose="020B0609020204030204" pitchFamily="49" charset="0"/>
                </a:rPr>
                <a:t># - ALLOW_EMPTY_PASSWORD=yes</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 </a:t>
              </a:r>
              <a:r>
                <a:rPr lang="fr-MA" b="0">
                  <a:solidFill>
                    <a:srgbClr val="CE9178"/>
                  </a:solidFill>
                  <a:effectLst/>
                  <a:latin typeface="Consolas" panose="020B0609020204030204" pitchFamily="49" charset="0"/>
                </a:rPr>
                <a:t>RABBITMQ_DEFAULT_USER=</a:t>
              </a:r>
              <a:r>
                <a:rPr lang="fr-MA" b="0" err="1">
                  <a:solidFill>
                    <a:srgbClr val="CE9178"/>
                  </a:solidFill>
                  <a:effectLst/>
                  <a:latin typeface="Consolas" panose="020B0609020204030204" pitchFamily="49" charset="0"/>
                </a:rPr>
                <a:t>defaultuser</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 </a:t>
              </a:r>
              <a:r>
                <a:rPr lang="fr-MA" b="0">
                  <a:solidFill>
                    <a:srgbClr val="CE9178"/>
                  </a:solidFill>
                  <a:effectLst/>
                  <a:latin typeface="Consolas" panose="020B0609020204030204" pitchFamily="49" charset="0"/>
                </a:rPr>
                <a:t>RABBITMQ_DEFAULT_PASS=</a:t>
              </a:r>
              <a:r>
                <a:rPr lang="fr-MA" b="0" err="1">
                  <a:solidFill>
                    <a:srgbClr val="CE9178"/>
                  </a:solidFill>
                  <a:effectLst/>
                  <a:latin typeface="Consolas" panose="020B0609020204030204" pitchFamily="49" charset="0"/>
                </a:rPr>
                <a:t>defaultpassword</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a:t>
              </a:r>
              <a:r>
                <a:rPr lang="fr-MA" b="0" err="1">
                  <a:solidFill>
                    <a:srgbClr val="569CD6"/>
                  </a:solidFill>
                  <a:effectLst/>
                  <a:latin typeface="Consolas" panose="020B0609020204030204" pitchFamily="49" charset="0"/>
                </a:rPr>
                <a:t>healthcheck</a:t>
              </a:r>
              <a:r>
                <a:rPr lang="fr-MA" b="0">
                  <a:solidFill>
                    <a:srgbClr val="D4D4D4"/>
                  </a:solidFill>
                  <a:effectLst/>
                  <a:latin typeface="Consolas" panose="020B0609020204030204" pitchFamily="49" charset="0"/>
                </a:rPr>
                <a:t>:</a:t>
              </a:r>
            </a:p>
            <a:p>
              <a:r>
                <a:rPr lang="fr-MA" b="0">
                  <a:solidFill>
                    <a:srgbClr val="D4D4D4"/>
                  </a:solidFill>
                  <a:effectLst/>
                  <a:latin typeface="Consolas" panose="020B0609020204030204" pitchFamily="49" charset="0"/>
                </a:rPr>
                <a:t>      </a:t>
              </a:r>
              <a:r>
                <a:rPr lang="fr-MA" b="0">
                  <a:solidFill>
                    <a:srgbClr val="6A9955"/>
                  </a:solidFill>
                  <a:effectLst/>
                  <a:latin typeface="Consolas" panose="020B0609020204030204" pitchFamily="49" charset="0"/>
                </a:rPr>
                <a:t># test: ["CMD", "</a:t>
              </a:r>
              <a:r>
                <a:rPr lang="fr-MA" b="0" err="1">
                  <a:solidFill>
                    <a:srgbClr val="6A9955"/>
                  </a:solidFill>
                  <a:effectLst/>
                  <a:latin typeface="Consolas" panose="020B0609020204030204" pitchFamily="49" charset="0"/>
                </a:rPr>
                <a:t>rabbitmq</a:t>
              </a:r>
              <a:r>
                <a:rPr lang="fr-MA" b="0">
                  <a:solidFill>
                    <a:srgbClr val="6A9955"/>
                  </a:solidFill>
                  <a:effectLst/>
                  <a:latin typeface="Consolas" panose="020B0609020204030204" pitchFamily="49" charset="0"/>
                </a:rPr>
                <a:t>-diagnostics -q ping"]</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a:t>
              </a:r>
              <a:r>
                <a:rPr lang="fr-MA" b="0">
                  <a:solidFill>
                    <a:srgbClr val="569CD6"/>
                  </a:solidFill>
                  <a:effectLst/>
                  <a:latin typeface="Consolas" panose="020B0609020204030204" pitchFamily="49" charset="0"/>
                </a:rPr>
                <a:t>test</a:t>
              </a:r>
              <a:r>
                <a:rPr lang="fr-MA" b="0">
                  <a:solidFill>
                    <a:srgbClr val="D4D4D4"/>
                  </a:solidFill>
                  <a:effectLst/>
                  <a:latin typeface="Consolas" panose="020B0609020204030204" pitchFamily="49" charset="0"/>
                </a:rPr>
                <a:t>:</a:t>
              </a:r>
            </a:p>
            <a:p>
              <a:r>
                <a:rPr lang="fr-MA" b="0">
                  <a:solidFill>
                    <a:srgbClr val="D4D4D4"/>
                  </a:solidFill>
                  <a:effectLst/>
                  <a:latin typeface="Consolas" panose="020B0609020204030204" pitchFamily="49" charset="0"/>
                </a:rPr>
                <a:t>        </a:t>
              </a:r>
              <a:r>
                <a:rPr lang="fr-MA" b="0" err="1">
                  <a:solidFill>
                    <a:srgbClr val="CE9178"/>
                  </a:solidFill>
                  <a:effectLst/>
                  <a:latin typeface="Consolas" panose="020B0609020204030204" pitchFamily="49" charset="0"/>
                </a:rPr>
                <a:t>rabbitmq</a:t>
              </a:r>
              <a:r>
                <a:rPr lang="fr-MA" b="0">
                  <a:solidFill>
                    <a:srgbClr val="CE9178"/>
                  </a:solidFill>
                  <a:effectLst/>
                  <a:latin typeface="Consolas" panose="020B0609020204030204" pitchFamily="49" charset="0"/>
                </a:rPr>
                <a:t>-diagnostics -q ping</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a:t>
              </a:r>
              <a:r>
                <a:rPr lang="fr-MA" b="0" err="1">
                  <a:solidFill>
                    <a:srgbClr val="569CD6"/>
                  </a:solidFill>
                  <a:effectLst/>
                  <a:latin typeface="Consolas" panose="020B0609020204030204" pitchFamily="49" charset="0"/>
                </a:rPr>
                <a:t>interval</a:t>
              </a:r>
              <a:r>
                <a:rPr lang="fr-MA" b="0">
                  <a:solidFill>
                    <a:srgbClr val="D4D4D4"/>
                  </a:solidFill>
                  <a:effectLst/>
                  <a:latin typeface="Consolas" panose="020B0609020204030204" pitchFamily="49" charset="0"/>
                </a:rPr>
                <a:t>: </a:t>
              </a:r>
              <a:r>
                <a:rPr lang="fr-MA" b="0">
                  <a:solidFill>
                    <a:srgbClr val="CE9178"/>
                  </a:solidFill>
                  <a:effectLst/>
                  <a:latin typeface="Consolas" panose="020B0609020204030204" pitchFamily="49" charset="0"/>
                </a:rPr>
                <a:t>15s</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a:t>
              </a:r>
              <a:r>
                <a:rPr lang="fr-MA" b="0">
                  <a:solidFill>
                    <a:srgbClr val="569CD6"/>
                  </a:solidFill>
                  <a:effectLst/>
                  <a:latin typeface="Consolas" panose="020B0609020204030204" pitchFamily="49" charset="0"/>
                </a:rPr>
                <a:t>timeout</a:t>
              </a:r>
              <a:r>
                <a:rPr lang="fr-MA" b="0">
                  <a:solidFill>
                    <a:srgbClr val="D4D4D4"/>
                  </a:solidFill>
                  <a:effectLst/>
                  <a:latin typeface="Consolas" panose="020B0609020204030204" pitchFamily="49" charset="0"/>
                </a:rPr>
                <a:t>: </a:t>
              </a:r>
              <a:r>
                <a:rPr lang="fr-MA" b="0">
                  <a:solidFill>
                    <a:srgbClr val="CE9178"/>
                  </a:solidFill>
                  <a:effectLst/>
                  <a:latin typeface="Consolas" panose="020B0609020204030204" pitchFamily="49" charset="0"/>
                </a:rPr>
                <a:t>5s</a:t>
              </a:r>
              <a:endParaRPr lang="fr-MA" b="0">
                <a:solidFill>
                  <a:srgbClr val="D4D4D4"/>
                </a:solidFill>
                <a:effectLst/>
                <a:latin typeface="Consolas" panose="020B0609020204030204" pitchFamily="49" charset="0"/>
              </a:endParaRPr>
            </a:p>
            <a:p>
              <a:r>
                <a:rPr lang="fr-MA" b="0">
                  <a:solidFill>
                    <a:srgbClr val="D4D4D4"/>
                  </a:solidFill>
                  <a:effectLst/>
                  <a:latin typeface="Consolas" panose="020B0609020204030204" pitchFamily="49" charset="0"/>
                </a:rPr>
                <a:t>      </a:t>
              </a:r>
              <a:r>
                <a:rPr lang="fr-MA" b="0">
                  <a:solidFill>
                    <a:srgbClr val="569CD6"/>
                  </a:solidFill>
                  <a:effectLst/>
                  <a:latin typeface="Consolas" panose="020B0609020204030204" pitchFamily="49" charset="0"/>
                </a:rPr>
                <a:t>retries</a:t>
              </a:r>
              <a:r>
                <a:rPr lang="fr-MA" b="0">
                  <a:solidFill>
                    <a:srgbClr val="D4D4D4"/>
                  </a:solidFill>
                  <a:effectLst/>
                  <a:latin typeface="Consolas" panose="020B0609020204030204" pitchFamily="49" charset="0"/>
                </a:rPr>
                <a:t>: </a:t>
              </a:r>
              <a:r>
                <a:rPr lang="fr-MA" b="0">
                  <a:solidFill>
                    <a:srgbClr val="B5CEA8"/>
                  </a:solidFill>
                  <a:effectLst/>
                  <a:latin typeface="Consolas" panose="020B0609020204030204" pitchFamily="49" charset="0"/>
                </a:rPr>
                <a:t>6</a:t>
              </a:r>
              <a:endParaRPr lang="fr-MA" b="0">
                <a:solidFill>
                  <a:srgbClr val="D4D4D4"/>
                </a:solidFill>
                <a:effectLst/>
                <a:latin typeface="Consolas" panose="020B0609020204030204" pitchFamily="49" charset="0"/>
              </a:endParaRPr>
            </a:p>
          </p:txBody>
        </p:sp>
      </p:grpSp>
      <p:sp>
        <p:nvSpPr>
          <p:cNvPr id="15" name="TextBox 11">
            <a:extLst>
              <a:ext uri="{FF2B5EF4-FFF2-40B4-BE49-F238E27FC236}">
                <a16:creationId xmlns:a16="http://schemas.microsoft.com/office/drawing/2014/main" id="{6B2BC2E8-2169-117D-9227-7A76C8F7F07C}"/>
              </a:ext>
            </a:extLst>
          </p:cNvPr>
          <p:cNvSpPr txBox="1"/>
          <p:nvPr/>
        </p:nvSpPr>
        <p:spPr>
          <a:xfrm>
            <a:off x="1028700" y="2040837"/>
            <a:ext cx="6787945" cy="16054844"/>
          </a:xfrm>
          <a:prstGeom prst="rect">
            <a:avLst/>
          </a:prstGeom>
        </p:spPr>
        <p:txBody>
          <a:bodyPr wrap="square" lIns="0" tIns="0" rIns="0" bIns="0" rtlCol="0" anchor="t">
            <a:spAutoFit/>
          </a:bodyPr>
          <a:lstStyle/>
          <a:p>
            <a:pPr lvl="0">
              <a:lnSpc>
                <a:spcPts val="2239"/>
              </a:lnSpc>
            </a:pPr>
            <a:endParaRPr lang="en-US" sz="2799" spc="36">
              <a:solidFill>
                <a:srgbClr val="8CA9AD"/>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r>
              <a:rPr lang="en-US" sz="2000" spc="23" err="1">
                <a:solidFill>
                  <a:srgbClr val="545454"/>
                </a:solidFill>
                <a:latin typeface="Avenir Next LT Pro" panose="020B0504020202020204" pitchFamily="34" charset="0"/>
              </a:rPr>
              <a:t>Ajouter</a:t>
            </a:r>
            <a:r>
              <a:rPr lang="en-US" sz="2000" spc="23">
                <a:solidFill>
                  <a:srgbClr val="545454"/>
                </a:solidFill>
                <a:latin typeface="Avenir Next LT Pro" panose="020B0504020202020204" pitchFamily="34" charset="0"/>
              </a:rPr>
              <a:t> les </a:t>
            </a:r>
            <a:r>
              <a:rPr lang="en-US" sz="2000" spc="23" err="1">
                <a:solidFill>
                  <a:srgbClr val="545454"/>
                </a:solidFill>
                <a:latin typeface="Avenir Next LT Pro" panose="020B0504020202020204" pitchFamily="34" charset="0"/>
              </a:rPr>
              <a:t>paramètres</a:t>
            </a:r>
            <a:r>
              <a:rPr lang="en-US" sz="2000" spc="23">
                <a:solidFill>
                  <a:srgbClr val="545454"/>
                </a:solidFill>
                <a:latin typeface="Avenir Next LT Pro" panose="020B0504020202020204" pitchFamily="34" charset="0"/>
              </a:rPr>
              <a:t> du service </a:t>
            </a:r>
            <a:r>
              <a:rPr lang="en-US" sz="2000" spc="23" err="1">
                <a:solidFill>
                  <a:srgbClr val="545454"/>
                </a:solidFill>
                <a:latin typeface="Avenir Next LT Pro" panose="020B0504020202020204" pitchFamily="34" charset="0"/>
              </a:rPr>
              <a:t>rabbitmq</a:t>
            </a:r>
            <a:endParaRPr lang="en-US" sz="2000" spc="23">
              <a:solidFill>
                <a:srgbClr val="545454"/>
              </a:solidFill>
              <a:latin typeface="Avenir Next LT Pro" panose="020B0504020202020204" pitchFamily="34" charset="0"/>
            </a:endParaRPr>
          </a:p>
          <a:p>
            <a:pPr lvl="0">
              <a:lnSpc>
                <a:spcPts val="2239"/>
              </a:lnSpc>
            </a:pPr>
            <a:endParaRPr lang="en-US" sz="2000" spc="23">
              <a:solidFill>
                <a:srgbClr val="545454"/>
              </a:solidFill>
              <a:latin typeface="Avenir Next LT Pro" panose="020B0504020202020204" pitchFamily="34" charset="0"/>
            </a:endParaRPr>
          </a:p>
          <a:p>
            <a:pPr marL="342900" lvl="0" indent="-342900">
              <a:lnSpc>
                <a:spcPts val="2239"/>
              </a:lnSpc>
              <a:buFont typeface="Arial" panose="020B0604020202020204" pitchFamily="34" charset="0"/>
              <a:buChar char="•"/>
            </a:pPr>
            <a:r>
              <a:rPr lang="fr-FR" sz="2000" spc="23">
                <a:solidFill>
                  <a:schemeClr val="accent1">
                    <a:lumMod val="75000"/>
                  </a:schemeClr>
                </a:solidFill>
                <a:latin typeface="Avenir Next LT Pro" panose="020B0504020202020204" pitchFamily="34" charset="0"/>
              </a:rPr>
              <a:t>image: rabbitmq:3-management </a:t>
            </a:r>
            <a:r>
              <a:rPr lang="fr-FR" sz="2000" spc="23">
                <a:solidFill>
                  <a:srgbClr val="545454"/>
                </a:solidFill>
                <a:latin typeface="Avenir Next LT Pro" panose="020B0504020202020204" pitchFamily="34" charset="0"/>
              </a:rPr>
              <a:t>: Cela définit l'image Docker utilisée pour le service </a:t>
            </a:r>
            <a:r>
              <a:rPr lang="fr-FR" sz="2000" spc="23" err="1">
                <a:solidFill>
                  <a:srgbClr val="545454"/>
                </a:solidFill>
                <a:latin typeface="Avenir Next LT Pro" panose="020B0504020202020204" pitchFamily="34" charset="0"/>
              </a:rPr>
              <a:t>RabbitMQ</a:t>
            </a:r>
            <a:r>
              <a:rPr lang="fr-FR" sz="2000" spc="23">
                <a:solidFill>
                  <a:srgbClr val="545454"/>
                </a:solidFill>
                <a:latin typeface="Avenir Next LT Pro" panose="020B0504020202020204" pitchFamily="34" charset="0"/>
              </a:rPr>
              <a:t>.</a:t>
            </a:r>
          </a:p>
          <a:p>
            <a:pPr marL="342900" lvl="0" indent="-342900">
              <a:lnSpc>
                <a:spcPts val="2239"/>
              </a:lnSpc>
              <a:buFont typeface="Arial" panose="020B0604020202020204" pitchFamily="34" charset="0"/>
              <a:buChar char="•"/>
            </a:pPr>
            <a:endParaRPr lang="fr-FR" sz="2000" spc="23">
              <a:solidFill>
                <a:srgbClr val="545454"/>
              </a:solidFill>
              <a:latin typeface="Avenir Next LT Pro" panose="020B0504020202020204" pitchFamily="34" charset="0"/>
            </a:endParaRPr>
          </a:p>
          <a:p>
            <a:pPr marL="342900" lvl="0" indent="-342900">
              <a:lnSpc>
                <a:spcPts val="2239"/>
              </a:lnSpc>
              <a:buFont typeface="Arial" panose="020B0604020202020204" pitchFamily="34" charset="0"/>
              <a:buChar char="•"/>
            </a:pPr>
            <a:r>
              <a:rPr lang="fr-FR" sz="2000" spc="23" err="1">
                <a:solidFill>
                  <a:schemeClr val="accent1">
                    <a:lumMod val="75000"/>
                  </a:schemeClr>
                </a:solidFill>
                <a:latin typeface="Avenir Next LT Pro" panose="020B0504020202020204" pitchFamily="34" charset="0"/>
              </a:rPr>
              <a:t>hostname</a:t>
            </a:r>
            <a:r>
              <a:rPr lang="fr-FR" sz="2000" spc="23">
                <a:solidFill>
                  <a:schemeClr val="accent1">
                    <a:lumMod val="75000"/>
                  </a:schemeClr>
                </a:solidFill>
                <a:latin typeface="Avenir Next LT Pro" panose="020B0504020202020204" pitchFamily="34" charset="0"/>
              </a:rPr>
              <a:t>: my-</a:t>
            </a:r>
            <a:r>
              <a:rPr lang="fr-FR" sz="2000" spc="23" err="1">
                <a:solidFill>
                  <a:schemeClr val="accent1">
                    <a:lumMod val="75000"/>
                  </a:schemeClr>
                </a:solidFill>
                <a:latin typeface="Avenir Next LT Pro" panose="020B0504020202020204" pitchFamily="34" charset="0"/>
              </a:rPr>
              <a:t>rabbit</a:t>
            </a:r>
            <a:r>
              <a:rPr lang="fr-FR" sz="2000" spc="23">
                <a:solidFill>
                  <a:schemeClr val="accent1">
                    <a:lumMod val="75000"/>
                  </a:schemeClr>
                </a:solidFill>
                <a:latin typeface="Avenir Next LT Pro" panose="020B0504020202020204" pitchFamily="34" charset="0"/>
              </a:rPr>
              <a:t> </a:t>
            </a:r>
            <a:r>
              <a:rPr lang="fr-FR" sz="2000" spc="23">
                <a:solidFill>
                  <a:srgbClr val="545454"/>
                </a:solidFill>
                <a:latin typeface="Avenir Next LT Pro" panose="020B0504020202020204" pitchFamily="34" charset="0"/>
              </a:rPr>
              <a:t>: Cela définit le nom d'hôte du conteneur </a:t>
            </a:r>
            <a:r>
              <a:rPr lang="fr-FR" sz="2000" spc="23" err="1">
                <a:solidFill>
                  <a:srgbClr val="545454"/>
                </a:solidFill>
                <a:latin typeface="Avenir Next LT Pro" panose="020B0504020202020204" pitchFamily="34" charset="0"/>
              </a:rPr>
              <a:t>RabbitMQ</a:t>
            </a:r>
            <a:r>
              <a:rPr lang="fr-FR" sz="2000" spc="23">
                <a:solidFill>
                  <a:srgbClr val="545454"/>
                </a:solidFill>
                <a:latin typeface="Avenir Next LT Pro" panose="020B0504020202020204" pitchFamily="34" charset="0"/>
              </a:rPr>
              <a:t>.</a:t>
            </a:r>
          </a:p>
          <a:p>
            <a:pPr lvl="0">
              <a:lnSpc>
                <a:spcPts val="2239"/>
              </a:lnSpc>
            </a:pPr>
            <a:endParaRPr lang="fr-FR" sz="2000" spc="23">
              <a:solidFill>
                <a:srgbClr val="545454"/>
              </a:solidFill>
              <a:latin typeface="Avenir Next LT Pro" panose="020B0504020202020204" pitchFamily="34" charset="0"/>
            </a:endParaRPr>
          </a:p>
          <a:p>
            <a:pPr marL="342900" lvl="0" indent="-342900">
              <a:lnSpc>
                <a:spcPts val="2239"/>
              </a:lnSpc>
              <a:buFont typeface="Arial" panose="020B0604020202020204" pitchFamily="34" charset="0"/>
              <a:buChar char="•"/>
            </a:pPr>
            <a:r>
              <a:rPr lang="fr-FR" sz="2000" spc="23">
                <a:solidFill>
                  <a:schemeClr val="accent1">
                    <a:lumMod val="75000"/>
                  </a:schemeClr>
                </a:solidFill>
                <a:latin typeface="Avenir Next LT Pro" panose="020B0504020202020204" pitchFamily="34" charset="0"/>
              </a:rPr>
              <a:t>ports: [...] : </a:t>
            </a:r>
            <a:r>
              <a:rPr lang="fr-FR" sz="2000" spc="23">
                <a:solidFill>
                  <a:srgbClr val="545454"/>
                </a:solidFill>
                <a:latin typeface="Avenir Next LT Pro" panose="020B0504020202020204" pitchFamily="34" charset="0"/>
              </a:rPr>
              <a:t>Cela définit les ports à exposer pour </a:t>
            </a:r>
            <a:r>
              <a:rPr lang="fr-FR" sz="2000" spc="23" err="1">
                <a:solidFill>
                  <a:srgbClr val="545454"/>
                </a:solidFill>
                <a:latin typeface="Avenir Next LT Pro" panose="020B0504020202020204" pitchFamily="34" charset="0"/>
              </a:rPr>
              <a:t>RabbitMQ</a:t>
            </a:r>
            <a:r>
              <a:rPr lang="fr-FR" sz="2000" spc="23">
                <a:solidFill>
                  <a:srgbClr val="545454"/>
                </a:solidFill>
                <a:latin typeface="Avenir Next LT Pro" panose="020B0504020202020204" pitchFamily="34" charset="0"/>
              </a:rPr>
              <a:t>, qui sont 8672:15672 et 5672:5672 dans ce cas. </a:t>
            </a:r>
          </a:p>
          <a:p>
            <a:pPr marL="342900" lvl="0" indent="-342900">
              <a:lnSpc>
                <a:spcPts val="2239"/>
              </a:lnSpc>
              <a:buFont typeface="Arial" panose="020B0604020202020204" pitchFamily="34" charset="0"/>
              <a:buChar char="•"/>
            </a:pPr>
            <a:endParaRPr lang="fr-FR" sz="2000" spc="23">
              <a:solidFill>
                <a:schemeClr val="accent1">
                  <a:lumMod val="75000"/>
                </a:schemeClr>
              </a:solidFill>
              <a:latin typeface="Avenir Next LT Pro" panose="020B0504020202020204" pitchFamily="34" charset="0"/>
            </a:endParaRPr>
          </a:p>
          <a:p>
            <a:pPr marL="342900" lvl="0" indent="-342900">
              <a:lnSpc>
                <a:spcPts val="2239"/>
              </a:lnSpc>
              <a:buFont typeface="Arial" panose="020B0604020202020204" pitchFamily="34" charset="0"/>
              <a:buChar char="•"/>
            </a:pPr>
            <a:r>
              <a:rPr lang="fr-FR" sz="2000" spc="23">
                <a:solidFill>
                  <a:schemeClr val="accent1">
                    <a:lumMod val="75000"/>
                  </a:schemeClr>
                </a:solidFill>
                <a:latin typeface="Avenir Next LT Pro" panose="020B0504020202020204" pitchFamily="34" charset="0"/>
              </a:rPr>
              <a:t>volumes: [...] : </a:t>
            </a:r>
            <a:r>
              <a:rPr lang="fr-FR" sz="2000" spc="23">
                <a:solidFill>
                  <a:srgbClr val="545454"/>
                </a:solidFill>
                <a:latin typeface="Avenir Next LT Pro" panose="020B0504020202020204" pitchFamily="34" charset="0"/>
              </a:rPr>
              <a:t>Cela définit les volumes à monter pour </a:t>
            </a:r>
            <a:r>
              <a:rPr lang="fr-FR" sz="2000" spc="23" err="1">
                <a:solidFill>
                  <a:srgbClr val="545454"/>
                </a:solidFill>
                <a:latin typeface="Avenir Next LT Pro" panose="020B0504020202020204" pitchFamily="34" charset="0"/>
              </a:rPr>
              <a:t>RabbitMQ</a:t>
            </a:r>
            <a:r>
              <a:rPr lang="fr-FR" sz="2000" spc="23">
                <a:solidFill>
                  <a:srgbClr val="545454"/>
                </a:solidFill>
                <a:latin typeface="Avenir Next LT Pro" panose="020B0504020202020204" pitchFamily="34" charset="0"/>
              </a:rPr>
              <a:t>, qui sont </a:t>
            </a:r>
            <a:r>
              <a:rPr lang="fr-FR" sz="2000" spc="23" err="1">
                <a:solidFill>
                  <a:srgbClr val="545454"/>
                </a:solidFill>
                <a:latin typeface="Avenir Next LT Pro" panose="020B0504020202020204" pitchFamily="34" charset="0"/>
              </a:rPr>
              <a:t>rabbitmq_data</a:t>
            </a:r>
            <a:r>
              <a:rPr lang="fr-FR" sz="2000" spc="23">
                <a:solidFill>
                  <a:srgbClr val="545454"/>
                </a:solidFill>
                <a:latin typeface="Avenir Next LT Pro" panose="020B0504020202020204" pitchFamily="34" charset="0"/>
              </a:rPr>
              <a:t>:/var/lib/</a:t>
            </a:r>
            <a:r>
              <a:rPr lang="fr-FR" sz="2000" spc="23" err="1">
                <a:solidFill>
                  <a:srgbClr val="545454"/>
                </a:solidFill>
                <a:latin typeface="Avenir Next LT Pro" panose="020B0504020202020204" pitchFamily="34" charset="0"/>
              </a:rPr>
              <a:t>rabbitmq</a:t>
            </a:r>
            <a:endParaRPr lang="fr-FR" sz="2000" spc="23">
              <a:solidFill>
                <a:srgbClr val="545454"/>
              </a:solidFill>
              <a:latin typeface="Avenir Next LT Pro" panose="020B0504020202020204" pitchFamily="34" charset="0"/>
            </a:endParaRPr>
          </a:p>
          <a:p>
            <a:pPr marL="342900" lvl="0" indent="-342900">
              <a:lnSpc>
                <a:spcPts val="2239"/>
              </a:lnSpc>
              <a:buFont typeface="Arial" panose="020B0604020202020204" pitchFamily="34" charset="0"/>
              <a:buChar char="•"/>
            </a:pPr>
            <a:endParaRPr lang="fr-FR" sz="2000" spc="23">
              <a:solidFill>
                <a:srgbClr val="545454"/>
              </a:solidFill>
              <a:latin typeface="Avenir Next LT Pro" panose="020B0504020202020204" pitchFamily="34" charset="0"/>
            </a:endParaRPr>
          </a:p>
          <a:p>
            <a:pPr marL="342900" lvl="0" indent="-342900">
              <a:lnSpc>
                <a:spcPts val="2239"/>
              </a:lnSpc>
              <a:buFont typeface="Arial" panose="020B0604020202020204" pitchFamily="34" charset="0"/>
              <a:buChar char="•"/>
            </a:pPr>
            <a:r>
              <a:rPr lang="fr-FR" sz="2000" spc="23" err="1">
                <a:solidFill>
                  <a:schemeClr val="accent1">
                    <a:lumMod val="75000"/>
                  </a:schemeClr>
                </a:solidFill>
                <a:latin typeface="Avenir Next LT Pro" panose="020B0504020202020204" pitchFamily="34" charset="0"/>
              </a:rPr>
              <a:t>environment</a:t>
            </a:r>
            <a:r>
              <a:rPr lang="fr-FR" sz="2000" spc="23">
                <a:solidFill>
                  <a:schemeClr val="accent1">
                    <a:lumMod val="75000"/>
                  </a:schemeClr>
                </a:solidFill>
                <a:latin typeface="Avenir Next LT Pro" panose="020B0504020202020204" pitchFamily="34" charset="0"/>
              </a:rPr>
              <a:t>: [...] : </a:t>
            </a:r>
            <a:r>
              <a:rPr lang="fr-FR" sz="2000" spc="23">
                <a:solidFill>
                  <a:srgbClr val="545454"/>
                </a:solidFill>
                <a:latin typeface="Avenir Next LT Pro" panose="020B0504020202020204" pitchFamily="34" charset="0"/>
              </a:rPr>
              <a:t>Cela définit les variables d'environnement à passer au conteneur </a:t>
            </a:r>
            <a:r>
              <a:rPr lang="fr-FR" sz="2000" spc="23" err="1">
                <a:solidFill>
                  <a:srgbClr val="545454"/>
                </a:solidFill>
                <a:latin typeface="Avenir Next LT Pro" panose="020B0504020202020204" pitchFamily="34" charset="0"/>
              </a:rPr>
              <a:t>RabbitMQ</a:t>
            </a:r>
            <a:endParaRPr lang="fr-FR" sz="2000" spc="23">
              <a:solidFill>
                <a:srgbClr val="545454"/>
              </a:solidFill>
              <a:latin typeface="Avenir Next LT Pro" panose="020B0504020202020204" pitchFamily="34" charset="0"/>
            </a:endParaRPr>
          </a:p>
          <a:p>
            <a:pPr marL="342900" lvl="0" indent="-342900">
              <a:lnSpc>
                <a:spcPts val="2239"/>
              </a:lnSpc>
              <a:buFont typeface="Arial" panose="020B0604020202020204" pitchFamily="34" charset="0"/>
              <a:buChar char="•"/>
            </a:pPr>
            <a:endParaRPr lang="fr-FR" sz="2000" spc="23">
              <a:solidFill>
                <a:srgbClr val="545454"/>
              </a:solidFill>
              <a:latin typeface="Avenir Next LT Pro" panose="020B0504020202020204" pitchFamily="34" charset="0"/>
            </a:endParaRPr>
          </a:p>
          <a:p>
            <a:pPr marL="342900" lvl="0" indent="-342900">
              <a:lnSpc>
                <a:spcPts val="2239"/>
              </a:lnSpc>
              <a:buFont typeface="Arial" panose="020B0604020202020204" pitchFamily="34" charset="0"/>
              <a:buChar char="•"/>
            </a:pPr>
            <a:r>
              <a:rPr lang="fr-FR" sz="2000" spc="23" err="1">
                <a:solidFill>
                  <a:schemeClr val="accent1">
                    <a:lumMod val="75000"/>
                  </a:schemeClr>
                </a:solidFill>
                <a:latin typeface="Avenir Next LT Pro" panose="020B0504020202020204" pitchFamily="34" charset="0"/>
              </a:rPr>
              <a:t>healthcheck</a:t>
            </a:r>
            <a:r>
              <a:rPr lang="fr-FR" sz="2000" spc="23">
                <a:solidFill>
                  <a:schemeClr val="accent1">
                    <a:lumMod val="75000"/>
                  </a:schemeClr>
                </a:solidFill>
                <a:latin typeface="Avenir Next LT Pro" panose="020B0504020202020204" pitchFamily="34" charset="0"/>
              </a:rPr>
              <a:t>: [...] : </a:t>
            </a:r>
            <a:r>
              <a:rPr lang="fr-FR" sz="2000" spc="23">
                <a:solidFill>
                  <a:srgbClr val="545454"/>
                </a:solidFill>
                <a:latin typeface="Avenir Next LT Pro" panose="020B0504020202020204" pitchFamily="34" charset="0"/>
              </a:rPr>
              <a:t>Cela définit le test de santé à effectuer pour </a:t>
            </a:r>
            <a:r>
              <a:rPr lang="fr-FR" sz="2000" spc="23" err="1">
                <a:solidFill>
                  <a:srgbClr val="545454"/>
                </a:solidFill>
                <a:latin typeface="Avenir Next LT Pro" panose="020B0504020202020204" pitchFamily="34" charset="0"/>
              </a:rPr>
              <a:t>RabbitMQ</a:t>
            </a:r>
            <a:endParaRPr lang="fr-FR" sz="2000" spc="23">
              <a:solidFill>
                <a:srgbClr val="545454"/>
              </a:solidFill>
              <a:latin typeface="Avenir Next LT Pro" panose="020B0504020202020204" pitchFamily="34" charset="0"/>
            </a:endParaRPr>
          </a:p>
          <a:p>
            <a:pPr marL="342900" lvl="0" indent="-342900">
              <a:lnSpc>
                <a:spcPts val="2239"/>
              </a:lnSpc>
              <a:buFont typeface="Arial" panose="020B0604020202020204" pitchFamily="34" charset="0"/>
              <a:buChar char="•"/>
            </a:pPr>
            <a:endParaRPr lang="fr-FR" sz="2000" spc="23">
              <a:solidFill>
                <a:srgbClr val="545454"/>
              </a:solidFill>
              <a:latin typeface="Avenir Next LT Pro" panose="020B0504020202020204" pitchFamily="34" charset="0"/>
            </a:endParaRPr>
          </a:p>
          <a:p>
            <a:pPr marL="342900" lvl="0" indent="-342900">
              <a:lnSpc>
                <a:spcPts val="2239"/>
              </a:lnSpc>
              <a:buFont typeface="Arial" panose="020B0604020202020204" pitchFamily="34" charset="0"/>
              <a:buChar char="•"/>
            </a:pPr>
            <a:r>
              <a:rPr lang="fr-FR" sz="2000" spc="23">
                <a:solidFill>
                  <a:schemeClr val="accent1">
                    <a:lumMod val="75000"/>
                  </a:schemeClr>
                </a:solidFill>
                <a:latin typeface="Avenir Next LT Pro" panose="020B0504020202020204" pitchFamily="34" charset="0"/>
              </a:rPr>
              <a:t>test : </a:t>
            </a:r>
            <a:r>
              <a:rPr lang="fr-FR" sz="2000" spc="23">
                <a:solidFill>
                  <a:srgbClr val="545454"/>
                </a:solidFill>
                <a:latin typeface="Avenir Next LT Pro" panose="020B0504020202020204" pitchFamily="34" charset="0"/>
              </a:rPr>
              <a:t>Consiste à envoyer une requête de ping à </a:t>
            </a:r>
            <a:r>
              <a:rPr lang="fr-FR" sz="2000" spc="23" err="1">
                <a:solidFill>
                  <a:srgbClr val="545454"/>
                </a:solidFill>
                <a:latin typeface="Avenir Next LT Pro" panose="020B0504020202020204" pitchFamily="34" charset="0"/>
              </a:rPr>
              <a:t>RabbitMQ</a:t>
            </a:r>
            <a:endParaRPr lang="en-US" sz="20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r>
              <a:rPr lang="en-US" sz="2400" spc="23">
                <a:solidFill>
                  <a:srgbClr val="545454"/>
                </a:solidFill>
                <a:latin typeface="Avenir Next LT Pro" panose="020B0504020202020204" pitchFamily="34" charset="0"/>
              </a:rPr>
              <a:t> </a:t>
            </a: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p:txBody>
      </p:sp>
      <p:sp>
        <p:nvSpPr>
          <p:cNvPr id="26" name="Espace réservé du numéro de diapositive 24">
            <a:extLst>
              <a:ext uri="{FF2B5EF4-FFF2-40B4-BE49-F238E27FC236}">
                <a16:creationId xmlns:a16="http://schemas.microsoft.com/office/drawing/2014/main" id="{189A663F-073C-D1A6-BD7E-5C27F6E95B2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117</a:t>
            </a:fld>
            <a:endParaRPr lang="en-US" sz="1800" b="1">
              <a:solidFill>
                <a:srgbClr val="A8CEC3"/>
              </a:solidFill>
            </a:endParaRPr>
          </a:p>
        </p:txBody>
      </p:sp>
    </p:spTree>
    <p:extLst>
      <p:ext uri="{BB962C8B-B14F-4D97-AF65-F5344CB8AC3E}">
        <p14:creationId xmlns:p14="http://schemas.microsoft.com/office/powerpoint/2010/main" val="271244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dissolv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dissolv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animEffect transition="in" filter="dissolve">
                                      <p:cBhvr>
                                        <p:cTn id="27" dur="500"/>
                                        <p:tgtEl>
                                          <p:spTgt spid="1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xEl>
                                              <p:pRg st="8" end="8"/>
                                            </p:txEl>
                                          </p:spTgt>
                                        </p:tgtEl>
                                        <p:attrNameLst>
                                          <p:attrName>style.visibility</p:attrName>
                                        </p:attrNameLst>
                                      </p:cBhvr>
                                      <p:to>
                                        <p:strVal val="visible"/>
                                      </p:to>
                                    </p:set>
                                    <p:animEffect transition="in" filter="dissolve">
                                      <p:cBhvr>
                                        <p:cTn id="32" dur="500"/>
                                        <p:tgtEl>
                                          <p:spTgt spid="15">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xEl>
                                              <p:pRg st="10" end="10"/>
                                            </p:txEl>
                                          </p:spTgt>
                                        </p:tgtEl>
                                        <p:attrNameLst>
                                          <p:attrName>style.visibility</p:attrName>
                                        </p:attrNameLst>
                                      </p:cBhvr>
                                      <p:to>
                                        <p:strVal val="visible"/>
                                      </p:to>
                                    </p:set>
                                    <p:animEffect transition="in" filter="dissolve">
                                      <p:cBhvr>
                                        <p:cTn id="37" dur="500"/>
                                        <p:tgtEl>
                                          <p:spTgt spid="15">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5">
                                            <p:txEl>
                                              <p:pRg st="12" end="12"/>
                                            </p:txEl>
                                          </p:spTgt>
                                        </p:tgtEl>
                                        <p:attrNameLst>
                                          <p:attrName>style.visibility</p:attrName>
                                        </p:attrNameLst>
                                      </p:cBhvr>
                                      <p:to>
                                        <p:strVal val="visible"/>
                                      </p:to>
                                    </p:set>
                                    <p:animEffect transition="in" filter="dissolve">
                                      <p:cBhvr>
                                        <p:cTn id="42" dur="500"/>
                                        <p:tgtEl>
                                          <p:spTgt spid="15">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5">
                                            <p:txEl>
                                              <p:pRg st="14" end="14"/>
                                            </p:txEl>
                                          </p:spTgt>
                                        </p:tgtEl>
                                        <p:attrNameLst>
                                          <p:attrName>style.visibility</p:attrName>
                                        </p:attrNameLst>
                                      </p:cBhvr>
                                      <p:to>
                                        <p:strVal val="visible"/>
                                      </p:to>
                                    </p:set>
                                    <p:animEffect transition="in" filter="dissolve">
                                      <p:cBhvr>
                                        <p:cTn id="47" dur="500"/>
                                        <p:tgtEl>
                                          <p:spTgt spid="15">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5">
                                            <p:txEl>
                                              <p:pRg st="16" end="16"/>
                                            </p:txEl>
                                          </p:spTgt>
                                        </p:tgtEl>
                                        <p:attrNameLst>
                                          <p:attrName>style.visibility</p:attrName>
                                        </p:attrNameLst>
                                      </p:cBhvr>
                                      <p:to>
                                        <p:strVal val="visible"/>
                                      </p:to>
                                    </p:set>
                                    <p:animEffect transition="in" filter="dissolve">
                                      <p:cBhvr>
                                        <p:cTn id="52" dur="500"/>
                                        <p:tgtEl>
                                          <p:spTgt spid="1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5351870" cy="14592906"/>
          </a:xfrm>
          <a:prstGeom prst="rect">
            <a:avLst/>
          </a:prstGeom>
        </p:spPr>
        <p:txBody>
          <a:bodyPr lIns="0" tIns="0" rIns="0" bIns="0" rtlCol="0" anchor="t">
            <a:spAutoFit/>
          </a:bodyPr>
          <a:lstStyle/>
          <a:p>
            <a:pPr lvl="0">
              <a:lnSpc>
                <a:spcPts val="2239"/>
              </a:lnSpc>
            </a:pPr>
            <a:r>
              <a:rPr lang="en-US" sz="2799" spc="36">
                <a:solidFill>
                  <a:srgbClr val="8CA9AD"/>
                </a:solidFill>
                <a:latin typeface="Avenir Next LT Pro" panose="020B0504020202020204" pitchFamily="34" charset="0"/>
              </a:rPr>
              <a:t>CONFIGURATION RABBITMQ SUR DOCKER-COMPOSE.YAML</a:t>
            </a:r>
          </a:p>
          <a:p>
            <a:pPr lvl="0">
              <a:lnSpc>
                <a:spcPts val="2239"/>
              </a:lnSpc>
            </a:pPr>
            <a:endParaRPr lang="en-US" sz="2799" spc="36">
              <a:solidFill>
                <a:srgbClr val="8CA9AD"/>
              </a:solidFill>
              <a:latin typeface="Avenir Next LT Pro" panose="020B0504020202020204" pitchFamily="34" charset="0"/>
            </a:endParaRPr>
          </a:p>
          <a:p>
            <a:pPr>
              <a:lnSpc>
                <a:spcPct val="150000"/>
              </a:lnSpc>
            </a:pPr>
            <a:r>
              <a:rPr lang="fr-FR" sz="2400" spc="23">
                <a:solidFill>
                  <a:srgbClr val="545454"/>
                </a:solidFill>
                <a:latin typeface="Avenir Next LT Pro" panose="020B0504020202020204" pitchFamily="34" charset="0"/>
              </a:rPr>
              <a:t>Ajouter la déclaration de volume dans le fichier docker-</a:t>
            </a:r>
            <a:r>
              <a:rPr lang="fr-FR" sz="2400" spc="23" err="1">
                <a:solidFill>
                  <a:srgbClr val="545454"/>
                </a:solidFill>
                <a:latin typeface="Avenir Next LT Pro" panose="020B0504020202020204" pitchFamily="34" charset="0"/>
              </a:rPr>
              <a:t>compose.yml</a:t>
            </a:r>
            <a:r>
              <a:rPr lang="fr-FR" sz="2400" spc="23">
                <a:solidFill>
                  <a:srgbClr val="545454"/>
                </a:solidFill>
                <a:latin typeface="Avenir Next LT Pro" panose="020B0504020202020204" pitchFamily="34" charset="0"/>
              </a:rPr>
              <a:t> pour le service </a:t>
            </a:r>
            <a:r>
              <a:rPr lang="fr-FR" sz="2400" spc="23" err="1">
                <a:solidFill>
                  <a:srgbClr val="545454"/>
                </a:solidFill>
                <a:latin typeface="Avenir Next LT Pro" panose="020B0504020202020204" pitchFamily="34" charset="0"/>
              </a:rPr>
              <a:t>RabbitMQ</a:t>
            </a:r>
            <a:r>
              <a:rPr lang="fr-FR" sz="2400" spc="23">
                <a:solidFill>
                  <a:srgbClr val="545454"/>
                </a:solidFill>
                <a:latin typeface="Avenir Next LT Pro" panose="020B0504020202020204" pitchFamily="34" charset="0"/>
              </a:rPr>
              <a:t>. (ligne 292):</a:t>
            </a: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ct val="150000"/>
              </a:lnSpc>
            </a:pPr>
            <a:r>
              <a:rPr lang="fr-FR" sz="2400" spc="23">
                <a:solidFill>
                  <a:srgbClr val="545454"/>
                </a:solidFill>
                <a:latin typeface="Avenir Next LT Pro" panose="020B0504020202020204" pitchFamily="34" charset="0"/>
              </a:rPr>
              <a:t>Cela permet de stocker les données de </a:t>
            </a:r>
            <a:r>
              <a:rPr lang="fr-FR" sz="2400" spc="23" err="1">
                <a:solidFill>
                  <a:srgbClr val="545454"/>
                </a:solidFill>
                <a:latin typeface="Avenir Next LT Pro" panose="020B0504020202020204" pitchFamily="34" charset="0"/>
              </a:rPr>
              <a:t>RabbitMQ</a:t>
            </a:r>
            <a:r>
              <a:rPr lang="fr-FR" sz="2400" spc="23">
                <a:solidFill>
                  <a:srgbClr val="545454"/>
                </a:solidFill>
                <a:latin typeface="Avenir Next LT Pro" panose="020B0504020202020204" pitchFamily="34" charset="0"/>
              </a:rPr>
              <a:t> en dehors du conteneur, dans un volume qui peut être partagé entre plusieurs conteneurs ou entre le conteneur </a:t>
            </a:r>
            <a:r>
              <a:rPr lang="fr-FR" sz="2400" spc="23" err="1">
                <a:solidFill>
                  <a:srgbClr val="545454"/>
                </a:solidFill>
                <a:latin typeface="Avenir Next LT Pro" panose="020B0504020202020204" pitchFamily="34" charset="0"/>
              </a:rPr>
              <a:t>RabbitMQ</a:t>
            </a:r>
            <a:r>
              <a:rPr lang="fr-FR" sz="2400" spc="23">
                <a:solidFill>
                  <a:srgbClr val="545454"/>
                </a:solidFill>
                <a:latin typeface="Avenir Next LT Pro" panose="020B0504020202020204" pitchFamily="34" charset="0"/>
              </a:rPr>
              <a:t> et l'hôte Docker.</a:t>
            </a: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r>
              <a:rPr lang="en-US" sz="2400" spc="23">
                <a:solidFill>
                  <a:srgbClr val="545454"/>
                </a:solidFill>
                <a:latin typeface="Avenir Next LT Pro" panose="020B0504020202020204" pitchFamily="34" charset="0"/>
              </a:rPr>
              <a:t> </a:t>
            </a: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p:txBody>
      </p:sp>
      <p:grpSp>
        <p:nvGrpSpPr>
          <p:cNvPr id="12" name="Group 14">
            <a:extLst>
              <a:ext uri="{FF2B5EF4-FFF2-40B4-BE49-F238E27FC236}">
                <a16:creationId xmlns:a16="http://schemas.microsoft.com/office/drawing/2014/main" id="{7B304C97-BE79-D0D2-5E19-53435EB7E689}"/>
              </a:ext>
            </a:extLst>
          </p:cNvPr>
          <p:cNvGrpSpPr/>
          <p:nvPr/>
        </p:nvGrpSpPr>
        <p:grpSpPr>
          <a:xfrm>
            <a:off x="1284002" y="3053101"/>
            <a:ext cx="14841265" cy="3303091"/>
            <a:chOff x="0" y="-209984"/>
            <a:chExt cx="2721355" cy="869950"/>
          </a:xfrm>
        </p:grpSpPr>
        <p:sp>
          <p:nvSpPr>
            <p:cNvPr id="13" name="Freeform 15">
              <a:extLst>
                <a:ext uri="{FF2B5EF4-FFF2-40B4-BE49-F238E27FC236}">
                  <a16:creationId xmlns:a16="http://schemas.microsoft.com/office/drawing/2014/main" id="{9F04FE0A-375A-CDAA-0107-9BB55295D635}"/>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4" name="TextBox 16">
              <a:extLst>
                <a:ext uri="{FF2B5EF4-FFF2-40B4-BE49-F238E27FC236}">
                  <a16:creationId xmlns:a16="http://schemas.microsoft.com/office/drawing/2014/main" id="{B8954443-7608-D323-DCAD-AA06A0706DAD}"/>
                </a:ext>
              </a:extLst>
            </p:cNvPr>
            <p:cNvSpPr txBox="1"/>
            <p:nvPr/>
          </p:nvSpPr>
          <p:spPr>
            <a:xfrm>
              <a:off x="7159" y="-209984"/>
              <a:ext cx="2714196" cy="869950"/>
            </a:xfrm>
            <a:prstGeom prst="rect">
              <a:avLst/>
            </a:prstGeom>
          </p:spPr>
          <p:txBody>
            <a:bodyPr lIns="50800" tIns="50800" rIns="50800" bIns="50800" rtlCol="0" anchor="ctr"/>
            <a:lstStyle/>
            <a:p>
              <a:r>
                <a:rPr lang="fr-MA" sz="2800" b="0">
                  <a:solidFill>
                    <a:srgbClr val="569CD6"/>
                  </a:solidFill>
                  <a:effectLst/>
                  <a:latin typeface="Consolas" panose="020B0609020204030204" pitchFamily="49" charset="0"/>
                </a:rPr>
                <a:t> </a:t>
              </a:r>
              <a:r>
                <a:rPr lang="fr-MA" sz="2800" b="0" err="1">
                  <a:solidFill>
                    <a:srgbClr val="569CD6"/>
                  </a:solidFill>
                  <a:effectLst/>
                  <a:latin typeface="Consolas" panose="020B0609020204030204" pitchFamily="49" charset="0"/>
                </a:rPr>
                <a:t>rabbitmq_data</a:t>
              </a:r>
              <a:r>
                <a:rPr lang="fr-MA" sz="2800" b="0">
                  <a:solidFill>
                    <a:srgbClr val="D4D4D4"/>
                  </a:solidFill>
                  <a:effectLst/>
                  <a:latin typeface="Consolas" panose="020B0609020204030204" pitchFamily="49" charset="0"/>
                </a:rPr>
                <a:t>:</a:t>
              </a:r>
            </a:p>
          </p:txBody>
        </p:sp>
      </p:grpSp>
      <p:sp>
        <p:nvSpPr>
          <p:cNvPr id="25" name="Espace réservé du numéro de diapositive 24">
            <a:extLst>
              <a:ext uri="{FF2B5EF4-FFF2-40B4-BE49-F238E27FC236}">
                <a16:creationId xmlns:a16="http://schemas.microsoft.com/office/drawing/2014/main" id="{89563C90-D29E-1426-FF05-FD424EA45DE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118</a:t>
            </a:fld>
            <a:endParaRPr lang="en-US" sz="1800" b="1">
              <a:solidFill>
                <a:srgbClr val="A8CEC3"/>
              </a:solidFill>
            </a:endParaRPr>
          </a:p>
        </p:txBody>
      </p:sp>
    </p:spTree>
    <p:extLst>
      <p:ext uri="{BB962C8B-B14F-4D97-AF65-F5344CB8AC3E}">
        <p14:creationId xmlns:p14="http://schemas.microsoft.com/office/powerpoint/2010/main" val="215936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xEl>
                                              <p:pRg st="12" end="12"/>
                                            </p:txEl>
                                          </p:spTgt>
                                        </p:tgtEl>
                                        <p:attrNameLst>
                                          <p:attrName>style.visibility</p:attrName>
                                        </p:attrNameLst>
                                      </p:cBhvr>
                                      <p:to>
                                        <p:strVal val="visible"/>
                                      </p:to>
                                    </p:set>
                                    <p:animEffect transition="in" filter="dissolve">
                                      <p:cBhvr>
                                        <p:cTn id="12" dur="500"/>
                                        <p:tgtEl>
                                          <p:spTgt spid="1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5351870" cy="12920653"/>
          </a:xfrm>
          <a:prstGeom prst="rect">
            <a:avLst/>
          </a:prstGeom>
        </p:spPr>
        <p:txBody>
          <a:bodyPr lIns="0" tIns="0" rIns="0" bIns="0" rtlCol="0" anchor="t">
            <a:spAutoFit/>
          </a:bodyPr>
          <a:lstStyle/>
          <a:p>
            <a:pPr lvl="0">
              <a:lnSpc>
                <a:spcPts val="2239"/>
              </a:lnSpc>
            </a:pPr>
            <a:r>
              <a:rPr lang="en-US" sz="2799" spc="36">
                <a:solidFill>
                  <a:srgbClr val="8CA9AD"/>
                </a:solidFill>
                <a:latin typeface="Avenir Next LT Pro" panose="020B0504020202020204" pitchFamily="34" charset="0"/>
              </a:rPr>
              <a:t>CONFIGURATION RABBITMQ SUR DOCKER-COMPOSE.YAML</a:t>
            </a:r>
          </a:p>
          <a:p>
            <a:pPr lvl="0">
              <a:lnSpc>
                <a:spcPts val="2239"/>
              </a:lnSpc>
            </a:pPr>
            <a:endParaRPr lang="en-US" sz="2799" spc="36">
              <a:solidFill>
                <a:srgbClr val="8CA9AD"/>
              </a:solidFill>
              <a:latin typeface="Avenir Next LT Pro" panose="020B0504020202020204" pitchFamily="34" charset="0"/>
            </a:endParaRPr>
          </a:p>
          <a:p>
            <a:pPr>
              <a:lnSpc>
                <a:spcPct val="150000"/>
              </a:lnSpc>
            </a:pPr>
            <a:r>
              <a:rPr lang="fr-FR" sz="2400" spc="23">
                <a:solidFill>
                  <a:srgbClr val="545454"/>
                </a:solidFill>
                <a:latin typeface="Avenir Next LT Pro" panose="020B0504020202020204" pitchFamily="34" charset="0"/>
              </a:rPr>
              <a:t>Démarrer le conteneur Docker correspondant au service "airflow-init"</a:t>
            </a: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r>
              <a:rPr lang="en-US" sz="2400" spc="23">
                <a:solidFill>
                  <a:srgbClr val="545454"/>
                </a:solidFill>
                <a:latin typeface="Avenir Next LT Pro" panose="020B0504020202020204" pitchFamily="34" charset="0"/>
              </a:rPr>
              <a:t> </a:t>
            </a: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p:txBody>
      </p:sp>
      <p:grpSp>
        <p:nvGrpSpPr>
          <p:cNvPr id="15" name="Group 15">
            <a:extLst>
              <a:ext uri="{FF2B5EF4-FFF2-40B4-BE49-F238E27FC236}">
                <a16:creationId xmlns:a16="http://schemas.microsoft.com/office/drawing/2014/main" id="{470B911F-7E41-FEDD-5199-25A5E8202A60}"/>
              </a:ext>
            </a:extLst>
          </p:cNvPr>
          <p:cNvGrpSpPr/>
          <p:nvPr/>
        </p:nvGrpSpPr>
        <p:grpSpPr>
          <a:xfrm>
            <a:off x="1028700" y="2973668"/>
            <a:ext cx="15351870" cy="3303091"/>
            <a:chOff x="0" y="-209984"/>
            <a:chExt cx="4043291" cy="869950"/>
          </a:xfrm>
        </p:grpSpPr>
        <p:sp>
          <p:nvSpPr>
            <p:cNvPr id="17" name="Freeform 16">
              <a:extLst>
                <a:ext uri="{FF2B5EF4-FFF2-40B4-BE49-F238E27FC236}">
                  <a16:creationId xmlns:a16="http://schemas.microsoft.com/office/drawing/2014/main" id="{6AAEC33C-CAB2-D6C2-605A-954CD75DD7E3}"/>
                </a:ext>
              </a:extLst>
            </p:cNvPr>
            <p:cNvSpPr/>
            <p:nvPr/>
          </p:nvSpPr>
          <p:spPr>
            <a:xfrm>
              <a:off x="0" y="0"/>
              <a:ext cx="4043291" cy="449983"/>
            </a:xfrm>
            <a:custGeom>
              <a:avLst/>
              <a:gdLst/>
              <a:ahLst/>
              <a:cxnLst/>
              <a:rect l="l" t="t" r="r" b="b"/>
              <a:pathLst>
                <a:path w="4043291" h="449983">
                  <a:moveTo>
                    <a:pt x="25719" y="0"/>
                  </a:moveTo>
                  <a:lnTo>
                    <a:pt x="4017571" y="0"/>
                  </a:lnTo>
                  <a:cubicBezTo>
                    <a:pt x="4024393" y="0"/>
                    <a:pt x="4030935" y="2710"/>
                    <a:pt x="4035758" y="7533"/>
                  </a:cubicBezTo>
                  <a:cubicBezTo>
                    <a:pt x="4040581" y="12356"/>
                    <a:pt x="4043291" y="18898"/>
                    <a:pt x="4043291" y="25719"/>
                  </a:cubicBezTo>
                  <a:lnTo>
                    <a:pt x="4043291" y="424264"/>
                  </a:lnTo>
                  <a:cubicBezTo>
                    <a:pt x="4043291" y="438468"/>
                    <a:pt x="4031776" y="449983"/>
                    <a:pt x="4017571" y="449983"/>
                  </a:cubicBezTo>
                  <a:lnTo>
                    <a:pt x="25719" y="449983"/>
                  </a:lnTo>
                  <a:cubicBezTo>
                    <a:pt x="11515" y="449983"/>
                    <a:pt x="0" y="438468"/>
                    <a:pt x="0" y="424264"/>
                  </a:cubicBezTo>
                  <a:lnTo>
                    <a:pt x="0" y="25719"/>
                  </a:lnTo>
                  <a:cubicBezTo>
                    <a:pt x="0" y="11515"/>
                    <a:pt x="11515" y="0"/>
                    <a:pt x="25719" y="0"/>
                  </a:cubicBezTo>
                  <a:close/>
                </a:path>
              </a:pathLst>
            </a:custGeom>
            <a:solidFill>
              <a:srgbClr val="3B3838"/>
            </a:solidFill>
            <a:ln w="38100">
              <a:solidFill>
                <a:srgbClr val="BBCBCD"/>
              </a:solidFill>
            </a:ln>
          </p:spPr>
        </p:sp>
        <p:sp>
          <p:nvSpPr>
            <p:cNvPr id="19" name="TextBox 17">
              <a:extLst>
                <a:ext uri="{FF2B5EF4-FFF2-40B4-BE49-F238E27FC236}">
                  <a16:creationId xmlns:a16="http://schemas.microsoft.com/office/drawing/2014/main" id="{DDFD7C8F-CB40-B119-641E-6D547737DD67}"/>
                </a:ext>
              </a:extLst>
            </p:cNvPr>
            <p:cNvSpPr txBox="1"/>
            <p:nvPr/>
          </p:nvSpPr>
          <p:spPr>
            <a:xfrm>
              <a:off x="677333" y="-209984"/>
              <a:ext cx="3187230" cy="869950"/>
            </a:xfrm>
            <a:prstGeom prst="rect">
              <a:avLst/>
            </a:prstGeom>
          </p:spPr>
          <p:txBody>
            <a:bodyPr lIns="50800" tIns="50800" rIns="50800" bIns="50800" rtlCol="0" anchor="ctr"/>
            <a:lstStyle/>
            <a:p>
              <a:pPr>
                <a:lnSpc>
                  <a:spcPts val="3919"/>
                </a:lnSpc>
              </a:pPr>
              <a:r>
                <a:rPr lang="en-US" sz="2799">
                  <a:solidFill>
                    <a:srgbClr val="FFFFFF"/>
                  </a:solidFill>
                  <a:latin typeface="Roboto Mono Regular" panose="020B0604020202020204" charset="0"/>
                  <a:ea typeface="Roboto Mono Regular" panose="020B0604020202020204" charset="0"/>
                </a:rPr>
                <a:t>      docker compose up airflow-</a:t>
              </a:r>
              <a:r>
                <a:rPr lang="en-US" sz="2799" err="1">
                  <a:solidFill>
                    <a:srgbClr val="FFFFFF"/>
                  </a:solidFill>
                  <a:latin typeface="Roboto Mono Regular" panose="020B0604020202020204" charset="0"/>
                  <a:ea typeface="Roboto Mono Regular" panose="020B0604020202020204" charset="0"/>
                </a:rPr>
                <a:t>init</a:t>
              </a:r>
              <a:endParaRPr lang="en-US" sz="2799">
                <a:solidFill>
                  <a:srgbClr val="FFFFFF"/>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7231205D-C977-3371-709D-8E07B984FA5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119</a:t>
            </a:fld>
            <a:endParaRPr lang="en-US" sz="1800" b="1">
              <a:solidFill>
                <a:srgbClr val="A8CEC3"/>
              </a:solidFill>
            </a:endParaRPr>
          </a:p>
        </p:txBody>
      </p:sp>
    </p:spTree>
    <p:extLst>
      <p:ext uri="{BB962C8B-B14F-4D97-AF65-F5344CB8AC3E}">
        <p14:creationId xmlns:p14="http://schemas.microsoft.com/office/powerpoint/2010/main" val="170587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QUAND UTILISER AIRFLOW</a:t>
            </a:r>
            <a:endParaRPr lang="en-US" sz="3200" b="1" spc="62">
              <a:solidFill>
                <a:srgbClr val="545454"/>
              </a:solidFill>
              <a:latin typeface="Avenir Next LT Pro" panose="020B0504020202020204" pitchFamily="34" charset="0"/>
            </a:endParaRPr>
          </a:p>
        </p:txBody>
      </p:sp>
      <p:sp>
        <p:nvSpPr>
          <p:cNvPr id="3" name="TextBox 3"/>
          <p:cNvSpPr txBox="1"/>
          <p:nvPr/>
        </p:nvSpPr>
        <p:spPr>
          <a:xfrm>
            <a:off x="1336031" y="2643117"/>
            <a:ext cx="15351870" cy="4350615"/>
          </a:xfrm>
          <a:prstGeom prst="rect">
            <a:avLst/>
          </a:prstGeom>
        </p:spPr>
        <p:txBody>
          <a:bodyPr wrap="square" lIns="0" tIns="0" rIns="0" bIns="0" rtlCol="0" anchor="t">
            <a:spAutoFit/>
          </a:bodyPr>
          <a:lstStyle/>
          <a:p>
            <a:pPr>
              <a:lnSpc>
                <a:spcPct val="200000"/>
              </a:lnSpc>
            </a:pPr>
            <a:r>
              <a:rPr lang="fr-FR" b="1">
                <a:solidFill>
                  <a:srgbClr val="A8CEC3"/>
                </a:solidFill>
                <a:latin typeface="Avenir Next LT Pro" panose="020B0504020202020204" pitchFamily="34" charset="0"/>
              </a:rPr>
              <a:t>Raisons pour choisir Airflow</a:t>
            </a:r>
          </a:p>
          <a:p>
            <a:pPr marL="742950" lvl="1" indent="-285750">
              <a:lnSpc>
                <a:spcPct val="200000"/>
              </a:lnSpc>
              <a:buFont typeface="Arial" panose="020B0604020202020204" pitchFamily="34" charset="0"/>
              <a:buChar char="•"/>
            </a:pPr>
            <a:r>
              <a:rPr lang="fr-FR">
                <a:latin typeface="Avenir Next LT Pro" panose="020B0504020202020204" pitchFamily="34" charset="0"/>
              </a:rPr>
              <a:t>La capacité de mettre en œuvre des pipelines à l'aide de code Python vous permet de créer des pipelines arbitrairement complexes en utilisant tout ce que vous pouvez imaginer en Python. </a:t>
            </a:r>
          </a:p>
          <a:p>
            <a:pPr marL="742950" lvl="1" indent="-285750">
              <a:lnSpc>
                <a:spcPct val="200000"/>
              </a:lnSpc>
              <a:buFont typeface="Arial" panose="020B0604020202020204" pitchFamily="34" charset="0"/>
              <a:buChar char="•"/>
            </a:pPr>
            <a:r>
              <a:rPr lang="fr-FR">
                <a:latin typeface="Avenir Next LT Pro" panose="020B0504020202020204" pitchFamily="34" charset="0"/>
              </a:rPr>
              <a:t>La fondation Python d'Airflow facilite l'extension et l'ajout d'intégrations avec de nombreux systèmes différents. </a:t>
            </a:r>
          </a:p>
          <a:p>
            <a:pPr marL="742950" lvl="1" indent="-285750">
              <a:lnSpc>
                <a:spcPct val="200000"/>
              </a:lnSpc>
              <a:buFont typeface="Arial" panose="020B0604020202020204" pitchFamily="34" charset="0"/>
              <a:buChar char="•"/>
            </a:pPr>
            <a:r>
              <a:rPr lang="fr-FR">
                <a:latin typeface="Avenir Next LT Pro" panose="020B0504020202020204" pitchFamily="34" charset="0"/>
              </a:rPr>
              <a:t>Riche collection d'extensions développées par la communauté qui permettent à Airflow de s'intégrer à de nombreux types de bases de données, de services cloud, et ainsi de suite. </a:t>
            </a:r>
          </a:p>
          <a:p>
            <a:pPr marL="742950" lvl="1" indent="-285750">
              <a:lnSpc>
                <a:spcPct val="200000"/>
              </a:lnSpc>
              <a:buFont typeface="Arial" panose="020B0604020202020204" pitchFamily="34" charset="0"/>
              <a:buChar char="•"/>
            </a:pPr>
            <a:r>
              <a:rPr lang="fr-FR">
                <a:latin typeface="Avenir Next LT Pro" panose="020B0504020202020204" pitchFamily="34" charset="0"/>
              </a:rPr>
              <a:t>Les sémantiques de planification permettent d'exécuter les pipelines à intervalles réguliers et de construire des pipelines efficaces qui utilisent un traitement incrémental pour éviter le recalcul coûteux des résultats existants. </a:t>
            </a: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235" y="9773451"/>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2" name="Espace réservé du numéro de diapositive 24">
            <a:extLst>
              <a:ext uri="{FF2B5EF4-FFF2-40B4-BE49-F238E27FC236}">
                <a16:creationId xmlns:a16="http://schemas.microsoft.com/office/drawing/2014/main" id="{EBE6353B-041E-BF23-7DC8-BCA7B8146E4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12</a:t>
            </a:fld>
            <a:endParaRPr lang="en-US" sz="1800" b="1">
              <a:solidFill>
                <a:srgbClr val="A8CEC3"/>
              </a:solidFill>
            </a:endParaRPr>
          </a:p>
        </p:txBody>
      </p:sp>
    </p:spTree>
    <p:extLst>
      <p:ext uri="{BB962C8B-B14F-4D97-AF65-F5344CB8AC3E}">
        <p14:creationId xmlns:p14="http://schemas.microsoft.com/office/powerpoint/2010/main" val="352887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5351870" cy="12920653"/>
          </a:xfrm>
          <a:prstGeom prst="rect">
            <a:avLst/>
          </a:prstGeom>
        </p:spPr>
        <p:txBody>
          <a:bodyPr lIns="0" tIns="0" rIns="0" bIns="0" rtlCol="0" anchor="t">
            <a:spAutoFit/>
          </a:bodyPr>
          <a:lstStyle/>
          <a:p>
            <a:pPr lvl="0">
              <a:lnSpc>
                <a:spcPts val="2239"/>
              </a:lnSpc>
            </a:pPr>
            <a:r>
              <a:rPr lang="en-US" sz="2799" spc="36">
                <a:solidFill>
                  <a:srgbClr val="8CA9AD"/>
                </a:solidFill>
                <a:latin typeface="Avenir Next LT Pro" panose="020B0504020202020204" pitchFamily="34" charset="0"/>
              </a:rPr>
              <a:t>CONFIGURATION RABBITMQ SUR DOCKER-COMPOSE.YAML</a:t>
            </a:r>
          </a:p>
          <a:p>
            <a:pPr lvl="0">
              <a:lnSpc>
                <a:spcPts val="2239"/>
              </a:lnSpc>
            </a:pPr>
            <a:endParaRPr lang="en-US" sz="2799" spc="36">
              <a:solidFill>
                <a:srgbClr val="8CA9AD"/>
              </a:solidFill>
              <a:latin typeface="Avenir Next LT Pro" panose="020B0504020202020204" pitchFamily="34" charset="0"/>
            </a:endParaRPr>
          </a:p>
          <a:p>
            <a:pPr>
              <a:lnSpc>
                <a:spcPct val="150000"/>
              </a:lnSpc>
            </a:pPr>
            <a:r>
              <a:rPr lang="fr-FR" sz="2400" spc="23">
                <a:solidFill>
                  <a:srgbClr val="545454"/>
                </a:solidFill>
                <a:latin typeface="Avenir Next LT Pro" panose="020B0504020202020204" pitchFamily="34" charset="0"/>
              </a:rPr>
              <a:t>Interface </a:t>
            </a:r>
            <a:r>
              <a:rPr lang="fr-FR" sz="2400" spc="23" err="1">
                <a:solidFill>
                  <a:srgbClr val="545454"/>
                </a:solidFill>
                <a:latin typeface="Avenir Next LT Pro" panose="020B0504020202020204" pitchFamily="34" charset="0"/>
              </a:rPr>
              <a:t>Rabbitmq</a:t>
            </a:r>
            <a:r>
              <a:rPr lang="fr-FR" sz="2400" spc="23">
                <a:solidFill>
                  <a:srgbClr val="545454"/>
                </a:solidFill>
                <a:latin typeface="Avenir Next LT Pro" panose="020B0504020202020204" pitchFamily="34" charset="0"/>
              </a:rPr>
              <a:t> (port 8672) :</a:t>
            </a: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r>
              <a:rPr lang="en-US" sz="2400" spc="23">
                <a:solidFill>
                  <a:srgbClr val="545454"/>
                </a:solidFill>
                <a:latin typeface="Avenir Next LT Pro" panose="020B0504020202020204" pitchFamily="34" charset="0"/>
              </a:rPr>
              <a:t> </a:t>
            </a: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p:txBody>
      </p:sp>
      <p:pic>
        <p:nvPicPr>
          <p:cNvPr id="13" name="Image 12">
            <a:extLst>
              <a:ext uri="{FF2B5EF4-FFF2-40B4-BE49-F238E27FC236}">
                <a16:creationId xmlns:a16="http://schemas.microsoft.com/office/drawing/2014/main" id="{6DCC193E-CBF4-3947-80DD-58D07F9B05B7}"/>
              </a:ext>
            </a:extLst>
          </p:cNvPr>
          <p:cNvPicPr>
            <a:picLocks noChangeAspect="1"/>
          </p:cNvPicPr>
          <p:nvPr/>
        </p:nvPicPr>
        <p:blipFill>
          <a:blip r:embed="rId5"/>
          <a:stretch>
            <a:fillRect/>
          </a:stretch>
        </p:blipFill>
        <p:spPr>
          <a:xfrm>
            <a:off x="1008829" y="4589192"/>
            <a:ext cx="16156042" cy="2764161"/>
          </a:xfrm>
          <a:prstGeom prst="rect">
            <a:avLst/>
          </a:prstGeom>
        </p:spPr>
      </p:pic>
      <p:sp>
        <p:nvSpPr>
          <p:cNvPr id="23" name="Espace réservé du numéro de diapositive 24">
            <a:extLst>
              <a:ext uri="{FF2B5EF4-FFF2-40B4-BE49-F238E27FC236}">
                <a16:creationId xmlns:a16="http://schemas.microsoft.com/office/drawing/2014/main" id="{829A7516-75B3-20D5-72E5-88483582901A}"/>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120</a:t>
            </a:fld>
            <a:endParaRPr lang="en-US" sz="1800" b="1">
              <a:solidFill>
                <a:srgbClr val="A8CEC3"/>
              </a:solidFill>
            </a:endParaRPr>
          </a:p>
        </p:txBody>
      </p:sp>
    </p:spTree>
    <p:extLst>
      <p:ext uri="{BB962C8B-B14F-4D97-AF65-F5344CB8AC3E}">
        <p14:creationId xmlns:p14="http://schemas.microsoft.com/office/powerpoint/2010/main" val="31970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animEffect transition="in" filter="dissolve">
                                      <p:cBhvr>
                                        <p:cTn id="7" dur="500"/>
                                        <p:tgtEl>
                                          <p:spTgt spid="1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5351870" cy="12920653"/>
          </a:xfrm>
          <a:prstGeom prst="rect">
            <a:avLst/>
          </a:prstGeom>
        </p:spPr>
        <p:txBody>
          <a:bodyPr lIns="0" tIns="0" rIns="0" bIns="0" rtlCol="0" anchor="t">
            <a:spAutoFit/>
          </a:bodyPr>
          <a:lstStyle/>
          <a:p>
            <a:pPr lvl="0">
              <a:lnSpc>
                <a:spcPts val="2239"/>
              </a:lnSpc>
            </a:pPr>
            <a:r>
              <a:rPr lang="en-US" sz="2799" spc="36">
                <a:solidFill>
                  <a:srgbClr val="8CA9AD"/>
                </a:solidFill>
                <a:latin typeface="Avenir Next LT Pro" panose="020B0504020202020204" pitchFamily="34" charset="0"/>
              </a:rPr>
              <a:t>CONFIGURATION RABBITMQ SUR DOCKER-COMPOSE.YAML</a:t>
            </a:r>
          </a:p>
          <a:p>
            <a:pPr lvl="0">
              <a:lnSpc>
                <a:spcPts val="2239"/>
              </a:lnSpc>
            </a:pPr>
            <a:endParaRPr lang="en-US" sz="2799" spc="36">
              <a:solidFill>
                <a:srgbClr val="8CA9AD"/>
              </a:solidFill>
              <a:latin typeface="Avenir Next LT Pro" panose="020B0504020202020204" pitchFamily="34" charset="0"/>
            </a:endParaRPr>
          </a:p>
          <a:p>
            <a:pPr>
              <a:lnSpc>
                <a:spcPct val="150000"/>
              </a:lnSpc>
            </a:pPr>
            <a:r>
              <a:rPr lang="fr-FR" sz="2400" spc="23">
                <a:solidFill>
                  <a:srgbClr val="545454"/>
                </a:solidFill>
                <a:latin typeface="Avenir Next LT Pro" panose="020B0504020202020204" pitchFamily="34" charset="0"/>
              </a:rPr>
              <a:t>Interface </a:t>
            </a:r>
            <a:r>
              <a:rPr lang="fr-FR" sz="2400" spc="23" err="1">
                <a:solidFill>
                  <a:srgbClr val="545454"/>
                </a:solidFill>
                <a:latin typeface="Avenir Next LT Pro" panose="020B0504020202020204" pitchFamily="34" charset="0"/>
              </a:rPr>
              <a:t>Rabbitmq</a:t>
            </a:r>
            <a:r>
              <a:rPr lang="fr-FR" sz="2400" spc="23">
                <a:solidFill>
                  <a:srgbClr val="545454"/>
                </a:solidFill>
                <a:latin typeface="Avenir Next LT Pro" panose="020B0504020202020204" pitchFamily="34" charset="0"/>
              </a:rPr>
              <a:t> (port 8672) :</a:t>
            </a: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r>
              <a:rPr lang="en-US" sz="2400" spc="23">
                <a:solidFill>
                  <a:srgbClr val="545454"/>
                </a:solidFill>
                <a:latin typeface="Avenir Next LT Pro" panose="020B0504020202020204" pitchFamily="34" charset="0"/>
              </a:rPr>
              <a:t> </a:t>
            </a: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p:txBody>
      </p:sp>
      <p:pic>
        <p:nvPicPr>
          <p:cNvPr id="20" name="Image 19">
            <a:extLst>
              <a:ext uri="{FF2B5EF4-FFF2-40B4-BE49-F238E27FC236}">
                <a16:creationId xmlns:a16="http://schemas.microsoft.com/office/drawing/2014/main" id="{0E952CCF-1547-F999-DA5A-82BD49F45FF4}"/>
              </a:ext>
            </a:extLst>
          </p:cNvPr>
          <p:cNvPicPr>
            <a:picLocks noChangeAspect="1"/>
          </p:cNvPicPr>
          <p:nvPr/>
        </p:nvPicPr>
        <p:blipFill>
          <a:blip r:embed="rId5"/>
          <a:stretch>
            <a:fillRect/>
          </a:stretch>
        </p:blipFill>
        <p:spPr>
          <a:xfrm>
            <a:off x="3180700" y="3275149"/>
            <a:ext cx="11926600" cy="5868851"/>
          </a:xfrm>
          <a:prstGeom prst="rect">
            <a:avLst/>
          </a:prstGeom>
        </p:spPr>
      </p:pic>
      <p:sp>
        <p:nvSpPr>
          <p:cNvPr id="23" name="Espace réservé du numéro de diapositive 24">
            <a:extLst>
              <a:ext uri="{FF2B5EF4-FFF2-40B4-BE49-F238E27FC236}">
                <a16:creationId xmlns:a16="http://schemas.microsoft.com/office/drawing/2014/main" id="{E7FDCF66-F6A7-E799-5508-AEAC81C07BB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121</a:t>
            </a:fld>
            <a:endParaRPr lang="en-US" sz="1800" b="1">
              <a:solidFill>
                <a:srgbClr val="A8CEC3"/>
              </a:solidFill>
            </a:endParaRPr>
          </a:p>
        </p:txBody>
      </p:sp>
    </p:spTree>
    <p:extLst>
      <p:ext uri="{BB962C8B-B14F-4D97-AF65-F5344CB8AC3E}">
        <p14:creationId xmlns:p14="http://schemas.microsoft.com/office/powerpoint/2010/main" val="192497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3000"/>
            <a:ext cx="18117054" cy="351571"/>
          </a:xfrm>
          <a:prstGeom prst="rect">
            <a:avLst/>
          </a:prstGeom>
        </p:spPr>
        <p:txBody>
          <a:bodyPr lIns="0" tIns="0" rIns="0" bIns="0" rtlCol="0" anchor="t">
            <a:spAutoFit/>
          </a:bodyPr>
          <a:lstStyle/>
          <a:p>
            <a:pPr>
              <a:lnSpc>
                <a:spcPts val="2560"/>
              </a:lnSpc>
            </a:pPr>
            <a:r>
              <a:rPr lang="fr-FR" sz="3200" b="1" spc="41">
                <a:solidFill>
                  <a:srgbClr val="545454"/>
                </a:solidFill>
                <a:latin typeface="Avenir Next LT Pro" panose="020B0504020202020204" pitchFamily="34" charset="0"/>
              </a:rPr>
              <a:t>Configurer un DAG avec </a:t>
            </a:r>
            <a:r>
              <a:rPr lang="fr-FR" sz="3200" b="1" spc="41" err="1">
                <a:solidFill>
                  <a:srgbClr val="545454"/>
                </a:solidFill>
                <a:latin typeface="Avenir Next LT Pro" panose="020B0504020202020204" pitchFamily="34" charset="0"/>
              </a:rPr>
              <a:t>Celery</a:t>
            </a:r>
            <a:r>
              <a:rPr lang="fr-FR" sz="3200" b="1" spc="41">
                <a:solidFill>
                  <a:srgbClr val="545454"/>
                </a:solidFill>
                <a:latin typeface="Avenir Next LT Pro" panose="020B0504020202020204" pitchFamily="34" charset="0"/>
              </a:rPr>
              <a:t>, PostgreSQL et </a:t>
            </a:r>
            <a:r>
              <a:rPr lang="fr-FR" sz="3200" b="1" spc="41" err="1">
                <a:solidFill>
                  <a:srgbClr val="545454"/>
                </a:solidFill>
                <a:latin typeface="Avenir Next LT Pro" panose="020B0504020202020204" pitchFamily="34" charset="0"/>
              </a:rPr>
              <a:t>RabbitMQ</a:t>
            </a:r>
            <a:endParaRPr lang="en-US" sz="3200" b="1" spc="4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8" name="TextBox 11">
            <a:extLst>
              <a:ext uri="{FF2B5EF4-FFF2-40B4-BE49-F238E27FC236}">
                <a16:creationId xmlns:a16="http://schemas.microsoft.com/office/drawing/2014/main" id="{89BD5684-CC86-1595-B19A-CF682E455FF0}"/>
              </a:ext>
            </a:extLst>
          </p:cNvPr>
          <p:cNvSpPr txBox="1"/>
          <p:nvPr/>
        </p:nvSpPr>
        <p:spPr>
          <a:xfrm>
            <a:off x="1028700" y="2040837"/>
            <a:ext cx="15351870" cy="12920653"/>
          </a:xfrm>
          <a:prstGeom prst="rect">
            <a:avLst/>
          </a:prstGeom>
        </p:spPr>
        <p:txBody>
          <a:bodyPr lIns="0" tIns="0" rIns="0" bIns="0" rtlCol="0" anchor="t">
            <a:spAutoFit/>
          </a:bodyPr>
          <a:lstStyle/>
          <a:p>
            <a:pPr lvl="0">
              <a:lnSpc>
                <a:spcPts val="2239"/>
              </a:lnSpc>
            </a:pPr>
            <a:r>
              <a:rPr lang="en-US" sz="2799" spc="36">
                <a:solidFill>
                  <a:srgbClr val="8CA9AD"/>
                </a:solidFill>
                <a:latin typeface="Avenir Next LT Pro" panose="020B0504020202020204" pitchFamily="34" charset="0"/>
              </a:rPr>
              <a:t>CONFIGURATION RABBITMQ SUR DOCKER-COMPOSE.YAML</a:t>
            </a:r>
          </a:p>
          <a:p>
            <a:pPr lvl="0">
              <a:lnSpc>
                <a:spcPts val="2239"/>
              </a:lnSpc>
            </a:pPr>
            <a:endParaRPr lang="en-US" sz="2799" spc="36">
              <a:solidFill>
                <a:srgbClr val="8CA9AD"/>
              </a:solidFill>
              <a:latin typeface="Avenir Next LT Pro" panose="020B0504020202020204" pitchFamily="34" charset="0"/>
            </a:endParaRPr>
          </a:p>
          <a:p>
            <a:pPr>
              <a:lnSpc>
                <a:spcPct val="150000"/>
              </a:lnSpc>
            </a:pPr>
            <a:r>
              <a:rPr lang="fr-FR" sz="2400" spc="23">
                <a:solidFill>
                  <a:srgbClr val="545454"/>
                </a:solidFill>
                <a:latin typeface="Avenir Next LT Pro" panose="020B0504020202020204" pitchFamily="34" charset="0"/>
              </a:rPr>
              <a:t>Interface Flower </a:t>
            </a: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ct val="150000"/>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endParaRPr lang="en-US" sz="2400" spc="23">
              <a:solidFill>
                <a:srgbClr val="545454"/>
              </a:solidFill>
              <a:latin typeface="Avenir Next LT Pro" panose="020B0504020202020204" pitchFamily="34" charset="0"/>
            </a:endParaRPr>
          </a:p>
          <a:p>
            <a:pPr lvl="0">
              <a:lnSpc>
                <a:spcPts val="2239"/>
              </a:lnSpc>
            </a:pPr>
            <a:r>
              <a:rPr lang="en-US" sz="2400" spc="23">
                <a:solidFill>
                  <a:srgbClr val="545454"/>
                </a:solidFill>
                <a:latin typeface="Avenir Next LT Pro" panose="020B0504020202020204" pitchFamily="34" charset="0"/>
              </a:rPr>
              <a:t> </a:t>
            </a: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a:p>
            <a:pPr>
              <a:lnSpc>
                <a:spcPct val="250000"/>
              </a:lnSpc>
            </a:pPr>
            <a:endParaRPr lang="en-US" sz="2400" spc="23">
              <a:solidFill>
                <a:srgbClr val="545454"/>
              </a:solidFill>
              <a:latin typeface="Avenir Next LT Pro" panose="020B0504020202020204" pitchFamily="34" charset="0"/>
            </a:endParaRPr>
          </a:p>
        </p:txBody>
      </p:sp>
      <p:pic>
        <p:nvPicPr>
          <p:cNvPr id="13" name="Image 12">
            <a:extLst>
              <a:ext uri="{FF2B5EF4-FFF2-40B4-BE49-F238E27FC236}">
                <a16:creationId xmlns:a16="http://schemas.microsoft.com/office/drawing/2014/main" id="{61595FD4-AA32-0DE8-E6D5-8BDA10524AED}"/>
              </a:ext>
            </a:extLst>
          </p:cNvPr>
          <p:cNvPicPr>
            <a:picLocks noChangeAspect="1"/>
          </p:cNvPicPr>
          <p:nvPr/>
        </p:nvPicPr>
        <p:blipFill>
          <a:blip r:embed="rId5"/>
          <a:stretch>
            <a:fillRect/>
          </a:stretch>
        </p:blipFill>
        <p:spPr>
          <a:xfrm>
            <a:off x="992976" y="3649774"/>
            <a:ext cx="16266324" cy="4133317"/>
          </a:xfrm>
          <a:prstGeom prst="rect">
            <a:avLst/>
          </a:prstGeom>
        </p:spPr>
      </p:pic>
      <p:sp>
        <p:nvSpPr>
          <p:cNvPr id="23" name="Espace réservé du numéro de diapositive 24">
            <a:extLst>
              <a:ext uri="{FF2B5EF4-FFF2-40B4-BE49-F238E27FC236}">
                <a16:creationId xmlns:a16="http://schemas.microsoft.com/office/drawing/2014/main" id="{663E6C49-B149-9781-941F-777F9849910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122</a:t>
            </a:fld>
            <a:endParaRPr lang="en-US" sz="1800" b="1">
              <a:solidFill>
                <a:srgbClr val="A8CEC3"/>
              </a:solidFill>
            </a:endParaRPr>
          </a:p>
        </p:txBody>
      </p:sp>
    </p:spTree>
    <p:extLst>
      <p:ext uri="{BB962C8B-B14F-4D97-AF65-F5344CB8AC3E}">
        <p14:creationId xmlns:p14="http://schemas.microsoft.com/office/powerpoint/2010/main" val="316587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76667" y="3215255"/>
            <a:ext cx="10934667" cy="3032369"/>
          </a:xfrm>
          <a:prstGeom prst="rect">
            <a:avLst/>
          </a:prstGeom>
        </p:spPr>
        <p:txBody>
          <a:bodyPr lIns="0" tIns="0" rIns="0" bIns="0" rtlCol="0" anchor="t">
            <a:spAutoFit/>
          </a:bodyPr>
          <a:lstStyle/>
          <a:p>
            <a:pPr algn="ctr">
              <a:lnSpc>
                <a:spcPts val="24803"/>
              </a:lnSpc>
              <a:spcBef>
                <a:spcPct val="0"/>
              </a:spcBef>
            </a:pPr>
            <a:r>
              <a:rPr lang="en-US" sz="17716" b="1">
                <a:solidFill>
                  <a:srgbClr val="545454"/>
                </a:solidFill>
                <a:latin typeface="Avenir Next LT Pro" panose="020B0504020202020204" pitchFamily="34" charset="0"/>
              </a:rPr>
              <a:t>ATELIER</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4982" r="26696" b="85928"/>
          <a:stretch>
            <a:fillRect/>
          </a:stretch>
        </p:blipFill>
        <p:spPr>
          <a:xfrm>
            <a:off x="10662146" y="4742570"/>
            <a:ext cx="2093734" cy="104031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4982" r="30376" b="88190"/>
          <a:stretch>
            <a:fillRect/>
          </a:stretch>
        </p:blipFill>
        <p:spPr>
          <a:xfrm>
            <a:off x="6882243" y="4957439"/>
            <a:ext cx="1821702" cy="87307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60966" y="-2545084"/>
            <a:ext cx="5287916" cy="5287916"/>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61050" y="7544168"/>
            <a:ext cx="5287916" cy="5287916"/>
          </a:xfrm>
          <a:prstGeom prst="rect">
            <a:avLst/>
          </a:prstGeom>
        </p:spPr>
      </p:pic>
    </p:spTree>
    <p:extLst>
      <p:ext uri="{BB962C8B-B14F-4D97-AF65-F5344CB8AC3E}">
        <p14:creationId xmlns:p14="http://schemas.microsoft.com/office/powerpoint/2010/main" val="12181912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49943" y="4440614"/>
            <a:ext cx="16007105" cy="1064394"/>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GESTION DES WORKFLOWS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07.</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49943" y="4440614"/>
            <a:ext cx="16007105" cy="1064394"/>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OPERATORS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7.1</a:t>
            </a:r>
          </a:p>
        </p:txBody>
      </p:sp>
    </p:spTree>
    <p:extLst>
      <p:ext uri="{BB962C8B-B14F-4D97-AF65-F5344CB8AC3E}">
        <p14:creationId xmlns:p14="http://schemas.microsoft.com/office/powerpoint/2010/main" val="11092934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en-US" sz="3200" b="1" spc="62">
                <a:solidFill>
                  <a:srgbClr val="545454"/>
                </a:solidFill>
                <a:latin typeface="Avenir Next LT Pro" panose="020B0504020202020204" pitchFamily="34" charset="0"/>
              </a:rPr>
              <a:t>LES OPERATEURS : </a:t>
            </a:r>
            <a:r>
              <a:rPr lang="en-US" sz="2400" b="1" spc="62">
                <a:solidFill>
                  <a:srgbClr val="545454"/>
                </a:solidFill>
                <a:latin typeface="Avenir Next LT Pro" panose="020B0504020202020204" pitchFamily="34" charset="0"/>
              </a:rPr>
              <a:t>SENSOROPERATOR, ACTIONOPERATOR ET TRANSFEROPERATOR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30" y="2596342"/>
            <a:ext cx="15577870" cy="2462213"/>
          </a:xfrm>
          <a:prstGeom prst="rect">
            <a:avLst/>
          </a:prstGeom>
        </p:spPr>
        <p:txBody>
          <a:bodyPr lIns="0" tIns="0" rIns="0" bIns="0" rtlCol="0" anchor="t">
            <a:spAutoFit/>
          </a:bodyPr>
          <a:lstStyle/>
          <a:p>
            <a:pPr marL="431801" lvl="1" indent="-215900">
              <a:lnSpc>
                <a:spcPts val="3960"/>
              </a:lnSpc>
              <a:buFont typeface="Arial"/>
              <a:buChar char="•"/>
            </a:pPr>
            <a:r>
              <a:rPr lang="en-US" sz="2800" spc="26" err="1">
                <a:solidFill>
                  <a:srgbClr val="545454"/>
                </a:solidFill>
                <a:latin typeface="Avenir Next LT Pro" panose="020B0504020202020204" pitchFamily="34" charset="0"/>
              </a:rPr>
              <a:t>Représente</a:t>
            </a:r>
            <a:r>
              <a:rPr lang="en-US" sz="2800" spc="26">
                <a:solidFill>
                  <a:srgbClr val="545454"/>
                </a:solidFill>
                <a:latin typeface="Avenir Next LT Pro" panose="020B0504020202020204" pitchFamily="34" charset="0"/>
              </a:rPr>
              <a:t> </a:t>
            </a:r>
            <a:r>
              <a:rPr lang="en-US" sz="2800" spc="26" err="1">
                <a:solidFill>
                  <a:srgbClr val="545454"/>
                </a:solidFill>
                <a:latin typeface="Avenir Next LT Pro" panose="020B0504020202020204" pitchFamily="34" charset="0"/>
              </a:rPr>
              <a:t>une</a:t>
            </a:r>
            <a:r>
              <a:rPr lang="en-US" sz="2800" spc="26">
                <a:solidFill>
                  <a:srgbClr val="545454"/>
                </a:solidFill>
                <a:latin typeface="Avenir Next LT Pro" panose="020B0504020202020204" pitchFamily="34" charset="0"/>
              </a:rPr>
              <a:t> </a:t>
            </a:r>
            <a:r>
              <a:rPr lang="en-US" sz="2800" spc="26" err="1">
                <a:solidFill>
                  <a:srgbClr val="545454"/>
                </a:solidFill>
                <a:latin typeface="Avenir Next LT Pro" panose="020B0504020202020204" pitchFamily="34" charset="0"/>
              </a:rPr>
              <a:t>tâche</a:t>
            </a:r>
            <a:r>
              <a:rPr lang="en-US" sz="2800" spc="26">
                <a:solidFill>
                  <a:srgbClr val="545454"/>
                </a:solidFill>
                <a:latin typeface="Avenir Next LT Pro" panose="020B0504020202020204" pitchFamily="34" charset="0"/>
              </a:rPr>
              <a:t> unique dans un flux de travail.</a:t>
            </a:r>
          </a:p>
          <a:p>
            <a:pPr marL="431801" lvl="1" indent="-215900">
              <a:lnSpc>
                <a:spcPts val="3960"/>
              </a:lnSpc>
              <a:buFont typeface="Arial"/>
              <a:buChar char="•"/>
            </a:pPr>
            <a:r>
              <a:rPr lang="en-US" sz="2800" spc="26" err="1">
                <a:solidFill>
                  <a:srgbClr val="545454"/>
                </a:solidFill>
                <a:latin typeface="Avenir Next LT Pro" panose="020B0504020202020204" pitchFamily="34" charset="0"/>
              </a:rPr>
              <a:t>Fonctionne</a:t>
            </a:r>
            <a:r>
              <a:rPr lang="en-US" sz="2800" spc="26">
                <a:solidFill>
                  <a:srgbClr val="545454"/>
                </a:solidFill>
                <a:latin typeface="Avenir Next LT Pro" panose="020B0504020202020204" pitchFamily="34" charset="0"/>
              </a:rPr>
              <a:t> de manière </a:t>
            </a:r>
            <a:r>
              <a:rPr lang="en-US" sz="2800" spc="26" err="1">
                <a:solidFill>
                  <a:srgbClr val="545454"/>
                </a:solidFill>
                <a:latin typeface="Avenir Next LT Pro" panose="020B0504020202020204" pitchFamily="34" charset="0"/>
              </a:rPr>
              <a:t>indépendante</a:t>
            </a:r>
            <a:r>
              <a:rPr lang="en-US" sz="2800" spc="26">
                <a:solidFill>
                  <a:srgbClr val="545454"/>
                </a:solidFill>
                <a:latin typeface="Avenir Next LT Pro" panose="020B0504020202020204" pitchFamily="34" charset="0"/>
              </a:rPr>
              <a:t> (</a:t>
            </a:r>
            <a:r>
              <a:rPr lang="en-US" sz="2800" spc="26" err="1">
                <a:solidFill>
                  <a:srgbClr val="545454"/>
                </a:solidFill>
                <a:latin typeface="Avenir Next LT Pro" panose="020B0504020202020204" pitchFamily="34" charset="0"/>
              </a:rPr>
              <a:t>généralement</a:t>
            </a:r>
            <a:r>
              <a:rPr lang="en-US" sz="2800" spc="26">
                <a:solidFill>
                  <a:srgbClr val="545454"/>
                </a:solidFill>
                <a:latin typeface="Avenir Next LT Pro" panose="020B0504020202020204" pitchFamily="34" charset="0"/>
              </a:rPr>
              <a:t>). </a:t>
            </a:r>
          </a:p>
          <a:p>
            <a:pPr marL="431801" lvl="1" indent="-215900">
              <a:lnSpc>
                <a:spcPts val="3960"/>
              </a:lnSpc>
              <a:buFont typeface="Arial"/>
              <a:buChar char="•"/>
            </a:pPr>
            <a:r>
              <a:rPr lang="en-US" sz="2800" spc="26">
                <a:solidFill>
                  <a:srgbClr val="545454"/>
                </a:solidFill>
                <a:latin typeface="Avenir Next LT Pro" panose="020B0504020202020204" pitchFamily="34" charset="0"/>
              </a:rPr>
              <a:t>Ne partage </a:t>
            </a:r>
            <a:r>
              <a:rPr lang="en-US" sz="2800" spc="26" err="1">
                <a:solidFill>
                  <a:srgbClr val="545454"/>
                </a:solidFill>
                <a:latin typeface="Avenir Next LT Pro" panose="020B0504020202020204" pitchFamily="34" charset="0"/>
              </a:rPr>
              <a:t>généralement</a:t>
            </a:r>
            <a:r>
              <a:rPr lang="en-US" sz="2800" spc="26">
                <a:solidFill>
                  <a:srgbClr val="545454"/>
                </a:solidFill>
                <a:latin typeface="Avenir Next LT Pro" panose="020B0504020202020204" pitchFamily="34" charset="0"/>
              </a:rPr>
              <a:t> pas </a:t>
            </a:r>
            <a:r>
              <a:rPr lang="en-US" sz="2800" spc="26" err="1">
                <a:solidFill>
                  <a:srgbClr val="545454"/>
                </a:solidFill>
                <a:latin typeface="Avenir Next LT Pro" panose="020B0504020202020204" pitchFamily="34" charset="0"/>
              </a:rPr>
              <a:t>d'informations</a:t>
            </a:r>
            <a:r>
              <a:rPr lang="en-US" sz="2800" spc="26">
                <a:solidFill>
                  <a:srgbClr val="545454"/>
                </a:solidFill>
                <a:latin typeface="Avenir Next LT Pro" panose="020B0504020202020204" pitchFamily="34" charset="0"/>
              </a:rPr>
              <a:t>. </a:t>
            </a:r>
          </a:p>
          <a:p>
            <a:pPr marL="431801" lvl="1" indent="-215900">
              <a:lnSpc>
                <a:spcPts val="3960"/>
              </a:lnSpc>
              <a:buFont typeface="Arial"/>
              <a:buChar char="•"/>
            </a:pPr>
            <a:r>
              <a:rPr lang="en-US" sz="2800" spc="26" err="1">
                <a:solidFill>
                  <a:srgbClr val="545454"/>
                </a:solidFill>
                <a:latin typeface="Avenir Next LT Pro" panose="020B0504020202020204" pitchFamily="34" charset="0"/>
              </a:rPr>
              <a:t>Différents</a:t>
            </a:r>
            <a:r>
              <a:rPr lang="en-US" sz="2800" spc="26">
                <a:solidFill>
                  <a:srgbClr val="545454"/>
                </a:solidFill>
                <a:latin typeface="Avenir Next LT Pro" panose="020B0504020202020204" pitchFamily="34" charset="0"/>
              </a:rPr>
              <a:t> </a:t>
            </a:r>
            <a:r>
              <a:rPr lang="en-US" sz="2800" spc="26" err="1">
                <a:solidFill>
                  <a:srgbClr val="545454"/>
                </a:solidFill>
                <a:latin typeface="Avenir Next LT Pro" panose="020B0504020202020204" pitchFamily="34" charset="0"/>
              </a:rPr>
              <a:t>opérateurs</a:t>
            </a:r>
            <a:r>
              <a:rPr lang="en-US" sz="2800" spc="26">
                <a:solidFill>
                  <a:srgbClr val="545454"/>
                </a:solidFill>
                <a:latin typeface="Avenir Next LT Pro" panose="020B0504020202020204" pitchFamily="34" charset="0"/>
              </a:rPr>
              <a:t> pour </a:t>
            </a:r>
            <a:r>
              <a:rPr lang="en-US" sz="2800" spc="26" err="1">
                <a:solidFill>
                  <a:srgbClr val="545454"/>
                </a:solidFill>
                <a:latin typeface="Avenir Next LT Pro" panose="020B0504020202020204" pitchFamily="34" charset="0"/>
              </a:rPr>
              <a:t>effectuer</a:t>
            </a:r>
            <a:r>
              <a:rPr lang="en-US" sz="2800" spc="26">
                <a:solidFill>
                  <a:srgbClr val="545454"/>
                </a:solidFill>
                <a:latin typeface="Avenir Next LT Pro" panose="020B0504020202020204" pitchFamily="34" charset="0"/>
              </a:rPr>
              <a:t> </a:t>
            </a:r>
            <a:r>
              <a:rPr lang="en-US" sz="2800" spc="26" err="1">
                <a:solidFill>
                  <a:srgbClr val="545454"/>
                </a:solidFill>
                <a:latin typeface="Avenir Next LT Pro" panose="020B0504020202020204" pitchFamily="34" charset="0"/>
              </a:rPr>
              <a:t>différentes</a:t>
            </a:r>
            <a:r>
              <a:rPr lang="en-US" sz="2800" spc="26">
                <a:solidFill>
                  <a:srgbClr val="545454"/>
                </a:solidFill>
                <a:latin typeface="Avenir Next LT Pro" panose="020B0504020202020204" pitchFamily="34" charset="0"/>
              </a:rPr>
              <a:t> </a:t>
            </a:r>
            <a:r>
              <a:rPr lang="en-US" sz="2800" spc="26" err="1">
                <a:solidFill>
                  <a:srgbClr val="545454"/>
                </a:solidFill>
                <a:latin typeface="Avenir Next LT Pro" panose="020B0504020202020204" pitchFamily="34" charset="0"/>
              </a:rPr>
              <a:t>tâches</a:t>
            </a:r>
            <a:r>
              <a:rPr lang="en-US" sz="2800" spc="26">
                <a:solidFill>
                  <a:srgbClr val="545454"/>
                </a:solidFill>
                <a:latin typeface="Avenir Next LT Pro" panose="020B0504020202020204" pitchFamily="34" charset="0"/>
              </a:rPr>
              <a:t>.</a:t>
            </a:r>
          </a:p>
          <a:p>
            <a:pPr>
              <a:lnSpc>
                <a:spcPts val="3200"/>
              </a:lnSpc>
            </a:pPr>
            <a:endParaRPr lang="en-US" sz="2800" spc="26">
              <a:solidFill>
                <a:srgbClr val="545454"/>
              </a:solidFill>
              <a:latin typeface="Avenir Next LT Pro" panose="020B0504020202020204" pitchFamily="34" charset="0"/>
            </a:endParaRPr>
          </a:p>
        </p:txBody>
      </p:sp>
      <p:grpSp>
        <p:nvGrpSpPr>
          <p:cNvPr id="14" name="Group 14"/>
          <p:cNvGrpSpPr/>
          <p:nvPr/>
        </p:nvGrpSpPr>
        <p:grpSpPr>
          <a:xfrm>
            <a:off x="3972233" y="4659914"/>
            <a:ext cx="10332647" cy="3303091"/>
            <a:chOff x="0" y="-209984"/>
            <a:chExt cx="2721355" cy="869950"/>
          </a:xfrm>
        </p:grpSpPr>
        <p:sp>
          <p:nvSpPr>
            <p:cNvPr id="15" name="Freeform 15"/>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p:cNvSpPr txBox="1"/>
            <p:nvPr/>
          </p:nvSpPr>
          <p:spPr>
            <a:xfrm>
              <a:off x="7159" y="-209984"/>
              <a:ext cx="2714196" cy="869950"/>
            </a:xfrm>
            <a:prstGeom prst="rect">
              <a:avLst/>
            </a:prstGeom>
          </p:spPr>
          <p:txBody>
            <a:bodyPr lIns="50800" tIns="50800" rIns="50800" bIns="50800" rtlCol="0" anchor="ctr"/>
            <a:lstStyle/>
            <a:p>
              <a:pPr>
                <a:lnSpc>
                  <a:spcPts val="3919"/>
                </a:lnSpc>
              </a:pPr>
              <a:r>
                <a:rPr lang="en-US" sz="2799">
                  <a:solidFill>
                    <a:srgbClr val="FFFFFF"/>
                  </a:solidFill>
                  <a:latin typeface="Roboto Mono Regular" panose="020B0604020202020204" charset="0"/>
                  <a:ea typeface="Roboto Mono Regular" panose="020B0604020202020204" charset="0"/>
                </a:rPr>
                <a:t>   </a:t>
              </a:r>
            </a:p>
            <a:p>
              <a:pPr>
                <a:lnSpc>
                  <a:spcPts val="3919"/>
                </a:lnSpc>
              </a:pPr>
              <a:r>
                <a:rPr lang="en-US" sz="2799">
                  <a:solidFill>
                    <a:srgbClr val="FFFFFF"/>
                  </a:solidFill>
                  <a:latin typeface="Roboto Mono Regular" panose="020B0604020202020204" charset="0"/>
                  <a:ea typeface="Roboto Mono Regular" panose="020B0604020202020204" charset="0"/>
                </a:rPr>
                <a:t>  </a:t>
              </a:r>
              <a:r>
                <a:rPr lang="en-US" sz="2799" err="1">
                  <a:solidFill>
                    <a:srgbClr val="FFFFFF"/>
                  </a:solidFill>
                  <a:latin typeface="Roboto Mono Regular" panose="020B0604020202020204" charset="0"/>
                  <a:ea typeface="Roboto Mono Regular" panose="020B0604020202020204" charset="0"/>
                </a:rPr>
                <a:t>DummyOperator</a:t>
              </a:r>
              <a:r>
                <a:rPr lang="en-US" sz="2799">
                  <a:solidFill>
                    <a:srgbClr val="FFFFFF"/>
                  </a:solidFill>
                  <a:latin typeface="Roboto Mono Regular" panose="020B0604020202020204" charset="0"/>
                  <a:ea typeface="Roboto Mono Regular" panose="020B0604020202020204" charset="0"/>
                </a:rPr>
                <a:t>(</a:t>
              </a:r>
              <a:r>
                <a:rPr lang="en-US" sz="2799" err="1">
                  <a:solidFill>
                    <a:srgbClr val="FFFFFF"/>
                  </a:solidFill>
                  <a:latin typeface="Roboto Mono Regular" panose="020B0604020202020204" charset="0"/>
                  <a:ea typeface="Roboto Mono Regular" panose="020B0604020202020204" charset="0"/>
                </a:rPr>
                <a:t>task_id</a:t>
              </a:r>
              <a:r>
                <a:rPr lang="en-US" sz="2799">
                  <a:solidFill>
                    <a:srgbClr val="FFFFFF"/>
                  </a:solidFill>
                  <a:latin typeface="Roboto Mono Regular" panose="020B0604020202020204" charset="0"/>
                  <a:ea typeface="Roboto Mono Regular" panose="020B0604020202020204" charset="0"/>
                </a:rPr>
                <a:t>= </a:t>
              </a:r>
              <a:r>
                <a:rPr lang="en-US" sz="2799">
                  <a:solidFill>
                    <a:srgbClr val="E9462C"/>
                  </a:solidFill>
                  <a:latin typeface="Roboto Mono Regular" panose="020B0604020202020204" charset="0"/>
                  <a:ea typeface="Roboto Mono Regular" panose="020B0604020202020204" charset="0"/>
                </a:rPr>
                <a:t>'example'</a:t>
              </a:r>
              <a:r>
                <a:rPr lang="en-US" sz="2799">
                  <a:solidFill>
                    <a:srgbClr val="FFFFFF"/>
                  </a:solidFill>
                  <a:latin typeface="Roboto Mono Regular" panose="020B0604020202020204" charset="0"/>
                  <a:ea typeface="Roboto Mono Regular" panose="020B0604020202020204" charset="0"/>
                </a:rPr>
                <a:t> , </a:t>
              </a:r>
              <a:r>
                <a:rPr lang="en-US" sz="2799" err="1">
                  <a:solidFill>
                    <a:srgbClr val="FFFFFF"/>
                  </a:solidFill>
                  <a:latin typeface="Roboto Mono Regular" panose="020B0604020202020204" charset="0"/>
                  <a:ea typeface="Roboto Mono Regular" panose="020B0604020202020204" charset="0"/>
                </a:rPr>
                <a:t>dag</a:t>
              </a:r>
              <a:r>
                <a:rPr lang="en-US" sz="2799">
                  <a:solidFill>
                    <a:srgbClr val="FFFFFF"/>
                  </a:solidFill>
                  <a:latin typeface="Roboto Mono Regular" panose="020B0604020202020204" charset="0"/>
                  <a:ea typeface="Roboto Mono Regular" panose="020B0604020202020204" charset="0"/>
                </a:rPr>
                <a:t>=</a:t>
              </a:r>
              <a:r>
                <a:rPr lang="en-US" sz="2799" err="1">
                  <a:solidFill>
                    <a:srgbClr val="FFFFFF"/>
                  </a:solidFill>
                  <a:latin typeface="Roboto Mono Regular" panose="020B0604020202020204" charset="0"/>
                  <a:ea typeface="Roboto Mono Regular" panose="020B0604020202020204" charset="0"/>
                </a:rPr>
                <a:t>dag</a:t>
              </a:r>
              <a:r>
                <a:rPr lang="en-US" sz="2799">
                  <a:solidFill>
                    <a:srgbClr val="FFFFFF"/>
                  </a:solidFill>
                  <a:latin typeface="Roboto Mono Regular" panose="020B0604020202020204" charset="0"/>
                  <a:ea typeface="Roboto Mono Regular" panose="020B0604020202020204" charset="0"/>
                </a:rPr>
                <a:t>)</a:t>
              </a:r>
            </a:p>
            <a:p>
              <a:pPr>
                <a:lnSpc>
                  <a:spcPts val="3919"/>
                </a:lnSpc>
              </a:pPr>
              <a:endParaRPr lang="en-US" sz="2799">
                <a:solidFill>
                  <a:srgbClr val="FFFFFF"/>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EEA7D8F3-FE60-934D-9071-9E468088259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126</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en-US" sz="3200" b="1" spc="62">
                <a:solidFill>
                  <a:srgbClr val="545454"/>
                </a:solidFill>
                <a:latin typeface="Avenir Next LT Pro" panose="020B0504020202020204" pitchFamily="34" charset="0"/>
              </a:rPr>
              <a:t>LES OPERATEURS </a:t>
            </a:r>
            <a:r>
              <a:rPr lang="en-US" sz="2400" b="1" spc="62">
                <a:solidFill>
                  <a:srgbClr val="545454"/>
                </a:solidFill>
                <a:latin typeface="Avenir Next LT Pro" panose="020B0504020202020204" pitchFamily="34" charset="0"/>
              </a:rPr>
              <a:t>: SENSOROPERATOR, ACTIONOPERATOR ET TRANSFEROPERATOR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30" y="2526393"/>
            <a:ext cx="15577870" cy="6731907"/>
          </a:xfrm>
          <a:prstGeom prst="rect">
            <a:avLst/>
          </a:prstGeom>
        </p:spPr>
        <p:txBody>
          <a:bodyPr lIns="0" tIns="0" rIns="0" bIns="0" rtlCol="0" anchor="t">
            <a:spAutoFit/>
          </a:bodyPr>
          <a:lstStyle/>
          <a:p>
            <a:pPr>
              <a:lnSpc>
                <a:spcPts val="3200"/>
              </a:lnSpc>
            </a:pPr>
            <a:r>
              <a:rPr lang="en-US" sz="2000" spc="26">
                <a:solidFill>
                  <a:srgbClr val="545454"/>
                </a:solidFill>
                <a:latin typeface="Avenir Next LT Pro" panose="020B0504020202020204" pitchFamily="34" charset="0"/>
              </a:rPr>
              <a:t>On distingue trois </a:t>
            </a:r>
            <a:r>
              <a:rPr lang="en-US" sz="2000" spc="26" err="1">
                <a:solidFill>
                  <a:srgbClr val="545454"/>
                </a:solidFill>
                <a:latin typeface="Avenir Next LT Pro" panose="020B0504020202020204" pitchFamily="34" charset="0"/>
              </a:rPr>
              <a:t>catégories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principales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d’opérateurs</a:t>
            </a:r>
            <a:r>
              <a:rPr lang="en-US" sz="2000" spc="26">
                <a:solidFill>
                  <a:srgbClr val="545454"/>
                </a:solidFill>
                <a:latin typeface="Avenir Next LT Pro" panose="020B0504020202020204" pitchFamily="34" charset="0"/>
              </a:rPr>
              <a:t> : </a:t>
            </a:r>
          </a:p>
          <a:p>
            <a:pPr>
              <a:lnSpc>
                <a:spcPts val="3980"/>
              </a:lnSpc>
            </a:pPr>
            <a:endParaRPr lang="en-US" sz="2000" spc="26">
              <a:solidFill>
                <a:srgbClr val="545454"/>
              </a:solidFill>
              <a:latin typeface="Avenir Next LT Pro" panose="020B0504020202020204" pitchFamily="34" charset="0"/>
            </a:endParaRPr>
          </a:p>
          <a:p>
            <a:pPr marL="431801" lvl="1" indent="-215900">
              <a:lnSpc>
                <a:spcPts val="3980"/>
              </a:lnSpc>
              <a:buFont typeface="Arial"/>
              <a:buChar char="•"/>
            </a:pPr>
            <a:r>
              <a:rPr lang="en-US" sz="2000" b="1" spc="26" err="1">
                <a:solidFill>
                  <a:srgbClr val="A8CEC3"/>
                </a:solidFill>
                <a:latin typeface="Avenir Next LT Pro" panose="020B0504020202020204" pitchFamily="34" charset="0"/>
              </a:rPr>
              <a:t>SensorOperator</a:t>
            </a:r>
            <a:endParaRPr lang="en-US" sz="2000" b="1" spc="26">
              <a:solidFill>
                <a:srgbClr val="A8CEC3"/>
              </a:solidFill>
              <a:latin typeface="Avenir Next LT Pro" panose="020B0504020202020204" pitchFamily="34" charset="0"/>
            </a:endParaRPr>
          </a:p>
          <a:p>
            <a:pPr>
              <a:lnSpc>
                <a:spcPts val="3980"/>
              </a:lnSpc>
            </a:pPr>
            <a:r>
              <a:rPr lang="en-US" sz="2000" spc="26">
                <a:solidFill>
                  <a:srgbClr val="545454"/>
                </a:solidFill>
                <a:latin typeface="Avenir Next LT Pro" panose="020B0504020202020204" pitchFamily="34" charset="0"/>
              </a:rPr>
              <a:t> Les </a:t>
            </a:r>
            <a:r>
              <a:rPr lang="en-US" sz="2000" spc="26" err="1">
                <a:solidFill>
                  <a:srgbClr val="545454"/>
                </a:solidFill>
                <a:latin typeface="Avenir Next LT Pro" panose="020B0504020202020204" pitchFamily="34" charset="0"/>
              </a:rPr>
              <a:t>capteurs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sont</a:t>
            </a:r>
            <a:r>
              <a:rPr lang="en-US" sz="2000" spc="26">
                <a:solidFill>
                  <a:srgbClr val="545454"/>
                </a:solidFill>
                <a:latin typeface="Avenir Next LT Pro" panose="020B0504020202020204" pitchFamily="34" charset="0"/>
              </a:rPr>
              <a:t> très </a:t>
            </a:r>
            <a:r>
              <a:rPr lang="en-US" sz="2000" spc="26" err="1">
                <a:solidFill>
                  <a:srgbClr val="545454"/>
                </a:solidFill>
                <a:latin typeface="Avenir Next LT Pro" panose="020B0504020202020204" pitchFamily="34" charset="0"/>
              </a:rPr>
              <a:t>utiles</a:t>
            </a:r>
            <a:r>
              <a:rPr lang="en-US" sz="2000" spc="26">
                <a:solidFill>
                  <a:srgbClr val="545454"/>
                </a:solidFill>
                <a:latin typeface="Avenir Next LT Pro" panose="020B0504020202020204" pitchFamily="34" charset="0"/>
              </a:rPr>
              <a:t> car </a:t>
            </a:r>
            <a:r>
              <a:rPr lang="en-US" sz="2000" spc="26" err="1">
                <a:solidFill>
                  <a:srgbClr val="545454"/>
                </a:solidFill>
                <a:latin typeface="Avenir Next LT Pro" panose="020B0504020202020204" pitchFamily="34" charset="0"/>
              </a:rPr>
              <a:t>ils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vous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permettent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d'attendre</a:t>
            </a:r>
            <a:r>
              <a:rPr lang="en-US" sz="2000" spc="26">
                <a:solidFill>
                  <a:srgbClr val="545454"/>
                </a:solidFill>
                <a:latin typeface="Avenir Next LT Pro" panose="020B0504020202020204" pitchFamily="34" charset="0"/>
              </a:rPr>
              <a:t> que </a:t>
            </a:r>
            <a:r>
              <a:rPr lang="en-US" sz="2000" spc="26" err="1">
                <a:solidFill>
                  <a:srgbClr val="545454"/>
                </a:solidFill>
                <a:latin typeface="Avenir Next LT Pro" panose="020B0504020202020204" pitchFamily="34" charset="0"/>
              </a:rPr>
              <a:t>quelque</a:t>
            </a:r>
            <a:r>
              <a:rPr lang="en-US" sz="2000" spc="26">
                <a:solidFill>
                  <a:srgbClr val="545454"/>
                </a:solidFill>
                <a:latin typeface="Avenir Next LT Pro" panose="020B0504020202020204" pitchFamily="34" charset="0"/>
              </a:rPr>
              <a:t> chose se passe </a:t>
            </a:r>
            <a:r>
              <a:rPr lang="en-US" sz="2000" spc="26" err="1">
                <a:solidFill>
                  <a:srgbClr val="545454"/>
                </a:solidFill>
                <a:latin typeface="Avenir Next LT Pro" panose="020B0504020202020204" pitchFamily="34" charset="0"/>
              </a:rPr>
              <a:t>avant</a:t>
            </a:r>
            <a:r>
              <a:rPr lang="en-US" sz="2000" spc="26">
                <a:solidFill>
                  <a:srgbClr val="545454"/>
                </a:solidFill>
                <a:latin typeface="Avenir Next LT Pro" panose="020B0504020202020204" pitchFamily="34" charset="0"/>
              </a:rPr>
              <a:t> de passer à la </a:t>
            </a:r>
            <a:r>
              <a:rPr lang="en-US" sz="2000" spc="26" err="1">
                <a:solidFill>
                  <a:srgbClr val="545454"/>
                </a:solidFill>
                <a:latin typeface="Avenir Next LT Pro" panose="020B0504020202020204" pitchFamily="34" charset="0"/>
              </a:rPr>
              <a:t>tâche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suivante</a:t>
            </a:r>
            <a:r>
              <a:rPr lang="en-US" sz="2000" spc="26">
                <a:solidFill>
                  <a:srgbClr val="545454"/>
                </a:solidFill>
                <a:latin typeface="Avenir Next LT Pro" panose="020B0504020202020204" pitchFamily="34" charset="0"/>
              </a:rPr>
              <a:t>. Par </a:t>
            </a:r>
            <a:r>
              <a:rPr lang="en-US" sz="2000" spc="26" err="1">
                <a:solidFill>
                  <a:srgbClr val="545454"/>
                </a:solidFill>
                <a:latin typeface="Avenir Next LT Pro" panose="020B0504020202020204" pitchFamily="34" charset="0"/>
              </a:rPr>
              <a:t>exemple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si</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vous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attendez</a:t>
            </a:r>
            <a:r>
              <a:rPr lang="en-US" sz="2000" spc="26">
                <a:solidFill>
                  <a:srgbClr val="545454"/>
                </a:solidFill>
                <a:latin typeface="Avenir Next LT Pro" panose="020B0504020202020204" pitchFamily="34" charset="0"/>
              </a:rPr>
              <a:t> des </a:t>
            </a:r>
            <a:r>
              <a:rPr lang="en-US" sz="2000" spc="26" err="1">
                <a:solidFill>
                  <a:srgbClr val="545454"/>
                </a:solidFill>
                <a:latin typeface="Avenir Next LT Pro" panose="020B0504020202020204" pitchFamily="34" charset="0"/>
              </a:rPr>
              <a:t>fichiers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vous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utiliserez</a:t>
            </a:r>
            <a:r>
              <a:rPr lang="en-US" sz="2000" spc="26">
                <a:solidFill>
                  <a:srgbClr val="545454"/>
                </a:solidFill>
                <a:latin typeface="Avenir Next LT Pro" panose="020B0504020202020204" pitchFamily="34" charset="0"/>
              </a:rPr>
              <a:t> le </a:t>
            </a:r>
            <a:r>
              <a:rPr lang="en-US" sz="2000" spc="26" err="1">
                <a:solidFill>
                  <a:srgbClr val="545454"/>
                </a:solidFill>
                <a:latin typeface="Avenir Next LT Pro" panose="020B0504020202020204" pitchFamily="34" charset="0"/>
              </a:rPr>
              <a:t>FileSensor</a:t>
            </a:r>
            <a:r>
              <a:rPr lang="en-US" sz="2000" spc="26">
                <a:solidFill>
                  <a:srgbClr val="545454"/>
                </a:solidFill>
                <a:latin typeface="Avenir Next LT Pro" panose="020B0504020202020204" pitchFamily="34" charset="0"/>
              </a:rPr>
              <a:t>.</a:t>
            </a:r>
          </a:p>
          <a:p>
            <a:pPr marL="431801" lvl="1" indent="-215900">
              <a:lnSpc>
                <a:spcPts val="3980"/>
              </a:lnSpc>
              <a:buFont typeface="Arial"/>
              <a:buChar char="•"/>
            </a:pPr>
            <a:r>
              <a:rPr lang="en-US" sz="2000" b="1" spc="26" err="1">
                <a:solidFill>
                  <a:srgbClr val="AECAC2"/>
                </a:solidFill>
                <a:latin typeface="Avenir Next LT Pro" panose="020B0504020202020204" pitchFamily="34" charset="0"/>
              </a:rPr>
              <a:t>ActionOperator</a:t>
            </a:r>
            <a:endParaRPr lang="en-US" sz="2000" b="1" spc="26">
              <a:solidFill>
                <a:srgbClr val="AECAC2"/>
              </a:solidFill>
              <a:latin typeface="Avenir Next LT Pro" panose="020B0504020202020204" pitchFamily="34" charset="0"/>
            </a:endParaRPr>
          </a:p>
          <a:p>
            <a:pPr>
              <a:lnSpc>
                <a:spcPts val="3980"/>
              </a:lnSpc>
            </a:pPr>
            <a:r>
              <a:rPr lang="en-US" sz="2000" spc="26">
                <a:solidFill>
                  <a:srgbClr val="545454"/>
                </a:solidFill>
                <a:latin typeface="Avenir Next LT Pro" panose="020B0504020202020204" pitchFamily="34" charset="0"/>
              </a:rPr>
              <a:t>Un </a:t>
            </a:r>
            <a:r>
              <a:rPr lang="en-US" sz="2000" spc="26" err="1">
                <a:solidFill>
                  <a:srgbClr val="545454"/>
                </a:solidFill>
                <a:latin typeface="Avenir Next LT Pro" panose="020B0504020202020204" pitchFamily="34" charset="0"/>
              </a:rPr>
              <a:t>opérateur</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d'action</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exécute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quelque</a:t>
            </a:r>
            <a:r>
              <a:rPr lang="en-US" sz="2000" spc="26">
                <a:solidFill>
                  <a:srgbClr val="545454"/>
                </a:solidFill>
                <a:latin typeface="Avenir Next LT Pro" panose="020B0504020202020204" pitchFamily="34" charset="0"/>
              </a:rPr>
              <a:t> chose Par </a:t>
            </a:r>
            <a:r>
              <a:rPr lang="en-US" sz="2000" spc="26" err="1">
                <a:solidFill>
                  <a:srgbClr val="545454"/>
                </a:solidFill>
                <a:latin typeface="Avenir Next LT Pro" panose="020B0504020202020204" pitchFamily="34" charset="0"/>
              </a:rPr>
              <a:t>exemple</a:t>
            </a:r>
            <a:r>
              <a:rPr lang="en-US" sz="2000" spc="26">
                <a:solidFill>
                  <a:srgbClr val="545454"/>
                </a:solidFill>
                <a:latin typeface="Avenir Next LT Pro" panose="020B0504020202020204" pitchFamily="34" charset="0"/>
              </a:rPr>
              <a:t>, le </a:t>
            </a:r>
            <a:r>
              <a:rPr lang="en-US" sz="2000" spc="26" err="1">
                <a:solidFill>
                  <a:srgbClr val="545454"/>
                </a:solidFill>
                <a:latin typeface="Avenir Next LT Pro" panose="020B0504020202020204" pitchFamily="34" charset="0"/>
              </a:rPr>
              <a:t>PythonOperator</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exécute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une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fonction</a:t>
            </a:r>
            <a:r>
              <a:rPr lang="en-US" sz="2000" spc="26">
                <a:solidFill>
                  <a:srgbClr val="545454"/>
                </a:solidFill>
                <a:latin typeface="Avenir Next LT Pro" panose="020B0504020202020204" pitchFamily="34" charset="0"/>
              </a:rPr>
              <a:t> Python le </a:t>
            </a:r>
            <a:r>
              <a:rPr lang="en-US" sz="2000" spc="26" err="1">
                <a:solidFill>
                  <a:srgbClr val="545454"/>
                </a:solidFill>
                <a:latin typeface="Avenir Next LT Pro" panose="020B0504020202020204" pitchFamily="34" charset="0"/>
              </a:rPr>
              <a:t>BashOperator</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exécute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une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commande</a:t>
            </a:r>
            <a:r>
              <a:rPr lang="en-US" sz="2000" spc="26">
                <a:solidFill>
                  <a:srgbClr val="545454"/>
                </a:solidFill>
                <a:latin typeface="Avenir Next LT Pro" panose="020B0504020202020204" pitchFamily="34" charset="0"/>
              </a:rPr>
              <a:t> bash.</a:t>
            </a:r>
          </a:p>
          <a:p>
            <a:pPr marL="431801" lvl="1" indent="-215900">
              <a:lnSpc>
                <a:spcPts val="3980"/>
              </a:lnSpc>
              <a:buFont typeface="Arial"/>
              <a:buChar char="•"/>
            </a:pPr>
            <a:r>
              <a:rPr lang="en-US" sz="2000" b="1" spc="26" err="1">
                <a:solidFill>
                  <a:srgbClr val="AECAC2"/>
                </a:solidFill>
                <a:latin typeface="Avenir Next LT Pro" panose="020B0504020202020204" pitchFamily="34" charset="0"/>
              </a:rPr>
              <a:t>TransferOperator</a:t>
            </a:r>
            <a:endParaRPr lang="en-US" sz="2000" b="1" spc="26">
              <a:solidFill>
                <a:srgbClr val="AECAC2"/>
              </a:solidFill>
              <a:latin typeface="Avenir Next LT Pro" panose="020B0504020202020204" pitchFamily="34" charset="0"/>
            </a:endParaRPr>
          </a:p>
          <a:p>
            <a:pPr>
              <a:lnSpc>
                <a:spcPts val="3980"/>
              </a:lnSpc>
            </a:pPr>
            <a:r>
              <a:rPr lang="en-US" sz="2000" spc="26" err="1">
                <a:solidFill>
                  <a:srgbClr val="545454"/>
                </a:solidFill>
                <a:latin typeface="Avenir Next LT Pro" panose="020B0504020202020204" pitchFamily="34" charset="0"/>
              </a:rPr>
              <a:t>Permettent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essentiellement</a:t>
            </a:r>
            <a:r>
              <a:rPr lang="en-US" sz="2000" spc="26">
                <a:solidFill>
                  <a:srgbClr val="545454"/>
                </a:solidFill>
                <a:latin typeface="Avenir Next LT Pro" panose="020B0504020202020204" pitchFamily="34" charset="0"/>
              </a:rPr>
              <a:t> de </a:t>
            </a:r>
            <a:r>
              <a:rPr lang="en-US" sz="2000" spc="26" err="1">
                <a:solidFill>
                  <a:srgbClr val="545454"/>
                </a:solidFill>
                <a:latin typeface="Avenir Next LT Pro" panose="020B0504020202020204" pitchFamily="34" charset="0"/>
              </a:rPr>
              <a:t>transférer</a:t>
            </a:r>
            <a:r>
              <a:rPr lang="en-US" sz="2000" spc="26">
                <a:solidFill>
                  <a:srgbClr val="545454"/>
                </a:solidFill>
                <a:latin typeface="Avenir Next LT Pro" panose="020B0504020202020204" pitchFamily="34" charset="0"/>
              </a:rPr>
              <a:t> des </a:t>
            </a:r>
            <a:r>
              <a:rPr lang="en-US" sz="2000" spc="26" err="1">
                <a:solidFill>
                  <a:srgbClr val="545454"/>
                </a:solidFill>
                <a:latin typeface="Avenir Next LT Pro" panose="020B0504020202020204" pitchFamily="34" charset="0"/>
              </a:rPr>
              <a:t>données</a:t>
            </a:r>
            <a:r>
              <a:rPr lang="en-US" sz="2000" spc="26">
                <a:solidFill>
                  <a:srgbClr val="545454"/>
                </a:solidFill>
                <a:latin typeface="Avenir Next LT Pro" panose="020B0504020202020204" pitchFamily="34" charset="0"/>
              </a:rPr>
              <a:t> d'un point A à un point B . ‫Par </a:t>
            </a:r>
            <a:r>
              <a:rPr lang="en-US" sz="2000" spc="26" err="1">
                <a:solidFill>
                  <a:srgbClr val="545454"/>
                </a:solidFill>
                <a:latin typeface="Avenir Next LT Pro" panose="020B0504020202020204" pitchFamily="34" charset="0"/>
              </a:rPr>
              <a:t>exemple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vous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voulez</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transférer</a:t>
            </a:r>
            <a:r>
              <a:rPr lang="en-US" sz="2000" spc="26">
                <a:solidFill>
                  <a:srgbClr val="545454"/>
                </a:solidFill>
                <a:latin typeface="Avenir Next LT Pro" panose="020B0504020202020204" pitchFamily="34" charset="0"/>
              </a:rPr>
              <a:t> des </a:t>
            </a:r>
            <a:r>
              <a:rPr lang="en-US" sz="2000" spc="26" err="1">
                <a:solidFill>
                  <a:srgbClr val="545454"/>
                </a:solidFill>
                <a:latin typeface="Avenir Next LT Pro" panose="020B0504020202020204" pitchFamily="34" charset="0"/>
              </a:rPr>
              <a:t>données</a:t>
            </a:r>
            <a:r>
              <a:rPr lang="en-US" sz="2000" spc="26">
                <a:solidFill>
                  <a:srgbClr val="545454"/>
                </a:solidFill>
                <a:latin typeface="Avenir Next LT Pro" panose="020B0504020202020204" pitchFamily="34" charset="0"/>
              </a:rPr>
              <a:t> de MySQL à Redshift .</a:t>
            </a:r>
          </a:p>
          <a:p>
            <a:pPr>
              <a:lnSpc>
                <a:spcPts val="3200"/>
              </a:lnSpc>
            </a:pPr>
            <a:endParaRPr lang="en-US" sz="2000" spc="26">
              <a:solidFill>
                <a:srgbClr val="545454"/>
              </a:solidFill>
              <a:latin typeface="Avenir Next LT Pro" panose="020B0504020202020204" pitchFamily="34" charset="0"/>
            </a:endParaRPr>
          </a:p>
          <a:p>
            <a:pPr>
              <a:lnSpc>
                <a:spcPts val="3200"/>
              </a:lnSpc>
            </a:pPr>
            <a:endParaRPr lang="en-US" sz="2000" spc="26">
              <a:solidFill>
                <a:srgbClr val="545454"/>
              </a:solidFill>
              <a:latin typeface="Avenir Next LT Pro" panose="020B0504020202020204" pitchFamily="34" charset="0"/>
            </a:endParaRPr>
          </a:p>
          <a:p>
            <a:pPr>
              <a:lnSpc>
                <a:spcPts val="3200"/>
              </a:lnSpc>
            </a:pPr>
            <a:endParaRPr lang="en-US" sz="2000" spc="26">
              <a:solidFill>
                <a:srgbClr val="545454"/>
              </a:solidFill>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14DD44F5-9D98-14B7-B4AA-B4A9C371CF2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127</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dissolve">
                                      <p:cBhvr>
                                        <p:cTn id="12" dur="500"/>
                                        <p:tgtEl>
                                          <p:spTgt spid="13">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animEffect transition="in" filter="dissolve">
                                      <p:cBhvr>
                                        <p:cTn id="15" dur="500"/>
                                        <p:tgtEl>
                                          <p:spTgt spid="1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3">
                                            <p:txEl>
                                              <p:pRg st="4" end="4"/>
                                            </p:txEl>
                                          </p:spTgt>
                                        </p:tgtEl>
                                        <p:attrNameLst>
                                          <p:attrName>style.visibility</p:attrName>
                                        </p:attrNameLst>
                                      </p:cBhvr>
                                      <p:to>
                                        <p:strVal val="visible"/>
                                      </p:to>
                                    </p:set>
                                    <p:animEffect transition="in" filter="dissolve">
                                      <p:cBhvr>
                                        <p:cTn id="20" dur="500"/>
                                        <p:tgtEl>
                                          <p:spTgt spid="13">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animEffect transition="in" filter="dissolve">
                                      <p:cBhvr>
                                        <p:cTn id="23" dur="500"/>
                                        <p:tgtEl>
                                          <p:spTgt spid="1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3">
                                            <p:txEl>
                                              <p:pRg st="6" end="6"/>
                                            </p:txEl>
                                          </p:spTgt>
                                        </p:tgtEl>
                                        <p:attrNameLst>
                                          <p:attrName>style.visibility</p:attrName>
                                        </p:attrNameLst>
                                      </p:cBhvr>
                                      <p:to>
                                        <p:strVal val="visible"/>
                                      </p:to>
                                    </p:set>
                                    <p:animEffect transition="in" filter="dissolve">
                                      <p:cBhvr>
                                        <p:cTn id="28" dur="500"/>
                                        <p:tgtEl>
                                          <p:spTgt spid="13">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animEffect transition="in" filter="dissolve">
                                      <p:cBhvr>
                                        <p:cTn id="31"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en-US" sz="3200" b="1" spc="62">
                <a:solidFill>
                  <a:srgbClr val="545454"/>
                </a:solidFill>
                <a:latin typeface="Avenir Next LT Pro" panose="020B0504020202020204" pitchFamily="34" charset="0"/>
              </a:rPr>
              <a:t>LES OPERATEURS :</a:t>
            </a:r>
            <a:r>
              <a:rPr lang="en-US" sz="2400" b="1" spc="62">
                <a:solidFill>
                  <a:srgbClr val="545454"/>
                </a:solidFill>
                <a:latin typeface="Avenir Next LT Pro" panose="020B0504020202020204" pitchFamily="34" charset="0"/>
              </a:rPr>
              <a:t> SENSOROPERATOR, ACTIONOPERATOR ET TRANSFEROPERATOR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55065" y="2300232"/>
            <a:ext cx="15577870" cy="5762411"/>
          </a:xfrm>
          <a:prstGeom prst="rect">
            <a:avLst/>
          </a:prstGeom>
        </p:spPr>
        <p:txBody>
          <a:bodyPr lIns="0" tIns="0" rIns="0" bIns="0" rtlCol="0" anchor="t">
            <a:spAutoFit/>
          </a:bodyPr>
          <a:lstStyle/>
          <a:p>
            <a:pPr>
              <a:lnSpc>
                <a:spcPct val="200000"/>
              </a:lnSpc>
            </a:pPr>
            <a:r>
              <a:rPr lang="fr-FR">
                <a:latin typeface="Avenir Next LT Pro" panose="020B0504020202020204" pitchFamily="34" charset="0"/>
              </a:rPr>
              <a:t>Le suivant sont quelques-uns des opérateurs Airflow les plus fréquemment utilisés :</a:t>
            </a:r>
          </a:p>
          <a:p>
            <a:pPr>
              <a:lnSpc>
                <a:spcPct val="200000"/>
              </a:lnSpc>
            </a:pPr>
            <a:endParaRPr lang="fr-FR">
              <a:latin typeface="Avenir Next LT Pro" panose="020B0504020202020204" pitchFamily="34" charset="0"/>
            </a:endParaRPr>
          </a:p>
          <a:p>
            <a:pPr marL="742950" lvl="1" indent="-285750">
              <a:lnSpc>
                <a:spcPct val="250000"/>
              </a:lnSpc>
              <a:buFont typeface="Arial" panose="020B0604020202020204" pitchFamily="34" charset="0"/>
              <a:buChar char="•"/>
            </a:pPr>
            <a:r>
              <a:rPr lang="fr-FR" b="1" err="1">
                <a:solidFill>
                  <a:srgbClr val="A8CEC3"/>
                </a:solidFill>
                <a:latin typeface="Avenir Next LT Pro" panose="020B0504020202020204" pitchFamily="34" charset="0"/>
              </a:rPr>
              <a:t>PythonOperator</a:t>
            </a:r>
            <a:r>
              <a:rPr lang="fr-FR" b="1">
                <a:solidFill>
                  <a:srgbClr val="A8CEC3"/>
                </a:solidFill>
                <a:latin typeface="Avenir Next LT Pro" panose="020B0504020202020204" pitchFamily="34" charset="0"/>
              </a:rPr>
              <a:t> : </a:t>
            </a:r>
            <a:r>
              <a:rPr lang="fr-FR">
                <a:latin typeface="Avenir Next LT Pro" panose="020B0504020202020204" pitchFamily="34" charset="0"/>
              </a:rPr>
              <a:t>Exécute une fonction Python. </a:t>
            </a:r>
          </a:p>
          <a:p>
            <a:pPr marL="742950" lvl="1" indent="-285750">
              <a:lnSpc>
                <a:spcPct val="250000"/>
              </a:lnSpc>
              <a:buFont typeface="Arial" panose="020B0604020202020204" pitchFamily="34" charset="0"/>
              <a:buChar char="•"/>
            </a:pPr>
            <a:r>
              <a:rPr lang="fr-FR" b="1" err="1">
                <a:solidFill>
                  <a:srgbClr val="A8CEC3"/>
                </a:solidFill>
                <a:latin typeface="Avenir Next LT Pro" panose="020B0504020202020204" pitchFamily="34" charset="0"/>
              </a:rPr>
              <a:t>BashOperator</a:t>
            </a:r>
            <a:r>
              <a:rPr lang="fr-FR" b="1">
                <a:solidFill>
                  <a:srgbClr val="A8CEC3"/>
                </a:solidFill>
                <a:latin typeface="Avenir Next LT Pro" panose="020B0504020202020204" pitchFamily="34" charset="0"/>
              </a:rPr>
              <a:t> : </a:t>
            </a:r>
            <a:r>
              <a:rPr lang="fr-FR">
                <a:latin typeface="Avenir Next LT Pro" panose="020B0504020202020204" pitchFamily="34" charset="0"/>
              </a:rPr>
              <a:t>Exécute un script </a:t>
            </a:r>
            <a:r>
              <a:rPr lang="fr-FR" err="1">
                <a:latin typeface="Avenir Next LT Pro" panose="020B0504020202020204" pitchFamily="34" charset="0"/>
              </a:rPr>
              <a:t>bash</a:t>
            </a:r>
            <a:r>
              <a:rPr lang="fr-FR">
                <a:latin typeface="Avenir Next LT Pro" panose="020B0504020202020204" pitchFamily="34" charset="0"/>
              </a:rPr>
              <a:t>. </a:t>
            </a:r>
          </a:p>
          <a:p>
            <a:pPr marL="742950" lvl="1" indent="-285750">
              <a:lnSpc>
                <a:spcPct val="250000"/>
              </a:lnSpc>
              <a:buFont typeface="Arial" panose="020B0604020202020204" pitchFamily="34" charset="0"/>
              <a:buChar char="•"/>
            </a:pPr>
            <a:r>
              <a:rPr lang="fr-FR" b="1" err="1">
                <a:solidFill>
                  <a:srgbClr val="A8CEC3"/>
                </a:solidFill>
                <a:latin typeface="Avenir Next LT Pro" panose="020B0504020202020204" pitchFamily="34" charset="0"/>
              </a:rPr>
              <a:t>KubernetesPodOperator</a:t>
            </a:r>
            <a:r>
              <a:rPr lang="fr-FR" b="1">
                <a:solidFill>
                  <a:srgbClr val="A8CEC3"/>
                </a:solidFill>
                <a:latin typeface="Avenir Next LT Pro" panose="020B0504020202020204" pitchFamily="34" charset="0"/>
              </a:rPr>
              <a:t> : </a:t>
            </a:r>
            <a:r>
              <a:rPr lang="fr-FR">
                <a:latin typeface="Avenir Next LT Pro" panose="020B0504020202020204" pitchFamily="34" charset="0"/>
              </a:rPr>
              <a:t>Exécute une tâche définie comme une image Docker dans un </a:t>
            </a:r>
            <a:r>
              <a:rPr lang="fr-FR" err="1">
                <a:latin typeface="Avenir Next LT Pro" panose="020B0504020202020204" pitchFamily="34" charset="0"/>
              </a:rPr>
              <a:t>Pod</a:t>
            </a:r>
            <a:r>
              <a:rPr lang="fr-FR">
                <a:latin typeface="Avenir Next LT Pro" panose="020B0504020202020204" pitchFamily="34" charset="0"/>
              </a:rPr>
              <a:t> </a:t>
            </a:r>
            <a:r>
              <a:rPr lang="fr-FR" err="1">
                <a:latin typeface="Avenir Next LT Pro" panose="020B0504020202020204" pitchFamily="34" charset="0"/>
              </a:rPr>
              <a:t>Kubernetes</a:t>
            </a:r>
            <a:r>
              <a:rPr lang="fr-FR">
                <a:latin typeface="Avenir Next LT Pro" panose="020B0504020202020204" pitchFamily="34" charset="0"/>
              </a:rPr>
              <a:t>. </a:t>
            </a:r>
          </a:p>
          <a:p>
            <a:pPr marL="742950" lvl="1" indent="-285750">
              <a:lnSpc>
                <a:spcPct val="250000"/>
              </a:lnSpc>
              <a:buFont typeface="Arial" panose="020B0604020202020204" pitchFamily="34" charset="0"/>
              <a:buChar char="•"/>
            </a:pPr>
            <a:r>
              <a:rPr lang="fr-FR" b="1" err="1">
                <a:solidFill>
                  <a:srgbClr val="A8CEC3"/>
                </a:solidFill>
                <a:latin typeface="Avenir Next LT Pro" panose="020B0504020202020204" pitchFamily="34" charset="0"/>
              </a:rPr>
              <a:t>SnowflakeOperator</a:t>
            </a:r>
            <a:r>
              <a:rPr lang="fr-FR" b="1">
                <a:solidFill>
                  <a:srgbClr val="A8CEC3"/>
                </a:solidFill>
                <a:latin typeface="Avenir Next LT Pro" panose="020B0504020202020204" pitchFamily="34" charset="0"/>
              </a:rPr>
              <a:t> : </a:t>
            </a:r>
            <a:r>
              <a:rPr lang="fr-FR">
                <a:latin typeface="Avenir Next LT Pro" panose="020B0504020202020204" pitchFamily="34" charset="0"/>
              </a:rPr>
              <a:t>Exécute une requête sur une base de données </a:t>
            </a:r>
            <a:r>
              <a:rPr lang="fr-FR" err="1">
                <a:latin typeface="Avenir Next LT Pro" panose="020B0504020202020204" pitchFamily="34" charset="0"/>
              </a:rPr>
              <a:t>Snowflake</a:t>
            </a:r>
            <a:r>
              <a:rPr lang="fr-FR">
                <a:latin typeface="Avenir Next LT Pro" panose="020B0504020202020204" pitchFamily="34" charset="0"/>
              </a:rPr>
              <a:t>.</a:t>
            </a:r>
          </a:p>
          <a:p>
            <a:pPr marL="742950" lvl="1" indent="-285750">
              <a:lnSpc>
                <a:spcPct val="250000"/>
              </a:lnSpc>
              <a:buFont typeface="Arial" panose="020B0604020202020204" pitchFamily="34" charset="0"/>
              <a:buChar char="•"/>
            </a:pPr>
            <a:r>
              <a:rPr lang="fr-FR" b="1" err="1">
                <a:solidFill>
                  <a:srgbClr val="A8CEC3"/>
                </a:solidFill>
                <a:latin typeface="Avenir Next LT Pro" panose="020B0504020202020204" pitchFamily="34" charset="0"/>
              </a:rPr>
              <a:t>DeferrableOperators</a:t>
            </a:r>
            <a:r>
              <a:rPr lang="fr-FR" b="1">
                <a:solidFill>
                  <a:srgbClr val="A8CEC3"/>
                </a:solidFill>
                <a:latin typeface="Avenir Next LT Pro" panose="020B0504020202020204" pitchFamily="34" charset="0"/>
              </a:rPr>
              <a:t>: </a:t>
            </a:r>
            <a:r>
              <a:rPr lang="fr-FR">
                <a:latin typeface="Avenir Next LT Pro" panose="020B0504020202020204" pitchFamily="34" charset="0"/>
              </a:rPr>
              <a:t>Libère leur emplacement de travailleur tout en attendant que leur travail soit terminé.</a:t>
            </a:r>
          </a:p>
          <a:p>
            <a:pPr>
              <a:lnSpc>
                <a:spcPts val="3200"/>
              </a:lnSpc>
            </a:pPr>
            <a:endParaRPr lang="en-US" sz="2000" spc="26">
              <a:solidFill>
                <a:srgbClr val="545454"/>
              </a:solidFill>
              <a:latin typeface="Avenir Next LT Pro" panose="020B0504020202020204" pitchFamily="34" charset="0"/>
            </a:endParaRPr>
          </a:p>
          <a:p>
            <a:pPr>
              <a:lnSpc>
                <a:spcPts val="3200"/>
              </a:lnSpc>
            </a:pPr>
            <a:endParaRPr lang="en-US" sz="2000" spc="26">
              <a:solidFill>
                <a:srgbClr val="545454"/>
              </a:solidFill>
              <a:latin typeface="Avenir Next LT Pro" panose="020B0504020202020204" pitchFamily="34" charset="0"/>
            </a:endParaRPr>
          </a:p>
          <a:p>
            <a:pPr>
              <a:lnSpc>
                <a:spcPts val="3200"/>
              </a:lnSpc>
            </a:pPr>
            <a:endParaRPr lang="en-US" sz="2000" spc="26">
              <a:solidFill>
                <a:srgbClr val="545454"/>
              </a:solidFill>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9399901E-8077-D052-CC7F-CAFA6F11F84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128</a:t>
            </a:fld>
            <a:endParaRPr lang="en-US" sz="1800" b="1">
              <a:solidFill>
                <a:srgbClr val="A8CEC3"/>
              </a:solidFill>
            </a:endParaRPr>
          </a:p>
        </p:txBody>
      </p:sp>
    </p:spTree>
    <p:extLst>
      <p:ext uri="{BB962C8B-B14F-4D97-AF65-F5344CB8AC3E}">
        <p14:creationId xmlns:p14="http://schemas.microsoft.com/office/powerpoint/2010/main" val="79572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dissolv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dissolv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dissolv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5" end="5"/>
                                            </p:txEl>
                                          </p:spTgt>
                                        </p:tgtEl>
                                        <p:attrNameLst>
                                          <p:attrName>style.visibility</p:attrName>
                                        </p:attrNameLst>
                                      </p:cBhvr>
                                      <p:to>
                                        <p:strVal val="visible"/>
                                      </p:to>
                                    </p:set>
                                    <p:animEffect transition="in" filter="dissolve">
                                      <p:cBhvr>
                                        <p:cTn id="22" dur="500"/>
                                        <p:tgtEl>
                                          <p:spTgt spid="1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animEffect transition="in" filter="dissolve">
                                      <p:cBhvr>
                                        <p:cTn id="27"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en-US" sz="3200" b="1" spc="62">
                <a:solidFill>
                  <a:srgbClr val="545454"/>
                </a:solidFill>
                <a:latin typeface="Avenir Next LT Pro" panose="020B0504020202020204" pitchFamily="34" charset="0"/>
              </a:rPr>
              <a:t>LES OPERATEURS : </a:t>
            </a:r>
            <a:r>
              <a:rPr lang="en-US" sz="2400" b="1" spc="62">
                <a:solidFill>
                  <a:srgbClr val="545454"/>
                </a:solidFill>
                <a:latin typeface="Avenir Next LT Pro" panose="020B0504020202020204" pitchFamily="34" charset="0"/>
              </a:rPr>
              <a:t>SENSOROPERATOR, ACTIONOPERATOR ET TRANSFEROPERATOR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18547" y="2407558"/>
            <a:ext cx="15577870" cy="2975173"/>
          </a:xfrm>
          <a:prstGeom prst="rect">
            <a:avLst/>
          </a:prstGeom>
        </p:spPr>
        <p:txBody>
          <a:bodyPr lIns="0" tIns="0" rIns="0" bIns="0" rtlCol="0" anchor="t">
            <a:spAutoFit/>
          </a:bodyPr>
          <a:lstStyle/>
          <a:p>
            <a:pPr marL="431801" lvl="1" indent="-215900">
              <a:lnSpc>
                <a:spcPts val="3960"/>
              </a:lnSpc>
              <a:buFont typeface="Arial"/>
              <a:buChar char="•"/>
            </a:pPr>
            <a:r>
              <a:rPr lang="fr-FR" sz="2800" b="1" spc="26" err="1">
                <a:solidFill>
                  <a:srgbClr val="A8CEC3"/>
                </a:solidFill>
                <a:latin typeface="Avenir Next LT Pro" panose="020B0504020202020204" pitchFamily="34" charset="0"/>
              </a:rPr>
              <a:t>PythonOperator</a:t>
            </a:r>
            <a:endParaRPr lang="fr-FR" sz="2800" b="1" spc="26">
              <a:solidFill>
                <a:srgbClr val="A8CEC3"/>
              </a:solidFill>
              <a:latin typeface="Avenir Next LT Pro" panose="020B0504020202020204" pitchFamily="34" charset="0"/>
            </a:endParaRPr>
          </a:p>
          <a:p>
            <a:pPr marL="431801" lvl="1" indent="-215900">
              <a:lnSpc>
                <a:spcPts val="3960"/>
              </a:lnSpc>
              <a:buFont typeface="Arial"/>
              <a:buChar char="•"/>
            </a:pPr>
            <a:endParaRPr lang="fr-FR" sz="2800" b="1" spc="26">
              <a:solidFill>
                <a:srgbClr val="A8CEC3"/>
              </a:solidFill>
              <a:latin typeface="Avenir Next LT Pro" panose="020B0504020202020204" pitchFamily="34" charset="0"/>
            </a:endParaRPr>
          </a:p>
          <a:p>
            <a:pPr marL="1130301" lvl="2" indent="-457200">
              <a:lnSpc>
                <a:spcPts val="3960"/>
              </a:lnSpc>
              <a:buFont typeface="Courier New" panose="02070309020205020404" pitchFamily="49" charset="0"/>
              <a:buChar char="o"/>
            </a:pPr>
            <a:r>
              <a:rPr lang="fr-FR" spc="26">
                <a:solidFill>
                  <a:srgbClr val="545454"/>
                </a:solidFill>
                <a:latin typeface="Avenir Next LT Pro" panose="020B0504020202020204" pitchFamily="34" charset="0"/>
              </a:rPr>
              <a:t>Exécute une fonction / </a:t>
            </a:r>
            <a:r>
              <a:rPr lang="fr-FR" spc="26" err="1">
                <a:solidFill>
                  <a:srgbClr val="545454"/>
                </a:solidFill>
                <a:latin typeface="Avenir Next LT Pro" panose="020B0504020202020204" pitchFamily="34" charset="0"/>
              </a:rPr>
              <a:t>callable</a:t>
            </a:r>
            <a:r>
              <a:rPr lang="fr-FR" spc="26">
                <a:solidFill>
                  <a:srgbClr val="545454"/>
                </a:solidFill>
                <a:latin typeface="Avenir Next LT Pro" panose="020B0504020202020204" pitchFamily="34" charset="0"/>
              </a:rPr>
              <a:t> Python </a:t>
            </a:r>
          </a:p>
          <a:p>
            <a:pPr marL="1130301" lvl="2" indent="-457200">
              <a:lnSpc>
                <a:spcPts val="3960"/>
              </a:lnSpc>
              <a:buFont typeface="Courier New" panose="02070309020205020404" pitchFamily="49" charset="0"/>
              <a:buChar char="o"/>
            </a:pPr>
            <a:r>
              <a:rPr lang="fr-FR" spc="26">
                <a:solidFill>
                  <a:srgbClr val="545454"/>
                </a:solidFill>
                <a:latin typeface="Avenir Next LT Pro" panose="020B0504020202020204" pitchFamily="34" charset="0"/>
              </a:rPr>
              <a:t>Fonctionne de manière similaire à l'opérateur Bash, avec plus d'options </a:t>
            </a:r>
          </a:p>
          <a:p>
            <a:pPr marL="1130301" lvl="2" indent="-457200">
              <a:lnSpc>
                <a:spcPts val="3960"/>
              </a:lnSpc>
              <a:buFont typeface="Courier New" panose="02070309020205020404" pitchFamily="49" charset="0"/>
              <a:buChar char="o"/>
            </a:pPr>
            <a:r>
              <a:rPr lang="fr-FR" spc="26">
                <a:solidFill>
                  <a:srgbClr val="545454"/>
                </a:solidFill>
                <a:latin typeface="Avenir Next LT Pro" panose="020B0504020202020204" pitchFamily="34" charset="0"/>
              </a:rPr>
              <a:t>Peut transmettre des arguments au code Python.</a:t>
            </a:r>
            <a:endParaRPr lang="en-US" spc="26">
              <a:solidFill>
                <a:srgbClr val="545454"/>
              </a:solidFill>
              <a:latin typeface="Avenir Next LT Pro" panose="020B0504020202020204" pitchFamily="34" charset="0"/>
            </a:endParaRPr>
          </a:p>
          <a:p>
            <a:pPr>
              <a:lnSpc>
                <a:spcPts val="3200"/>
              </a:lnSpc>
            </a:pPr>
            <a:endParaRPr lang="en-US" sz="2800" spc="26">
              <a:solidFill>
                <a:srgbClr val="545454"/>
              </a:solidFill>
              <a:latin typeface="Avenir Next LT Pro" panose="020B0504020202020204" pitchFamily="34" charset="0"/>
            </a:endParaRPr>
          </a:p>
        </p:txBody>
      </p:sp>
      <p:grpSp>
        <p:nvGrpSpPr>
          <p:cNvPr id="14" name="Group 14"/>
          <p:cNvGrpSpPr/>
          <p:nvPr/>
        </p:nvGrpSpPr>
        <p:grpSpPr>
          <a:xfrm>
            <a:off x="2498327" y="3523572"/>
            <a:ext cx="13291346" cy="7198982"/>
            <a:chOff x="0" y="-209984"/>
            <a:chExt cx="2721355" cy="871187"/>
          </a:xfrm>
        </p:grpSpPr>
        <p:sp>
          <p:nvSpPr>
            <p:cNvPr id="15" name="Freeform 15"/>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p:cNvSpPr txBox="1"/>
            <p:nvPr/>
          </p:nvSpPr>
          <p:spPr>
            <a:xfrm>
              <a:off x="7159" y="-209984"/>
              <a:ext cx="2714196" cy="871187"/>
            </a:xfrm>
            <a:prstGeom prst="rect">
              <a:avLst/>
            </a:prstGeom>
          </p:spPr>
          <p:txBody>
            <a:bodyPr lIns="50800" tIns="50800" rIns="50800" bIns="50800" rtlCol="0" anchor="ctr"/>
            <a:lstStyle/>
            <a:p>
              <a:pPr lvl="1">
                <a:lnSpc>
                  <a:spcPts val="3919"/>
                </a:lnSpc>
              </a:pPr>
              <a:endParaRPr lang="fr-FR" sz="2400">
                <a:solidFill>
                  <a:schemeClr val="accent1">
                    <a:lumMod val="75000"/>
                  </a:schemeClr>
                </a:solidFill>
                <a:latin typeface="Roboto Mono Regular" panose="020B0604020202020204" charset="0"/>
                <a:ea typeface="Roboto Mono Regular" panose="020B0604020202020204" charset="0"/>
              </a:endParaRPr>
            </a:p>
            <a:p>
              <a:pPr lvl="1">
                <a:lnSpc>
                  <a:spcPts val="3919"/>
                </a:lnSpc>
              </a:pPr>
              <a:r>
                <a:rPr lang="fr-FR" sz="2400" err="1">
                  <a:solidFill>
                    <a:schemeClr val="accent1">
                      <a:lumMod val="75000"/>
                    </a:schemeClr>
                  </a:solidFill>
                  <a:latin typeface="Roboto Mono Regular" panose="020B0604020202020204" charset="0"/>
                  <a:ea typeface="Roboto Mono Regular" panose="020B0604020202020204" charset="0"/>
                </a:rPr>
                <a:t>from</a:t>
              </a:r>
              <a:r>
                <a:rPr lang="fr-FR" sz="2400">
                  <a:solidFill>
                    <a:srgbClr val="FFFFFF"/>
                  </a:solidFill>
                  <a:latin typeface="Roboto Mono Regular" panose="020B0604020202020204" charset="0"/>
                  <a:ea typeface="Roboto Mono Regular" panose="020B0604020202020204" charset="0"/>
                </a:rPr>
                <a:t> </a:t>
              </a:r>
              <a:r>
                <a:rPr lang="fr-FR" sz="2400" err="1">
                  <a:solidFill>
                    <a:srgbClr val="FFFFFF"/>
                  </a:solidFill>
                  <a:latin typeface="Roboto Mono Regular" panose="020B0604020202020204" charset="0"/>
                  <a:ea typeface="Roboto Mono Regular" panose="020B0604020202020204" charset="0"/>
                </a:rPr>
                <a:t>airflow.operators.python_operator</a:t>
              </a:r>
              <a:r>
                <a:rPr lang="fr-FR" sz="2400">
                  <a:solidFill>
                    <a:srgbClr val="FFFFFF"/>
                  </a:solidFill>
                  <a:latin typeface="Roboto Mono Regular" panose="020B0604020202020204" charset="0"/>
                  <a:ea typeface="Roboto Mono Regular" panose="020B0604020202020204" charset="0"/>
                </a:rPr>
                <a:t> </a:t>
              </a:r>
              <a:r>
                <a:rPr lang="fr-FR" sz="2400">
                  <a:solidFill>
                    <a:schemeClr val="accent1">
                      <a:lumMod val="75000"/>
                    </a:schemeClr>
                  </a:solidFill>
                  <a:latin typeface="Roboto Mono Regular" panose="020B0604020202020204" charset="0"/>
                  <a:ea typeface="Roboto Mono Regular" panose="020B0604020202020204" charset="0"/>
                </a:rPr>
                <a:t>import </a:t>
              </a:r>
              <a:r>
                <a:rPr lang="fr-FR" sz="2400" err="1">
                  <a:solidFill>
                    <a:srgbClr val="FFFFFF"/>
                  </a:solidFill>
                  <a:latin typeface="Roboto Mono Regular" panose="020B0604020202020204" charset="0"/>
                  <a:ea typeface="Roboto Mono Regular" panose="020B0604020202020204" charset="0"/>
                </a:rPr>
                <a:t>PythonOperator</a:t>
              </a:r>
              <a:r>
                <a:rPr lang="fr-FR" sz="2400">
                  <a:solidFill>
                    <a:srgbClr val="FFFFFF"/>
                  </a:solidFill>
                  <a:latin typeface="Roboto Mono Regular" panose="020B0604020202020204" charset="0"/>
                  <a:ea typeface="Roboto Mono Regular" panose="020B0604020202020204" charset="0"/>
                </a:rPr>
                <a:t> </a:t>
              </a:r>
            </a:p>
            <a:p>
              <a:pPr lvl="1">
                <a:lnSpc>
                  <a:spcPts val="3919"/>
                </a:lnSpc>
              </a:pPr>
              <a:r>
                <a:rPr lang="fr-FR" sz="2400" err="1">
                  <a:solidFill>
                    <a:schemeClr val="accent1">
                      <a:lumMod val="75000"/>
                    </a:schemeClr>
                  </a:solidFill>
                  <a:latin typeface="Roboto Mono Regular" panose="020B0604020202020204" charset="0"/>
                  <a:ea typeface="Roboto Mono Regular" panose="020B0604020202020204" charset="0"/>
                </a:rPr>
                <a:t>def</a:t>
              </a:r>
              <a:r>
                <a:rPr lang="fr-FR" sz="2400">
                  <a:solidFill>
                    <a:srgbClr val="FFFFFF"/>
                  </a:solidFill>
                  <a:latin typeface="Roboto Mono Regular" panose="020B0604020202020204" charset="0"/>
                  <a:ea typeface="Roboto Mono Regular" panose="020B0604020202020204" charset="0"/>
                </a:rPr>
                <a:t> </a:t>
              </a:r>
              <a:r>
                <a:rPr lang="fr-FR" sz="2400" err="1">
                  <a:solidFill>
                    <a:srgbClr val="00B050"/>
                  </a:solidFill>
                  <a:latin typeface="Roboto Mono Regular" panose="020B0604020202020204" charset="0"/>
                  <a:ea typeface="Roboto Mono Regular" panose="020B0604020202020204" charset="0"/>
                </a:rPr>
                <a:t>printme</a:t>
              </a:r>
              <a:r>
                <a:rPr lang="fr-FR" sz="2400">
                  <a:solidFill>
                    <a:srgbClr val="FFFFFF"/>
                  </a:solidFill>
                  <a:latin typeface="Roboto Mono Regular" panose="020B0604020202020204" charset="0"/>
                  <a:ea typeface="Roboto Mono Regular" panose="020B0604020202020204" charset="0"/>
                </a:rPr>
                <a:t>(): </a:t>
              </a:r>
            </a:p>
            <a:p>
              <a:pPr lvl="1">
                <a:lnSpc>
                  <a:spcPts val="3919"/>
                </a:lnSpc>
              </a:pPr>
              <a:r>
                <a:rPr lang="fr-FR" sz="2400">
                  <a:solidFill>
                    <a:srgbClr val="FFFFFF"/>
                  </a:solidFill>
                  <a:latin typeface="Roboto Mono Regular" panose="020B0604020202020204" charset="0"/>
                  <a:ea typeface="Roboto Mono Regular" panose="020B0604020202020204" charset="0"/>
                </a:rPr>
                <a:t>	</a:t>
              </a:r>
              <a:r>
                <a:rPr lang="fr-FR" sz="2400" err="1">
                  <a:solidFill>
                    <a:srgbClr val="FFFFFF"/>
                  </a:solidFill>
                  <a:latin typeface="Roboto Mono Regular" panose="020B0604020202020204" charset="0"/>
                  <a:ea typeface="Roboto Mono Regular" panose="020B0604020202020204" charset="0"/>
                </a:rPr>
                <a:t>print</a:t>
              </a:r>
              <a:r>
                <a:rPr lang="fr-FR" sz="2400">
                  <a:solidFill>
                    <a:srgbClr val="FFFFFF"/>
                  </a:solidFill>
                  <a:latin typeface="Roboto Mono Regular" panose="020B0604020202020204" charset="0"/>
                  <a:ea typeface="Roboto Mono Regular" panose="020B0604020202020204" charset="0"/>
                </a:rPr>
                <a:t>(</a:t>
              </a:r>
              <a:r>
                <a:rPr lang="fr-FR" sz="2400">
                  <a:solidFill>
                    <a:srgbClr val="FF0000"/>
                  </a:solidFill>
                  <a:latin typeface="Roboto Mono Regular" panose="020B0604020202020204" charset="0"/>
                  <a:ea typeface="Roboto Mono Regular" panose="020B0604020202020204" charset="0"/>
                </a:rPr>
                <a:t>"This </a:t>
              </a:r>
              <a:r>
                <a:rPr lang="fr-FR" sz="2400" err="1">
                  <a:solidFill>
                    <a:srgbClr val="FF0000"/>
                  </a:solidFill>
                  <a:latin typeface="Roboto Mono Regular" panose="020B0604020202020204" charset="0"/>
                  <a:ea typeface="Roboto Mono Regular" panose="020B0604020202020204" charset="0"/>
                </a:rPr>
                <a:t>goes</a:t>
              </a:r>
              <a:r>
                <a:rPr lang="fr-FR" sz="2400">
                  <a:solidFill>
                    <a:srgbClr val="FF0000"/>
                  </a:solidFill>
                  <a:latin typeface="Roboto Mono Regular" panose="020B0604020202020204" charset="0"/>
                  <a:ea typeface="Roboto Mono Regular" panose="020B0604020202020204" charset="0"/>
                </a:rPr>
                <a:t> in the logs!"</a:t>
              </a:r>
              <a:r>
                <a:rPr lang="fr-FR" sz="2400">
                  <a:solidFill>
                    <a:srgbClr val="FFFFFF"/>
                  </a:solidFill>
                  <a:latin typeface="Roboto Mono Regular" panose="020B0604020202020204" charset="0"/>
                  <a:ea typeface="Roboto Mono Regular" panose="020B0604020202020204" charset="0"/>
                </a:rPr>
                <a:t>)</a:t>
              </a:r>
            </a:p>
            <a:p>
              <a:pPr lvl="1">
                <a:lnSpc>
                  <a:spcPts val="3919"/>
                </a:lnSpc>
              </a:pPr>
              <a:r>
                <a:rPr lang="fr-FR" sz="2400" err="1">
                  <a:solidFill>
                    <a:srgbClr val="FFFFFF"/>
                  </a:solidFill>
                  <a:latin typeface="Roboto Mono Regular" panose="020B0604020202020204" charset="0"/>
                  <a:ea typeface="Roboto Mono Regular" panose="020B0604020202020204" charset="0"/>
                </a:rPr>
                <a:t>python_task</a:t>
              </a:r>
              <a:r>
                <a:rPr lang="fr-FR" sz="2400">
                  <a:solidFill>
                    <a:srgbClr val="FFFFFF"/>
                  </a:solidFill>
                  <a:latin typeface="Roboto Mono Regular" panose="020B0604020202020204" charset="0"/>
                  <a:ea typeface="Roboto Mono Regular" panose="020B0604020202020204" charset="0"/>
                </a:rPr>
                <a:t> = </a:t>
              </a:r>
              <a:r>
                <a:rPr lang="fr-FR" sz="2400" err="1">
                  <a:solidFill>
                    <a:srgbClr val="FFFFFF"/>
                  </a:solidFill>
                  <a:latin typeface="Roboto Mono Regular" panose="020B0604020202020204" charset="0"/>
                  <a:ea typeface="Roboto Mono Regular" panose="020B0604020202020204" charset="0"/>
                </a:rPr>
                <a:t>PythonOperator</a:t>
              </a:r>
              <a:r>
                <a:rPr lang="fr-FR" sz="2400">
                  <a:solidFill>
                    <a:srgbClr val="FFFFFF"/>
                  </a:solidFill>
                  <a:latin typeface="Roboto Mono Regular" panose="020B0604020202020204" charset="0"/>
                  <a:ea typeface="Roboto Mono Regular" panose="020B0604020202020204" charset="0"/>
                </a:rPr>
                <a:t>( </a:t>
              </a:r>
              <a:r>
                <a:rPr lang="fr-FR" sz="2400" err="1">
                  <a:solidFill>
                    <a:srgbClr val="FFFFFF"/>
                  </a:solidFill>
                  <a:latin typeface="Roboto Mono Regular" panose="020B0604020202020204" charset="0"/>
                  <a:ea typeface="Roboto Mono Regular" panose="020B0604020202020204" charset="0"/>
                </a:rPr>
                <a:t>task_id</a:t>
              </a:r>
              <a:r>
                <a:rPr lang="fr-FR" sz="2400">
                  <a:solidFill>
                    <a:srgbClr val="FFFFFF"/>
                  </a:solidFill>
                  <a:latin typeface="Roboto Mono Regular" panose="020B0604020202020204" charset="0"/>
                  <a:ea typeface="Roboto Mono Regular" panose="020B0604020202020204" charset="0"/>
                </a:rPr>
                <a:t>= </a:t>
              </a:r>
              <a:r>
                <a:rPr lang="fr-FR" sz="2400">
                  <a:solidFill>
                    <a:srgbClr val="FF0000"/>
                  </a:solidFill>
                  <a:latin typeface="Roboto Mono Regular" panose="020B0604020202020204" charset="0"/>
                  <a:ea typeface="Roboto Mono Regular" panose="020B0604020202020204" charset="0"/>
                </a:rPr>
                <a:t>'</a:t>
              </a:r>
              <a:r>
                <a:rPr lang="fr-FR" sz="2400" err="1">
                  <a:solidFill>
                    <a:srgbClr val="FF0000"/>
                  </a:solidFill>
                  <a:latin typeface="Roboto Mono Regular" panose="020B0604020202020204" charset="0"/>
                  <a:ea typeface="Roboto Mono Regular" panose="020B0604020202020204" charset="0"/>
                </a:rPr>
                <a:t>simple_print</a:t>
              </a:r>
              <a:r>
                <a:rPr lang="fr-FR" sz="2400">
                  <a:solidFill>
                    <a:srgbClr val="FF0000"/>
                  </a:solidFill>
                  <a:latin typeface="Roboto Mono Regular" panose="020B0604020202020204" charset="0"/>
                  <a:ea typeface="Roboto Mono Regular" panose="020B0604020202020204" charset="0"/>
                </a:rPr>
                <a:t>’ </a:t>
              </a:r>
              <a:r>
                <a:rPr lang="fr-FR" sz="2400">
                  <a:solidFill>
                    <a:srgbClr val="FFFFFF"/>
                  </a:solidFill>
                  <a:latin typeface="Roboto Mono Regular" panose="020B0604020202020204" charset="0"/>
                  <a:ea typeface="Roboto Mono Regular" panose="020B0604020202020204" charset="0"/>
                </a:rPr>
                <a:t>, </a:t>
              </a:r>
            </a:p>
            <a:p>
              <a:pPr lvl="1">
                <a:lnSpc>
                  <a:spcPts val="3919"/>
                </a:lnSpc>
              </a:pPr>
              <a:r>
                <a:rPr lang="fr-FR" sz="2400">
                  <a:solidFill>
                    <a:srgbClr val="FFFFFF"/>
                  </a:solidFill>
                  <a:latin typeface="Roboto Mono Regular" panose="020B0604020202020204" charset="0"/>
                  <a:ea typeface="Roboto Mono Regular" panose="020B0604020202020204" charset="0"/>
                </a:rPr>
                <a:t>	                            </a:t>
              </a:r>
              <a:r>
                <a:rPr lang="fr-FR" sz="2400" err="1">
                  <a:solidFill>
                    <a:srgbClr val="FFFFFF"/>
                  </a:solidFill>
                  <a:latin typeface="Roboto Mono Regular" panose="020B0604020202020204" charset="0"/>
                  <a:ea typeface="Roboto Mono Regular" panose="020B0604020202020204" charset="0"/>
                </a:rPr>
                <a:t>python_callable</a:t>
              </a:r>
              <a:r>
                <a:rPr lang="fr-FR" sz="2400">
                  <a:solidFill>
                    <a:srgbClr val="FFFFFF"/>
                  </a:solidFill>
                  <a:latin typeface="Roboto Mono Regular" panose="020B0604020202020204" charset="0"/>
                  <a:ea typeface="Roboto Mono Regular" panose="020B0604020202020204" charset="0"/>
                </a:rPr>
                <a:t>=</a:t>
              </a:r>
              <a:r>
                <a:rPr lang="fr-FR" sz="2400" err="1">
                  <a:solidFill>
                    <a:srgbClr val="FFFFFF"/>
                  </a:solidFill>
                  <a:latin typeface="Roboto Mono Regular" panose="020B0604020202020204" charset="0"/>
                  <a:ea typeface="Roboto Mono Regular" panose="020B0604020202020204" charset="0"/>
                </a:rPr>
                <a:t>printme</a:t>
              </a:r>
              <a:r>
                <a:rPr lang="fr-FR" sz="2400">
                  <a:solidFill>
                    <a:srgbClr val="FFFFFF"/>
                  </a:solidFill>
                  <a:latin typeface="Roboto Mono Regular" panose="020B0604020202020204" charset="0"/>
                  <a:ea typeface="Roboto Mono Regular" panose="020B0604020202020204" charset="0"/>
                </a:rPr>
                <a:t>, </a:t>
              </a:r>
            </a:p>
            <a:p>
              <a:pPr lvl="1">
                <a:lnSpc>
                  <a:spcPts val="3919"/>
                </a:lnSpc>
              </a:pPr>
              <a:r>
                <a:rPr lang="fr-FR" sz="2400">
                  <a:solidFill>
                    <a:srgbClr val="FFFFFF"/>
                  </a:solidFill>
                  <a:latin typeface="Roboto Mono Regular" panose="020B0604020202020204" charset="0"/>
                  <a:ea typeface="Roboto Mono Regular" panose="020B0604020202020204" charset="0"/>
                </a:rPr>
                <a:t>	                            dag=</a:t>
              </a:r>
              <a:r>
                <a:rPr lang="fr-FR" sz="2400" err="1">
                  <a:solidFill>
                    <a:srgbClr val="FFFFFF"/>
                  </a:solidFill>
                  <a:latin typeface="Roboto Mono Regular" panose="020B0604020202020204" charset="0"/>
                  <a:ea typeface="Roboto Mono Regular" panose="020B0604020202020204" charset="0"/>
                </a:rPr>
                <a:t>example_dag</a:t>
              </a:r>
              <a:r>
                <a:rPr lang="fr-FR" sz="2400">
                  <a:solidFill>
                    <a:srgbClr val="FFFFFF"/>
                  </a:solidFill>
                  <a:latin typeface="Roboto Mono Regular" panose="020B0604020202020204" charset="0"/>
                  <a:ea typeface="Roboto Mono Regular" panose="020B0604020202020204" charset="0"/>
                </a:rPr>
                <a:t> )</a:t>
              </a:r>
              <a:endParaRPr lang="en-US" sz="2400">
                <a:solidFill>
                  <a:srgbClr val="FFFFFF"/>
                </a:solidFill>
                <a:latin typeface="Roboto Mono Regular" panose="020B0604020202020204" charset="0"/>
                <a:ea typeface="Roboto Mono Regular" panose="020B0604020202020204" charset="0"/>
              </a:endParaRPr>
            </a:p>
            <a:p>
              <a:pPr lvl="1">
                <a:lnSpc>
                  <a:spcPts val="3919"/>
                </a:lnSpc>
              </a:pPr>
              <a:endParaRPr lang="en-US" sz="2400">
                <a:solidFill>
                  <a:srgbClr val="FFFFFF"/>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74B784EB-FCC4-97E6-7B28-15B15DE73C36}"/>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129</a:t>
            </a:fld>
            <a:endParaRPr lang="en-US" sz="1800" b="1">
              <a:solidFill>
                <a:srgbClr val="A8CEC3"/>
              </a:solidFill>
            </a:endParaRPr>
          </a:p>
        </p:txBody>
      </p:sp>
    </p:spTree>
    <p:extLst>
      <p:ext uri="{BB962C8B-B14F-4D97-AF65-F5344CB8AC3E}">
        <p14:creationId xmlns:p14="http://schemas.microsoft.com/office/powerpoint/2010/main" val="100293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dissolv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dissolv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dissolv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QUAND UTILISER AIRFLOW</a:t>
            </a:r>
            <a:endParaRPr lang="en-US" sz="3200" b="1" spc="62">
              <a:solidFill>
                <a:srgbClr val="545454"/>
              </a:solidFill>
              <a:latin typeface="Avenir Next LT Pro" panose="020B0504020202020204" pitchFamily="34" charset="0"/>
            </a:endParaRPr>
          </a:p>
        </p:txBody>
      </p:sp>
      <p:sp>
        <p:nvSpPr>
          <p:cNvPr id="3" name="TextBox 3"/>
          <p:cNvSpPr txBox="1"/>
          <p:nvPr/>
        </p:nvSpPr>
        <p:spPr>
          <a:xfrm>
            <a:off x="1336031" y="2643117"/>
            <a:ext cx="15351870" cy="2688621"/>
          </a:xfrm>
          <a:prstGeom prst="rect">
            <a:avLst/>
          </a:prstGeom>
        </p:spPr>
        <p:txBody>
          <a:bodyPr wrap="square" lIns="0" tIns="0" rIns="0" bIns="0" rtlCol="0" anchor="t">
            <a:spAutoFit/>
          </a:bodyPr>
          <a:lstStyle/>
          <a:p>
            <a:pPr>
              <a:lnSpc>
                <a:spcPct val="200000"/>
              </a:lnSpc>
            </a:pPr>
            <a:r>
              <a:rPr lang="fr-FR" b="1">
                <a:solidFill>
                  <a:srgbClr val="A8CEC3"/>
                </a:solidFill>
                <a:latin typeface="Avenir Next LT Pro" panose="020B0504020202020204" pitchFamily="34" charset="0"/>
              </a:rPr>
              <a:t>Raisons pour choisir Airflow</a:t>
            </a:r>
          </a:p>
          <a:p>
            <a:pPr marL="742950" lvl="1" indent="-285750">
              <a:lnSpc>
                <a:spcPct val="200000"/>
              </a:lnSpc>
              <a:buFont typeface="Arial" panose="020B0604020202020204" pitchFamily="34" charset="0"/>
              <a:buChar char="•"/>
            </a:pPr>
            <a:r>
              <a:rPr lang="fr-FR">
                <a:latin typeface="Avenir Next LT Pro" panose="020B0504020202020204" pitchFamily="34" charset="0"/>
              </a:rPr>
              <a:t>Des fonctionnalités telles que le </a:t>
            </a:r>
            <a:r>
              <a:rPr lang="fr-FR" err="1">
                <a:latin typeface="Avenir Next LT Pro" panose="020B0504020202020204" pitchFamily="34" charset="0"/>
              </a:rPr>
              <a:t>backfilling</a:t>
            </a:r>
            <a:r>
              <a:rPr lang="fr-FR">
                <a:latin typeface="Avenir Next LT Pro" panose="020B0504020202020204" pitchFamily="34" charset="0"/>
              </a:rPr>
              <a:t> permettent de (re)traiter facilement des données historiques, </a:t>
            </a:r>
          </a:p>
          <a:p>
            <a:pPr marL="742950" lvl="1" indent="-285750">
              <a:lnSpc>
                <a:spcPct val="200000"/>
              </a:lnSpc>
              <a:buFont typeface="Arial" panose="020B0604020202020204" pitchFamily="34" charset="0"/>
              <a:buChar char="•"/>
            </a:pPr>
            <a:r>
              <a:rPr lang="fr-FR">
                <a:latin typeface="Avenir Next LT Pro" panose="020B0504020202020204" pitchFamily="34" charset="0"/>
              </a:rPr>
              <a:t>de recomputer tous les ensembles de données dérivés après avoir apporté des modifications à votre code. </a:t>
            </a:r>
          </a:p>
          <a:p>
            <a:pPr marL="742950" lvl="1" indent="-285750">
              <a:lnSpc>
                <a:spcPct val="200000"/>
              </a:lnSpc>
              <a:buFont typeface="Arial" panose="020B0604020202020204" pitchFamily="34" charset="0"/>
              <a:buChar char="•"/>
            </a:pPr>
            <a:r>
              <a:rPr lang="fr-FR">
                <a:latin typeface="Avenir Next LT Pro" panose="020B0504020202020204" pitchFamily="34" charset="0"/>
              </a:rPr>
              <a:t>L'interface Web riche d'Airflow fournit une vue facile pour surveiller les résultats de vos exécutions de pipeline </a:t>
            </a:r>
            <a:br>
              <a:rPr lang="fr-FR">
                <a:latin typeface="Avenir Next LT Pro" panose="020B0504020202020204" pitchFamily="34" charset="0"/>
              </a:rPr>
            </a:br>
            <a:r>
              <a:rPr lang="fr-FR">
                <a:latin typeface="Avenir Next LT Pro" panose="020B0504020202020204" pitchFamily="34" charset="0"/>
              </a:rPr>
              <a:t>et déboguer les éventuelles défaillances qui ont pu se produire.</a:t>
            </a: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235" y="9773451"/>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2" name="Espace réservé du numéro de diapositive 24">
            <a:extLst>
              <a:ext uri="{FF2B5EF4-FFF2-40B4-BE49-F238E27FC236}">
                <a16:creationId xmlns:a16="http://schemas.microsoft.com/office/drawing/2014/main" id="{656EC07F-6C94-0A80-BEC0-15E2757A7B7B}"/>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13</a:t>
            </a:fld>
            <a:endParaRPr lang="en-US" sz="1800" b="1">
              <a:solidFill>
                <a:srgbClr val="A8CEC3"/>
              </a:solidFill>
            </a:endParaRPr>
          </a:p>
        </p:txBody>
      </p:sp>
    </p:spTree>
    <p:extLst>
      <p:ext uri="{BB962C8B-B14F-4D97-AF65-F5344CB8AC3E}">
        <p14:creationId xmlns:p14="http://schemas.microsoft.com/office/powerpoint/2010/main" val="239470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en-US" sz="3200" b="1" spc="62">
                <a:solidFill>
                  <a:srgbClr val="545454"/>
                </a:solidFill>
                <a:latin typeface="Avenir Next LT Pro" panose="020B0504020202020204" pitchFamily="34" charset="0"/>
              </a:rPr>
              <a:t>LES OPERATEURS : </a:t>
            </a:r>
            <a:r>
              <a:rPr lang="en-US" sz="2400" b="1" spc="62">
                <a:solidFill>
                  <a:srgbClr val="545454"/>
                </a:solidFill>
                <a:latin typeface="Avenir Next LT Pro" panose="020B0504020202020204" pitchFamily="34" charset="0"/>
              </a:rPr>
              <a:t>SENSOROPERATOR, ACTIONOPERATOR ET TRANSFEROPERATOR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30" y="2213770"/>
            <a:ext cx="15577870" cy="2975173"/>
          </a:xfrm>
          <a:prstGeom prst="rect">
            <a:avLst/>
          </a:prstGeom>
        </p:spPr>
        <p:txBody>
          <a:bodyPr lIns="0" tIns="0" rIns="0" bIns="0" rtlCol="0" anchor="t">
            <a:spAutoFit/>
          </a:bodyPr>
          <a:lstStyle/>
          <a:p>
            <a:pPr marL="431801" lvl="1" indent="-215900">
              <a:lnSpc>
                <a:spcPts val="3960"/>
              </a:lnSpc>
              <a:buFont typeface="Arial"/>
              <a:buChar char="•"/>
            </a:pPr>
            <a:r>
              <a:rPr lang="fr-FR" sz="2800" b="1" spc="26" err="1">
                <a:solidFill>
                  <a:srgbClr val="A8CEC3"/>
                </a:solidFill>
                <a:latin typeface="Avenir Next LT Pro" panose="020B0504020202020204" pitchFamily="34" charset="0"/>
              </a:rPr>
              <a:t>BashOperator</a:t>
            </a:r>
            <a:endParaRPr lang="fr-FR" sz="2800" b="1" spc="26">
              <a:solidFill>
                <a:srgbClr val="A8CEC3"/>
              </a:solidFill>
              <a:latin typeface="Avenir Next LT Pro" panose="020B0504020202020204" pitchFamily="34" charset="0"/>
            </a:endParaRPr>
          </a:p>
          <a:p>
            <a:pPr marL="215901" lvl="1">
              <a:lnSpc>
                <a:spcPts val="3960"/>
              </a:lnSpc>
            </a:pPr>
            <a:endParaRPr lang="fr-FR" sz="2800" b="1" spc="26">
              <a:solidFill>
                <a:srgbClr val="A8CEC3"/>
              </a:solidFill>
              <a:latin typeface="Avenir Next LT Pro" panose="020B0504020202020204" pitchFamily="34" charset="0"/>
            </a:endParaRPr>
          </a:p>
          <a:p>
            <a:pPr marL="1130301" lvl="2" indent="-457200">
              <a:lnSpc>
                <a:spcPts val="3960"/>
              </a:lnSpc>
              <a:buFont typeface="Courier New" panose="02070309020205020404" pitchFamily="49" charset="0"/>
              <a:buChar char="o"/>
            </a:pPr>
            <a:r>
              <a:rPr lang="fr-FR" spc="26">
                <a:solidFill>
                  <a:srgbClr val="545454"/>
                </a:solidFill>
                <a:latin typeface="Avenir Next LT Pro" panose="020B0504020202020204" pitchFamily="34" charset="0"/>
              </a:rPr>
              <a:t>Exécute une commande ou un script Bash donné. </a:t>
            </a:r>
          </a:p>
          <a:p>
            <a:pPr marL="1130301" lvl="2" indent="-457200">
              <a:lnSpc>
                <a:spcPts val="3960"/>
              </a:lnSpc>
              <a:buFont typeface="Courier New" panose="02070309020205020404" pitchFamily="49" charset="0"/>
              <a:buChar char="o"/>
            </a:pPr>
            <a:r>
              <a:rPr lang="fr-FR" spc="26">
                <a:solidFill>
                  <a:srgbClr val="545454"/>
                </a:solidFill>
                <a:latin typeface="Avenir Next LT Pro" panose="020B0504020202020204" pitchFamily="34" charset="0"/>
              </a:rPr>
              <a:t>Exécute la commande dans un répertoire temporaire.</a:t>
            </a:r>
          </a:p>
          <a:p>
            <a:pPr marL="1130301" lvl="2" indent="-457200">
              <a:lnSpc>
                <a:spcPts val="3960"/>
              </a:lnSpc>
              <a:buFont typeface="Courier New" panose="02070309020205020404" pitchFamily="49" charset="0"/>
              <a:buChar char="o"/>
            </a:pPr>
            <a:r>
              <a:rPr lang="fr-FR" spc="26">
                <a:solidFill>
                  <a:srgbClr val="545454"/>
                </a:solidFill>
                <a:latin typeface="Avenir Next LT Pro" panose="020B0504020202020204" pitchFamily="34" charset="0"/>
              </a:rPr>
              <a:t>Peut spécifier des variables d'environnement pour la commande.</a:t>
            </a:r>
            <a:endParaRPr lang="en-US" spc="26">
              <a:solidFill>
                <a:srgbClr val="545454"/>
              </a:solidFill>
              <a:latin typeface="Avenir Next LT Pro" panose="020B0504020202020204" pitchFamily="34" charset="0"/>
            </a:endParaRPr>
          </a:p>
          <a:p>
            <a:pPr>
              <a:lnSpc>
                <a:spcPts val="3200"/>
              </a:lnSpc>
            </a:pPr>
            <a:endParaRPr lang="en-US" sz="2800" spc="26">
              <a:solidFill>
                <a:srgbClr val="545454"/>
              </a:solidFill>
              <a:latin typeface="Avenir Next LT Pro" panose="020B0504020202020204" pitchFamily="34" charset="0"/>
            </a:endParaRPr>
          </a:p>
        </p:txBody>
      </p:sp>
      <p:grpSp>
        <p:nvGrpSpPr>
          <p:cNvPr id="14" name="Group 14"/>
          <p:cNvGrpSpPr/>
          <p:nvPr/>
        </p:nvGrpSpPr>
        <p:grpSpPr>
          <a:xfrm>
            <a:off x="3145447" y="3701356"/>
            <a:ext cx="11959035" cy="6253464"/>
            <a:chOff x="0" y="-276458"/>
            <a:chExt cx="2714196" cy="1080668"/>
          </a:xfrm>
        </p:grpSpPr>
        <p:sp>
          <p:nvSpPr>
            <p:cNvPr id="15" name="Freeform 15"/>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p:cNvSpPr txBox="1"/>
            <p:nvPr/>
          </p:nvSpPr>
          <p:spPr>
            <a:xfrm>
              <a:off x="0" y="-276458"/>
              <a:ext cx="2714196" cy="1080668"/>
            </a:xfrm>
            <a:prstGeom prst="rect">
              <a:avLst/>
            </a:prstGeom>
          </p:spPr>
          <p:txBody>
            <a:bodyPr lIns="50800" tIns="50800" rIns="50800" bIns="50800" rtlCol="0" anchor="ctr"/>
            <a:lstStyle/>
            <a:p>
              <a:pPr lvl="1">
                <a:lnSpc>
                  <a:spcPts val="3919"/>
                </a:lnSpc>
              </a:pPr>
              <a:r>
                <a:rPr lang="fr-FR" sz="2400" err="1">
                  <a:solidFill>
                    <a:schemeClr val="accent1"/>
                  </a:solidFill>
                  <a:latin typeface="Roboto Mono Regular" panose="020B0604020202020204" charset="0"/>
                  <a:ea typeface="Roboto Mono Regular" panose="020B0604020202020204" charset="0"/>
                </a:rPr>
                <a:t>from</a:t>
              </a:r>
              <a:r>
                <a:rPr lang="fr-FR" sz="2400">
                  <a:solidFill>
                    <a:srgbClr val="FFFFFF"/>
                  </a:solidFill>
                  <a:latin typeface="Roboto Mono Regular" panose="020B0604020202020204" charset="0"/>
                  <a:ea typeface="Roboto Mono Regular" panose="020B0604020202020204" charset="0"/>
                </a:rPr>
                <a:t> </a:t>
              </a:r>
              <a:r>
                <a:rPr lang="fr-FR" sz="2400" err="1">
                  <a:solidFill>
                    <a:srgbClr val="FFFFFF"/>
                  </a:solidFill>
                  <a:latin typeface="Roboto Mono Regular" panose="020B0604020202020204" charset="0"/>
                  <a:ea typeface="Roboto Mono Regular" panose="020B0604020202020204" charset="0"/>
                </a:rPr>
                <a:t>airflow.operators.bash_operator</a:t>
              </a:r>
              <a:r>
                <a:rPr lang="fr-FR" sz="2400">
                  <a:solidFill>
                    <a:srgbClr val="FFFFFF"/>
                  </a:solidFill>
                  <a:latin typeface="Roboto Mono Regular" panose="020B0604020202020204" charset="0"/>
                  <a:ea typeface="Roboto Mono Regular" panose="020B0604020202020204" charset="0"/>
                </a:rPr>
                <a:t> </a:t>
              </a:r>
              <a:r>
                <a:rPr lang="fr-FR" sz="2400">
                  <a:solidFill>
                    <a:schemeClr val="accent1"/>
                  </a:solidFill>
                  <a:latin typeface="Roboto Mono Regular" panose="020B0604020202020204" charset="0"/>
                  <a:ea typeface="Roboto Mono Regular" panose="020B0604020202020204" charset="0"/>
                </a:rPr>
                <a:t>import</a:t>
              </a:r>
              <a:r>
                <a:rPr lang="fr-FR" sz="2400">
                  <a:solidFill>
                    <a:srgbClr val="FFFFFF"/>
                  </a:solidFill>
                  <a:latin typeface="Roboto Mono Regular" panose="020B0604020202020204" charset="0"/>
                  <a:ea typeface="Roboto Mono Regular" panose="020B0604020202020204" charset="0"/>
                </a:rPr>
                <a:t> </a:t>
              </a:r>
              <a:r>
                <a:rPr lang="fr-FR" sz="2400" err="1">
                  <a:solidFill>
                    <a:srgbClr val="FFFFFF"/>
                  </a:solidFill>
                  <a:latin typeface="Roboto Mono Regular" panose="020B0604020202020204" charset="0"/>
                  <a:ea typeface="Roboto Mono Regular" panose="020B0604020202020204" charset="0"/>
                </a:rPr>
                <a:t>BashOperator</a:t>
              </a:r>
              <a:endParaRPr lang="fr-FR" sz="2400">
                <a:solidFill>
                  <a:srgbClr val="FFFFFF"/>
                </a:solidFill>
                <a:latin typeface="Roboto Mono Regular" panose="020B0604020202020204" charset="0"/>
                <a:ea typeface="Roboto Mono Regular" panose="020B0604020202020204" charset="0"/>
              </a:endParaRPr>
            </a:p>
            <a:p>
              <a:pPr lvl="1">
                <a:lnSpc>
                  <a:spcPts val="3919"/>
                </a:lnSpc>
              </a:pPr>
              <a:endParaRPr lang="fr-FR" sz="2400">
                <a:solidFill>
                  <a:srgbClr val="FFFFFF"/>
                </a:solidFill>
                <a:latin typeface="Roboto Mono Regular" panose="020B0604020202020204" charset="0"/>
                <a:ea typeface="Roboto Mono Regular" panose="020B0604020202020204" charset="0"/>
              </a:endParaRPr>
            </a:p>
            <a:p>
              <a:pPr lvl="1">
                <a:lnSpc>
                  <a:spcPts val="3919"/>
                </a:lnSpc>
              </a:pPr>
              <a:r>
                <a:rPr lang="fr-FR" sz="2400" err="1">
                  <a:solidFill>
                    <a:srgbClr val="FFFFFF"/>
                  </a:solidFill>
                  <a:latin typeface="Roboto Mono Regular" panose="020B0604020202020204" charset="0"/>
                  <a:ea typeface="Roboto Mono Regular" panose="020B0604020202020204" charset="0"/>
                </a:rPr>
                <a:t>example_task</a:t>
              </a:r>
              <a:r>
                <a:rPr lang="fr-FR" sz="2400">
                  <a:solidFill>
                    <a:srgbClr val="FFFFFF"/>
                  </a:solidFill>
                  <a:latin typeface="Roboto Mono Regular" panose="020B0604020202020204" charset="0"/>
                  <a:ea typeface="Roboto Mono Regular" panose="020B0604020202020204" charset="0"/>
                </a:rPr>
                <a:t> = </a:t>
              </a:r>
              <a:r>
                <a:rPr lang="fr-FR" sz="2400" err="1">
                  <a:solidFill>
                    <a:srgbClr val="FFFFFF"/>
                  </a:solidFill>
                  <a:latin typeface="Roboto Mono Regular" panose="020B0604020202020204" charset="0"/>
                  <a:ea typeface="Roboto Mono Regular" panose="020B0604020202020204" charset="0"/>
                </a:rPr>
                <a:t>BashOperator</a:t>
              </a:r>
              <a:r>
                <a:rPr lang="fr-FR" sz="2400">
                  <a:solidFill>
                    <a:srgbClr val="FFFFFF"/>
                  </a:solidFill>
                  <a:latin typeface="Roboto Mono Regular" panose="020B0604020202020204" charset="0"/>
                  <a:ea typeface="Roboto Mono Regular" panose="020B0604020202020204" charset="0"/>
                </a:rPr>
                <a:t>(</a:t>
              </a:r>
              <a:r>
                <a:rPr lang="fr-FR" sz="2400" err="1">
                  <a:solidFill>
                    <a:srgbClr val="FFFFFF"/>
                  </a:solidFill>
                  <a:latin typeface="Roboto Mono Regular" panose="020B0604020202020204" charset="0"/>
                  <a:ea typeface="Roboto Mono Regular" panose="020B0604020202020204" charset="0"/>
                </a:rPr>
                <a:t>task_id</a:t>
              </a:r>
              <a:r>
                <a:rPr lang="fr-FR" sz="2400">
                  <a:solidFill>
                    <a:srgbClr val="FFFFFF"/>
                  </a:solidFill>
                  <a:latin typeface="Roboto Mono Regular" panose="020B0604020202020204" charset="0"/>
                  <a:ea typeface="Roboto Mono Regular" panose="020B0604020202020204" charset="0"/>
                </a:rPr>
                <a:t>= </a:t>
              </a:r>
              <a:r>
                <a:rPr lang="fr-FR" sz="2400">
                  <a:solidFill>
                    <a:schemeClr val="accent1"/>
                  </a:solidFill>
                  <a:latin typeface="Roboto Mono Regular" panose="020B0604020202020204" charset="0"/>
                  <a:ea typeface="Roboto Mono Regular" panose="020B0604020202020204" charset="0"/>
                </a:rPr>
                <a:t>'</a:t>
              </a:r>
              <a:r>
                <a:rPr lang="fr-FR" sz="2400" err="1">
                  <a:solidFill>
                    <a:schemeClr val="accent1"/>
                  </a:solidFill>
                  <a:latin typeface="Roboto Mono Regular" panose="020B0604020202020204" charset="0"/>
                  <a:ea typeface="Roboto Mono Regular" panose="020B0604020202020204" charset="0"/>
                </a:rPr>
                <a:t>bash_ex</a:t>
              </a:r>
              <a:r>
                <a:rPr lang="fr-FR" sz="2400">
                  <a:solidFill>
                    <a:schemeClr val="accent1"/>
                  </a:solidFill>
                  <a:latin typeface="Roboto Mono Regular" panose="020B0604020202020204" charset="0"/>
                  <a:ea typeface="Roboto Mono Regular" panose="020B0604020202020204" charset="0"/>
                </a:rPr>
                <a:t>’ </a:t>
              </a:r>
              <a:r>
                <a:rPr lang="fr-FR" sz="2400">
                  <a:solidFill>
                    <a:srgbClr val="FFFFFF"/>
                  </a:solidFill>
                  <a:latin typeface="Roboto Mono Regular" panose="020B0604020202020204" charset="0"/>
                  <a:ea typeface="Roboto Mono Regular" panose="020B0604020202020204" charset="0"/>
                </a:rPr>
                <a:t>, 								 </a:t>
              </a:r>
              <a:r>
                <a:rPr lang="fr-FR" sz="2400" err="1">
                  <a:solidFill>
                    <a:srgbClr val="FFFFFF"/>
                  </a:solidFill>
                  <a:latin typeface="Roboto Mono Regular" panose="020B0604020202020204" charset="0"/>
                  <a:ea typeface="Roboto Mono Regular" panose="020B0604020202020204" charset="0"/>
                </a:rPr>
                <a:t>bash_command</a:t>
              </a:r>
              <a:r>
                <a:rPr lang="fr-FR" sz="2400">
                  <a:solidFill>
                    <a:srgbClr val="FFFFFF"/>
                  </a:solidFill>
                  <a:latin typeface="Roboto Mono Regular" panose="020B0604020202020204" charset="0"/>
                  <a:ea typeface="Roboto Mono Regular" panose="020B0604020202020204" charset="0"/>
                </a:rPr>
                <a:t>= </a:t>
              </a:r>
              <a:r>
                <a:rPr lang="fr-FR" sz="2400">
                  <a:solidFill>
                    <a:schemeClr val="accent1"/>
                  </a:solidFill>
                  <a:latin typeface="Roboto Mono Regular" panose="020B0604020202020204" charset="0"/>
                  <a:ea typeface="Roboto Mono Regular" panose="020B0604020202020204" charset="0"/>
                </a:rPr>
                <a:t>'</a:t>
              </a:r>
              <a:r>
                <a:rPr lang="fr-FR" sz="2400" err="1">
                  <a:solidFill>
                    <a:schemeClr val="accent1"/>
                  </a:solidFill>
                  <a:latin typeface="Roboto Mono Regular" panose="020B0604020202020204" charset="0"/>
                  <a:ea typeface="Roboto Mono Regular" panose="020B0604020202020204" charset="0"/>
                </a:rPr>
                <a:t>echo</a:t>
              </a:r>
              <a:r>
                <a:rPr lang="fr-FR" sz="2400">
                  <a:solidFill>
                    <a:schemeClr val="accent1"/>
                  </a:solidFill>
                  <a:latin typeface="Roboto Mono Regular" panose="020B0604020202020204" charset="0"/>
                  <a:ea typeface="Roboto Mono Regular" panose="020B0604020202020204" charset="0"/>
                </a:rPr>
                <a:t> 1’</a:t>
              </a:r>
              <a:r>
                <a:rPr lang="fr-FR" sz="2400">
                  <a:solidFill>
                    <a:srgbClr val="FFFFFF"/>
                  </a:solidFill>
                  <a:latin typeface="Roboto Mono Regular" panose="020B0604020202020204" charset="0"/>
                  <a:ea typeface="Roboto Mono Regular" panose="020B0604020202020204" charset="0"/>
                </a:rPr>
                <a:t>,</a:t>
              </a:r>
            </a:p>
            <a:p>
              <a:pPr lvl="1">
                <a:lnSpc>
                  <a:spcPts val="3919"/>
                </a:lnSpc>
              </a:pPr>
              <a:r>
                <a:rPr lang="fr-FR" sz="2400">
                  <a:solidFill>
                    <a:srgbClr val="FFFFFF"/>
                  </a:solidFill>
                  <a:latin typeface="Roboto Mono Regular" panose="020B0604020202020204" charset="0"/>
                  <a:ea typeface="Roboto Mono Regular" panose="020B0604020202020204" charset="0"/>
                </a:rPr>
                <a:t>						 dag=dag)</a:t>
              </a:r>
              <a:endParaRPr lang="en-US" sz="2400">
                <a:solidFill>
                  <a:srgbClr val="FFFFFF"/>
                </a:solidFill>
                <a:latin typeface="Roboto Mono Regular" panose="020B0604020202020204" charset="0"/>
                <a:ea typeface="Roboto Mono Regular" panose="020B0604020202020204" charset="0"/>
              </a:endParaRPr>
            </a:p>
            <a:p>
              <a:pPr lvl="1">
                <a:lnSpc>
                  <a:spcPts val="3919"/>
                </a:lnSpc>
              </a:pPr>
              <a:endParaRPr lang="en-US" sz="2400">
                <a:solidFill>
                  <a:srgbClr val="FFFFFF"/>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AF06B098-F5D3-7698-195E-8DDACD961E5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130</a:t>
            </a:fld>
            <a:endParaRPr lang="en-US" sz="1800" b="1">
              <a:solidFill>
                <a:srgbClr val="A8CEC3"/>
              </a:solidFill>
            </a:endParaRPr>
          </a:p>
        </p:txBody>
      </p:sp>
    </p:spTree>
    <p:extLst>
      <p:ext uri="{BB962C8B-B14F-4D97-AF65-F5344CB8AC3E}">
        <p14:creationId xmlns:p14="http://schemas.microsoft.com/office/powerpoint/2010/main" val="355136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dissolv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dissolv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dissolv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en-US" sz="3200" b="1" spc="62">
                <a:solidFill>
                  <a:srgbClr val="545454"/>
                </a:solidFill>
                <a:latin typeface="Avenir Next LT Pro" panose="020B0504020202020204" pitchFamily="34" charset="0"/>
              </a:rPr>
              <a:t>LES OPERATEURS : </a:t>
            </a:r>
            <a:r>
              <a:rPr lang="en-US" sz="2400" b="1" spc="62">
                <a:solidFill>
                  <a:srgbClr val="545454"/>
                </a:solidFill>
                <a:latin typeface="Avenir Next LT Pro" panose="020B0504020202020204" pitchFamily="34" charset="0"/>
              </a:rPr>
              <a:t>SENSOROPERATOR, ACTIONOPERATOR ET TRANSFEROPERATOR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30" y="2213770"/>
            <a:ext cx="7285456" cy="5577745"/>
          </a:xfrm>
          <a:prstGeom prst="rect">
            <a:avLst/>
          </a:prstGeom>
        </p:spPr>
        <p:txBody>
          <a:bodyPr wrap="square" lIns="0" tIns="0" rIns="0" bIns="0" rtlCol="0" anchor="t">
            <a:spAutoFit/>
          </a:bodyPr>
          <a:lstStyle/>
          <a:p>
            <a:pPr marL="431801" lvl="1" indent="-215900">
              <a:lnSpc>
                <a:spcPts val="3960"/>
              </a:lnSpc>
              <a:buFont typeface="Arial"/>
              <a:buChar char="•"/>
            </a:pPr>
            <a:r>
              <a:rPr lang="fr-MA" sz="2800" b="1" spc="26" err="1">
                <a:solidFill>
                  <a:srgbClr val="A8CEC3"/>
                </a:solidFill>
                <a:latin typeface="Avenir Next LT Pro" panose="020B0504020202020204" pitchFamily="34" charset="0"/>
              </a:rPr>
              <a:t>KubernetesPodOperator</a:t>
            </a:r>
            <a:endParaRPr lang="fr-MA" sz="2800" b="1" spc="26">
              <a:solidFill>
                <a:srgbClr val="A8CEC3"/>
              </a:solidFill>
              <a:latin typeface="Avenir Next LT Pro" panose="020B0504020202020204" pitchFamily="34" charset="0"/>
            </a:endParaRPr>
          </a:p>
          <a:p>
            <a:pPr marL="215901" lvl="1">
              <a:lnSpc>
                <a:spcPts val="3960"/>
              </a:lnSpc>
            </a:pPr>
            <a:endParaRPr lang="fr-FR" sz="2800" b="1" spc="26">
              <a:solidFill>
                <a:srgbClr val="A8CEC3"/>
              </a:solidFill>
              <a:latin typeface="Avenir Next LT Pro" panose="020B0504020202020204" pitchFamily="34" charset="0"/>
            </a:endParaRPr>
          </a:p>
          <a:p>
            <a:pPr marL="1130301" lvl="2" indent="-457200">
              <a:lnSpc>
                <a:spcPts val="3960"/>
              </a:lnSpc>
              <a:buFont typeface="Courier New" panose="02070309020205020404" pitchFamily="49" charset="0"/>
              <a:buChar char="o"/>
            </a:pPr>
            <a:r>
              <a:rPr lang="fr-FR" sz="2000" spc="26">
                <a:solidFill>
                  <a:srgbClr val="545454"/>
                </a:solidFill>
                <a:latin typeface="Avenir Next LT Pro" panose="020B0504020202020204" pitchFamily="34" charset="0"/>
              </a:rPr>
              <a:t>Exécuter une tâche définie en tant qu'image Docker dans un </a:t>
            </a:r>
            <a:r>
              <a:rPr lang="fr-FR" sz="2000" spc="26" err="1">
                <a:solidFill>
                  <a:srgbClr val="545454"/>
                </a:solidFill>
                <a:latin typeface="Avenir Next LT Pro" panose="020B0504020202020204" pitchFamily="34" charset="0"/>
              </a:rPr>
              <a:t>Pod</a:t>
            </a:r>
            <a:r>
              <a:rPr lang="fr-FR" sz="2000" spc="26">
                <a:solidFill>
                  <a:srgbClr val="545454"/>
                </a:solidFill>
                <a:latin typeface="Avenir Next LT Pro" panose="020B0504020202020204" pitchFamily="34" charset="0"/>
              </a:rPr>
              <a:t> </a:t>
            </a:r>
            <a:r>
              <a:rPr lang="fr-FR" sz="2000" spc="26" err="1">
                <a:solidFill>
                  <a:srgbClr val="545454"/>
                </a:solidFill>
                <a:latin typeface="Avenir Next LT Pro" panose="020B0504020202020204" pitchFamily="34" charset="0"/>
              </a:rPr>
              <a:t>Kubernetes</a:t>
            </a:r>
            <a:r>
              <a:rPr lang="fr-FR" sz="2000" spc="26">
                <a:solidFill>
                  <a:srgbClr val="545454"/>
                </a:solidFill>
                <a:latin typeface="Avenir Next LT Pro" panose="020B0504020202020204" pitchFamily="34" charset="0"/>
              </a:rPr>
              <a:t> </a:t>
            </a:r>
          </a:p>
          <a:p>
            <a:pPr marL="1130301" lvl="2" indent="-457200">
              <a:lnSpc>
                <a:spcPts val="3960"/>
              </a:lnSpc>
              <a:buFont typeface="Courier New" panose="02070309020205020404" pitchFamily="49" charset="0"/>
              <a:buChar char="o"/>
            </a:pPr>
            <a:r>
              <a:rPr lang="fr-FR" sz="2000" spc="26">
                <a:solidFill>
                  <a:srgbClr val="545454"/>
                </a:solidFill>
                <a:latin typeface="Avenir Next LT Pro" panose="020B0504020202020204" pitchFamily="34" charset="0"/>
              </a:rPr>
              <a:t>Peut spécifier des conteneurs d'initiation, des conteneurs de côtés et des volumes </a:t>
            </a:r>
            <a:endParaRPr lang="en-US" sz="2000" spc="26">
              <a:solidFill>
                <a:srgbClr val="545454"/>
              </a:solidFill>
              <a:latin typeface="Avenir Next LT Pro" panose="020B0504020202020204" pitchFamily="34" charset="0"/>
            </a:endParaRPr>
          </a:p>
          <a:p>
            <a:pPr marL="1130301" lvl="2" indent="-457200">
              <a:lnSpc>
                <a:spcPts val="3960"/>
              </a:lnSpc>
              <a:buFont typeface="Courier New" panose="02070309020205020404" pitchFamily="49" charset="0"/>
              <a:buChar char="o"/>
            </a:pPr>
            <a:r>
              <a:rPr lang="fr-FR" sz="2000" spc="26">
                <a:solidFill>
                  <a:srgbClr val="545454"/>
                </a:solidFill>
                <a:latin typeface="Avenir Next LT Pro" panose="020B0504020202020204" pitchFamily="34" charset="0"/>
              </a:rPr>
              <a:t>Permet de personnaliser les politiques de redémarrage et de </a:t>
            </a:r>
            <a:r>
              <a:rPr lang="fr-FR" sz="2000" spc="26" err="1">
                <a:solidFill>
                  <a:srgbClr val="545454"/>
                </a:solidFill>
                <a:latin typeface="Avenir Next LT Pro" panose="020B0504020202020204" pitchFamily="34" charset="0"/>
              </a:rPr>
              <a:t>backoff</a:t>
            </a:r>
            <a:endParaRPr lang="fr-FR" sz="2000" spc="26">
              <a:solidFill>
                <a:srgbClr val="545454"/>
              </a:solidFill>
              <a:latin typeface="Avenir Next LT Pro" panose="020B0504020202020204" pitchFamily="34" charset="0"/>
            </a:endParaRPr>
          </a:p>
          <a:p>
            <a:pPr marL="1130301" lvl="2" indent="-457200">
              <a:lnSpc>
                <a:spcPts val="3960"/>
              </a:lnSpc>
              <a:buFont typeface="Courier New" panose="02070309020205020404" pitchFamily="49" charset="0"/>
              <a:buChar char="o"/>
            </a:pPr>
            <a:r>
              <a:rPr lang="fr-FR" sz="2000" spc="26">
                <a:solidFill>
                  <a:srgbClr val="545454"/>
                </a:solidFill>
                <a:latin typeface="Avenir Next LT Pro" panose="020B0504020202020204" pitchFamily="34" charset="0"/>
              </a:rPr>
              <a:t>Il est utile pour les tâches nécessitant une grande isolation ou pour celles qui nécessitent des ressources spécifiques à </a:t>
            </a:r>
            <a:r>
              <a:rPr lang="fr-FR" sz="2000" spc="26" err="1">
                <a:solidFill>
                  <a:srgbClr val="545454"/>
                </a:solidFill>
                <a:latin typeface="Avenir Next LT Pro" panose="020B0504020202020204" pitchFamily="34" charset="0"/>
              </a:rPr>
              <a:t>Kubernetes</a:t>
            </a:r>
            <a:r>
              <a:rPr lang="fr-FR" sz="2000" spc="26">
                <a:solidFill>
                  <a:srgbClr val="545454"/>
                </a:solidFill>
                <a:latin typeface="Avenir Next LT Pro" panose="020B0504020202020204" pitchFamily="34" charset="0"/>
              </a:rPr>
              <a:t>.</a:t>
            </a:r>
          </a:p>
        </p:txBody>
      </p:sp>
      <p:grpSp>
        <p:nvGrpSpPr>
          <p:cNvPr id="14" name="Group 14"/>
          <p:cNvGrpSpPr/>
          <p:nvPr/>
        </p:nvGrpSpPr>
        <p:grpSpPr>
          <a:xfrm>
            <a:off x="8695504" y="-1042912"/>
            <a:ext cx="7873095" cy="12971417"/>
            <a:chOff x="-14525" y="-277128"/>
            <a:chExt cx="2728721" cy="991666"/>
          </a:xfrm>
        </p:grpSpPr>
        <p:sp>
          <p:nvSpPr>
            <p:cNvPr id="15" name="Freeform 15"/>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p:cNvSpPr txBox="1"/>
            <p:nvPr/>
          </p:nvSpPr>
          <p:spPr>
            <a:xfrm>
              <a:off x="-14525" y="-277128"/>
              <a:ext cx="2714196" cy="991666"/>
            </a:xfrm>
            <a:prstGeom prst="rect">
              <a:avLst/>
            </a:prstGeom>
          </p:spPr>
          <p:txBody>
            <a:bodyPr lIns="50800" tIns="50800" rIns="50800" bIns="50800" rtlCol="0" anchor="ctr"/>
            <a:lstStyle/>
            <a:p>
              <a:pPr lvl="1">
                <a:lnSpc>
                  <a:spcPts val="3919"/>
                </a:lnSpc>
              </a:pPr>
              <a:r>
                <a:rPr lang="fr-MA" sz="2400" b="0" i="0">
                  <a:solidFill>
                    <a:srgbClr val="FFFFFF"/>
                  </a:solidFill>
                  <a:effectLst/>
                  <a:latin typeface="Söhne Mono"/>
                </a:rPr>
                <a:t>k8s_task = </a:t>
              </a:r>
              <a:r>
                <a:rPr lang="fr-MA" sz="2400" b="0" i="0" err="1">
                  <a:solidFill>
                    <a:srgbClr val="FFFFFF"/>
                  </a:solidFill>
                  <a:effectLst/>
                  <a:latin typeface="Söhne Mono"/>
                </a:rPr>
                <a:t>KubernetesPodOperator</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err="1">
                  <a:solidFill>
                    <a:srgbClr val="FFFFFF"/>
                  </a:solidFill>
                  <a:effectLst/>
                  <a:latin typeface="Söhne Mono"/>
                </a:rPr>
                <a:t>task_id</a:t>
              </a:r>
              <a:r>
                <a:rPr lang="fr-MA" sz="2400" b="0" i="0">
                  <a:solidFill>
                    <a:srgbClr val="FFFFFF"/>
                  </a:solidFill>
                  <a:effectLst/>
                  <a:latin typeface="Söhne Mono"/>
                </a:rPr>
                <a:t>=</a:t>
              </a:r>
              <a:r>
                <a:rPr lang="fr-MA" sz="2400" b="0" i="0">
                  <a:solidFill>
                    <a:srgbClr val="00A67D"/>
                  </a:solidFill>
                  <a:effectLst/>
                  <a:latin typeface="Söhne Mono"/>
                </a:rPr>
                <a:t>"k8s_task"</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err="1">
                  <a:solidFill>
                    <a:srgbClr val="FFFFFF"/>
                  </a:solidFill>
                  <a:effectLst/>
                  <a:latin typeface="Söhne Mono"/>
                </a:rPr>
                <a:t>name</a:t>
              </a:r>
              <a:r>
                <a:rPr lang="fr-MA" sz="2400" b="0" i="0">
                  <a:solidFill>
                    <a:srgbClr val="FFFFFF"/>
                  </a:solidFill>
                  <a:effectLst/>
                  <a:latin typeface="Söhne Mono"/>
                </a:rPr>
                <a:t>=</a:t>
              </a:r>
              <a:r>
                <a:rPr lang="fr-MA" sz="2400" b="0" i="0">
                  <a:solidFill>
                    <a:srgbClr val="00A67D"/>
                  </a:solidFill>
                  <a:effectLst/>
                  <a:latin typeface="Söhne Mono"/>
                </a:rPr>
                <a:t>"k8s_task"</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err="1">
                  <a:solidFill>
                    <a:srgbClr val="FFFFFF"/>
                  </a:solidFill>
                  <a:effectLst/>
                  <a:latin typeface="Söhne Mono"/>
                </a:rPr>
                <a:t>namespace</a:t>
              </a:r>
              <a:r>
                <a:rPr lang="fr-MA" sz="2400" b="0" i="0">
                  <a:solidFill>
                    <a:srgbClr val="FFFFFF"/>
                  </a:solidFill>
                  <a:effectLst/>
                  <a:latin typeface="Söhne Mono"/>
                </a:rPr>
                <a:t>=</a:t>
              </a:r>
              <a:r>
                <a:rPr lang="fr-MA" sz="2400" b="0" i="0">
                  <a:solidFill>
                    <a:srgbClr val="00A67D"/>
                  </a:solidFill>
                  <a:effectLst/>
                  <a:latin typeface="Söhne Mono"/>
                </a:rPr>
                <a:t>"default"</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a:solidFill>
                    <a:srgbClr val="FFFFFF"/>
                  </a:solidFill>
                  <a:effectLst/>
                  <a:latin typeface="Söhne Mono"/>
                </a:rPr>
                <a:t>image=</a:t>
              </a:r>
              <a:r>
                <a:rPr lang="fr-MA" sz="2400" b="0" i="0">
                  <a:solidFill>
                    <a:srgbClr val="00A67D"/>
                  </a:solidFill>
                  <a:effectLst/>
                  <a:latin typeface="Söhne Mono"/>
                </a:rPr>
                <a:t>"docker/</a:t>
              </a:r>
              <a:r>
                <a:rPr lang="fr-MA" sz="2400" b="0" i="0" err="1">
                  <a:solidFill>
                    <a:srgbClr val="00A67D"/>
                  </a:solidFill>
                  <a:effectLst/>
                  <a:latin typeface="Söhne Mono"/>
                </a:rPr>
                <a:t>airflow:latest</a:t>
              </a:r>
              <a:r>
                <a:rPr lang="fr-MA" sz="2400" b="0" i="0">
                  <a:solidFill>
                    <a:srgbClr val="00A67D"/>
                  </a:solidFill>
                  <a:effectLst/>
                  <a:latin typeface="Söhne Mono"/>
                </a:rPr>
                <a:t>"</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a:solidFill>
                    <a:srgbClr val="FFFFFF"/>
                  </a:solidFill>
                  <a:effectLst/>
                  <a:latin typeface="Söhne Mono"/>
                </a:rPr>
                <a:t>cmds=[</a:t>
              </a:r>
              <a:r>
                <a:rPr lang="fr-MA" sz="2400" b="0" i="0">
                  <a:solidFill>
                    <a:srgbClr val="00A67D"/>
                  </a:solidFill>
                  <a:effectLst/>
                  <a:latin typeface="Söhne Mono"/>
                </a:rPr>
                <a:t>"</a:t>
              </a:r>
              <a:r>
                <a:rPr lang="fr-MA" sz="2400" b="0" i="0" err="1">
                  <a:solidFill>
                    <a:srgbClr val="00A67D"/>
                  </a:solidFill>
                  <a:effectLst/>
                  <a:latin typeface="Söhne Mono"/>
                </a:rPr>
                <a:t>bash</a:t>
              </a:r>
              <a:r>
                <a:rPr lang="fr-MA" sz="2400" b="0" i="0">
                  <a:solidFill>
                    <a:srgbClr val="00A67D"/>
                  </a:solidFill>
                  <a:effectLst/>
                  <a:latin typeface="Söhne Mono"/>
                </a:rPr>
                <a:t>"</a:t>
              </a:r>
              <a:r>
                <a:rPr lang="fr-MA" sz="2400" b="0" i="0">
                  <a:solidFill>
                    <a:srgbClr val="FFFFFF"/>
                  </a:solidFill>
                  <a:effectLst/>
                  <a:latin typeface="Söhne Mono"/>
                </a:rPr>
                <a:t>, </a:t>
              </a:r>
              <a:r>
                <a:rPr lang="fr-MA" sz="2400" b="0" i="0">
                  <a:solidFill>
                    <a:srgbClr val="00A67D"/>
                  </a:solidFill>
                  <a:effectLst/>
                  <a:latin typeface="Söhne Mono"/>
                </a:rPr>
                <a:t>"-c"</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a:solidFill>
                    <a:srgbClr val="FFFFFF"/>
                  </a:solidFill>
                  <a:effectLst/>
                  <a:latin typeface="Söhne Mono"/>
                </a:rPr>
                <a:t>arguments=[</a:t>
              </a:r>
              <a:r>
                <a:rPr lang="fr-MA" sz="2400" b="0" i="0">
                  <a:solidFill>
                    <a:srgbClr val="00A67D"/>
                  </a:solidFill>
                  <a:effectLst/>
                  <a:latin typeface="Söhne Mono"/>
                </a:rPr>
                <a:t>"</a:t>
              </a:r>
              <a:r>
                <a:rPr lang="fr-MA" sz="2400" b="0" i="0" err="1">
                  <a:solidFill>
                    <a:srgbClr val="00A67D"/>
                  </a:solidFill>
                  <a:effectLst/>
                  <a:latin typeface="Söhne Mono"/>
                </a:rPr>
                <a:t>echo</a:t>
              </a:r>
              <a:r>
                <a:rPr lang="fr-MA" sz="2400" b="0" i="0">
                  <a:solidFill>
                    <a:srgbClr val="00A67D"/>
                  </a:solidFill>
                  <a:effectLst/>
                  <a:latin typeface="Söhne Mono"/>
                </a:rPr>
                <a:t> 'Hello, World!'"</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a:solidFill>
                    <a:srgbClr val="FFFFFF"/>
                  </a:solidFill>
                  <a:effectLst/>
                  <a:latin typeface="Söhne Mono"/>
                </a:rPr>
                <a:t>labels={</a:t>
              </a:r>
              <a:r>
                <a:rPr lang="fr-MA" sz="2400" b="0" i="0">
                  <a:solidFill>
                    <a:srgbClr val="00A67D"/>
                  </a:solidFill>
                  <a:effectLst/>
                  <a:latin typeface="Söhne Mono"/>
                </a:rPr>
                <a:t>"app"</a:t>
              </a:r>
              <a:r>
                <a:rPr lang="fr-MA" sz="2400" b="0" i="0">
                  <a:solidFill>
                    <a:srgbClr val="FFFFFF"/>
                  </a:solidFill>
                  <a:effectLst/>
                  <a:latin typeface="Söhne Mono"/>
                </a:rPr>
                <a:t>: </a:t>
              </a:r>
              <a:r>
                <a:rPr lang="fr-MA" sz="2400" b="0" i="0">
                  <a:solidFill>
                    <a:srgbClr val="00A67D"/>
                  </a:solidFill>
                  <a:effectLst/>
                  <a:latin typeface="Söhne Mono"/>
                </a:rPr>
                <a:t>"</a:t>
              </a:r>
              <a:r>
                <a:rPr lang="fr-MA" sz="2400" b="0" i="0" err="1">
                  <a:solidFill>
                    <a:srgbClr val="00A67D"/>
                  </a:solidFill>
                  <a:effectLst/>
                  <a:latin typeface="Söhne Mono"/>
                </a:rPr>
                <a:t>airflow</a:t>
              </a:r>
              <a:r>
                <a:rPr lang="fr-MA" sz="2400" b="0" i="0">
                  <a:solidFill>
                    <a:srgbClr val="00A67D"/>
                  </a:solidFill>
                  <a:effectLst/>
                  <a:latin typeface="Söhne Mono"/>
                </a:rPr>
                <a:t>"</a:t>
              </a:r>
              <a:r>
                <a:rPr lang="fr-MA" sz="2400" b="0" i="0">
                  <a:solidFill>
                    <a:srgbClr val="FFFFFF"/>
                  </a:solidFill>
                  <a:effectLst/>
                  <a:latin typeface="Söhne Mono"/>
                </a:rPr>
                <a:t>, </a:t>
              </a:r>
              <a:r>
                <a:rPr lang="fr-MA" sz="2400" b="0" i="0">
                  <a:solidFill>
                    <a:srgbClr val="00A67D"/>
                  </a:solidFill>
                  <a:effectLst/>
                  <a:latin typeface="Söhne Mono"/>
                </a:rPr>
                <a:t>"</a:t>
              </a:r>
              <a:r>
                <a:rPr lang="fr-MA" sz="2400" b="0" i="0" err="1">
                  <a:solidFill>
                    <a:srgbClr val="00A67D"/>
                  </a:solidFill>
                  <a:effectLst/>
                  <a:latin typeface="Söhne Mono"/>
                </a:rPr>
                <a:t>framework</a:t>
              </a:r>
              <a:r>
                <a:rPr lang="fr-MA" sz="2400" b="0" i="0">
                  <a:solidFill>
                    <a:srgbClr val="00A67D"/>
                  </a:solidFill>
                  <a:effectLst/>
                  <a:latin typeface="Söhne Mono"/>
                </a:rPr>
                <a:t>"</a:t>
              </a:r>
              <a:r>
                <a:rPr lang="fr-MA" sz="2400" b="0" i="0">
                  <a:solidFill>
                    <a:srgbClr val="FFFFFF"/>
                  </a:solidFill>
                  <a:effectLst/>
                  <a:latin typeface="Söhne Mono"/>
                </a:rPr>
                <a:t>: </a:t>
              </a:r>
              <a:r>
                <a:rPr lang="fr-MA" sz="2400" b="0" i="0">
                  <a:solidFill>
                    <a:srgbClr val="00A67D"/>
                  </a:solidFill>
                  <a:effectLst/>
                  <a:latin typeface="Söhne Mono"/>
                </a:rPr>
                <a:t>"</a:t>
              </a:r>
              <a:r>
                <a:rPr lang="fr-MA" sz="2400" b="0" i="0" err="1">
                  <a:solidFill>
                    <a:srgbClr val="00A67D"/>
                  </a:solidFill>
                  <a:effectLst/>
                  <a:latin typeface="Söhne Mono"/>
                </a:rPr>
                <a:t>kubernetes</a:t>
              </a:r>
              <a:r>
                <a:rPr lang="fr-MA" sz="2400" b="0" i="0">
                  <a:solidFill>
                    <a:srgbClr val="00A67D"/>
                  </a:solidFill>
                  <a:effectLst/>
                  <a:latin typeface="Söhne Mono"/>
                </a:rPr>
                <a:t>"</a:t>
              </a:r>
              <a:r>
                <a:rPr lang="fr-MA" sz="2400" b="0" i="0">
                  <a:solidFill>
                    <a:srgbClr val="FFFFFF"/>
                  </a:solidFill>
                  <a:effectLst/>
                  <a:latin typeface="Söhne Mono"/>
                </a:rPr>
                <a:t>}, 	</a:t>
              </a:r>
              <a:r>
                <a:rPr lang="fr-MA" sz="2400" b="0" i="0" err="1">
                  <a:solidFill>
                    <a:srgbClr val="FFFFFF"/>
                  </a:solidFill>
                  <a:effectLst/>
                  <a:latin typeface="Söhne Mono"/>
                </a:rPr>
                <a:t>image_pull_policy</a:t>
              </a:r>
              <a:r>
                <a:rPr lang="fr-MA" sz="2400" b="0" i="0">
                  <a:solidFill>
                    <a:srgbClr val="FFFFFF"/>
                  </a:solidFill>
                  <a:effectLst/>
                  <a:latin typeface="Söhne Mono"/>
                </a:rPr>
                <a:t>=</a:t>
              </a:r>
              <a:r>
                <a:rPr lang="fr-MA" sz="2400" b="0" i="0">
                  <a:solidFill>
                    <a:srgbClr val="00A67D"/>
                  </a:solidFill>
                  <a:effectLst/>
                  <a:latin typeface="Söhne Mono"/>
                </a:rPr>
                <a:t>"Always"</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err="1">
                  <a:solidFill>
                    <a:srgbClr val="FFFFFF"/>
                  </a:solidFill>
                  <a:effectLst/>
                  <a:latin typeface="Söhne Mono"/>
                </a:rPr>
                <a:t>is_delete_operator_pod</a:t>
              </a:r>
              <a:r>
                <a:rPr lang="fr-MA" sz="2400" b="0" i="0">
                  <a:solidFill>
                    <a:srgbClr val="FFFFFF"/>
                  </a:solidFill>
                  <a:effectLst/>
                  <a:latin typeface="Söhne Mono"/>
                </a:rPr>
                <a:t>=</a:t>
              </a:r>
              <a:r>
                <a:rPr lang="fr-MA" sz="2400" b="0" i="0" err="1">
                  <a:solidFill>
                    <a:srgbClr val="2E95D3"/>
                  </a:solidFill>
                  <a:effectLst/>
                  <a:latin typeface="Söhne Mono"/>
                </a:rPr>
                <a:t>True</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err="1">
                  <a:solidFill>
                    <a:srgbClr val="FFFFFF"/>
                  </a:solidFill>
                  <a:effectLst/>
                  <a:latin typeface="Söhne Mono"/>
                </a:rPr>
                <a:t>hostnetwork</a:t>
              </a:r>
              <a:r>
                <a:rPr lang="fr-MA" sz="2400" b="0" i="0">
                  <a:solidFill>
                    <a:srgbClr val="FFFFFF"/>
                  </a:solidFill>
                  <a:effectLst/>
                  <a:latin typeface="Söhne Mono"/>
                </a:rPr>
                <a:t>=</a:t>
              </a:r>
              <a:r>
                <a:rPr lang="fr-MA" sz="2400" b="0" i="0">
                  <a:solidFill>
                    <a:srgbClr val="2E95D3"/>
                  </a:solidFill>
                  <a:effectLst/>
                  <a:latin typeface="Söhne Mono"/>
                </a:rPr>
                <a:t>False</a:t>
              </a:r>
              <a:r>
                <a:rPr lang="fr-MA" sz="2400" b="0" i="0">
                  <a:solidFill>
                    <a:srgbClr val="FFFFFF"/>
                  </a:solidFill>
                  <a:effectLst/>
                  <a:latin typeface="Söhne Mono"/>
                </a:rPr>
                <a:t>, )</a:t>
              </a:r>
              <a:endParaRPr lang="en-US" sz="2400">
                <a:solidFill>
                  <a:srgbClr val="FFFFFF"/>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93D2B107-506A-83FF-4FD2-5C3ED10A641D}"/>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131</a:t>
            </a:fld>
            <a:endParaRPr lang="en-US" sz="1800" b="1">
              <a:solidFill>
                <a:srgbClr val="A8CEC3"/>
              </a:solidFill>
            </a:endParaRPr>
          </a:p>
        </p:txBody>
      </p:sp>
    </p:spTree>
    <p:extLst>
      <p:ext uri="{BB962C8B-B14F-4D97-AF65-F5344CB8AC3E}">
        <p14:creationId xmlns:p14="http://schemas.microsoft.com/office/powerpoint/2010/main" val="292229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dissolv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dissolv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dissolv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5" end="5"/>
                                            </p:txEl>
                                          </p:spTgt>
                                        </p:tgtEl>
                                        <p:attrNameLst>
                                          <p:attrName>style.visibility</p:attrName>
                                        </p:attrNameLst>
                                      </p:cBhvr>
                                      <p:to>
                                        <p:strVal val="visible"/>
                                      </p:to>
                                    </p:set>
                                    <p:animEffect transition="in" filter="dissolve">
                                      <p:cBhvr>
                                        <p:cTn id="22" dur="500"/>
                                        <p:tgtEl>
                                          <p:spTgt spid="1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en-US" sz="3200" b="1" spc="62">
                <a:solidFill>
                  <a:srgbClr val="545454"/>
                </a:solidFill>
                <a:latin typeface="Avenir Next LT Pro" panose="020B0504020202020204" pitchFamily="34" charset="0"/>
              </a:rPr>
              <a:t>LES OPERATEURS : </a:t>
            </a:r>
            <a:r>
              <a:rPr lang="en-US" sz="2400" b="1" spc="62">
                <a:solidFill>
                  <a:srgbClr val="545454"/>
                </a:solidFill>
                <a:latin typeface="Avenir Next LT Pro" panose="020B0504020202020204" pitchFamily="34" charset="0"/>
              </a:rPr>
              <a:t>SENSOROPERATOR, ACTIONOPERATOR ET TRANSFEROPERATOR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30" y="2213770"/>
            <a:ext cx="7285456" cy="6597383"/>
          </a:xfrm>
          <a:prstGeom prst="rect">
            <a:avLst/>
          </a:prstGeom>
        </p:spPr>
        <p:txBody>
          <a:bodyPr wrap="square" lIns="0" tIns="0" rIns="0" bIns="0" rtlCol="0" anchor="t">
            <a:spAutoFit/>
          </a:bodyPr>
          <a:lstStyle/>
          <a:p>
            <a:pPr marL="431801" lvl="1" indent="-215900">
              <a:lnSpc>
                <a:spcPts val="3960"/>
              </a:lnSpc>
              <a:buFont typeface="Arial"/>
              <a:buChar char="•"/>
            </a:pPr>
            <a:r>
              <a:rPr lang="fr-MA" sz="2800" b="1" spc="26" err="1">
                <a:solidFill>
                  <a:srgbClr val="A8CEC3"/>
                </a:solidFill>
                <a:latin typeface="Avenir Next LT Pro" panose="020B0504020202020204" pitchFamily="34" charset="0"/>
              </a:rPr>
              <a:t>SnowflakeOperator</a:t>
            </a:r>
            <a:endParaRPr lang="fr-MA" sz="2800" b="1" spc="26">
              <a:solidFill>
                <a:srgbClr val="A8CEC3"/>
              </a:solidFill>
              <a:latin typeface="Avenir Next LT Pro" panose="020B0504020202020204" pitchFamily="34" charset="0"/>
            </a:endParaRPr>
          </a:p>
          <a:p>
            <a:pPr marL="215901" lvl="1">
              <a:lnSpc>
                <a:spcPts val="3960"/>
              </a:lnSpc>
            </a:pPr>
            <a:endParaRPr lang="fr-FR" sz="2800" b="1" spc="26">
              <a:solidFill>
                <a:srgbClr val="A8CEC3"/>
              </a:solidFill>
              <a:latin typeface="Avenir Next LT Pro" panose="020B0504020202020204" pitchFamily="34" charset="0"/>
            </a:endParaRPr>
          </a:p>
          <a:p>
            <a:pPr marL="1130301" lvl="2" indent="-457200">
              <a:lnSpc>
                <a:spcPts val="3960"/>
              </a:lnSpc>
              <a:buFont typeface="Courier New" panose="02070309020205020404" pitchFamily="49" charset="0"/>
              <a:buChar char="o"/>
            </a:pPr>
            <a:r>
              <a:rPr lang="fr-FR" spc="26">
                <a:solidFill>
                  <a:srgbClr val="545454"/>
                </a:solidFill>
                <a:latin typeface="Avenir Next LT Pro" panose="020B0504020202020204" pitchFamily="34" charset="0"/>
              </a:rPr>
              <a:t>Exécuter des requêtes SQL sur une base de données </a:t>
            </a:r>
            <a:r>
              <a:rPr lang="fr-FR" spc="26" err="1">
                <a:solidFill>
                  <a:srgbClr val="545454"/>
                </a:solidFill>
                <a:latin typeface="Avenir Next LT Pro" panose="020B0504020202020204" pitchFamily="34" charset="0"/>
              </a:rPr>
              <a:t>Snowflake</a:t>
            </a:r>
            <a:endParaRPr lang="fr-FR" spc="26">
              <a:solidFill>
                <a:srgbClr val="545454"/>
              </a:solidFill>
              <a:latin typeface="Avenir Next LT Pro" panose="020B0504020202020204" pitchFamily="34" charset="0"/>
            </a:endParaRPr>
          </a:p>
          <a:p>
            <a:pPr marL="1130301" lvl="2" indent="-457200">
              <a:lnSpc>
                <a:spcPts val="3960"/>
              </a:lnSpc>
              <a:buFont typeface="Courier New" panose="02070309020205020404" pitchFamily="49" charset="0"/>
              <a:buChar char="o"/>
            </a:pPr>
            <a:r>
              <a:rPr lang="fr-FR" spc="26">
                <a:solidFill>
                  <a:srgbClr val="545454"/>
                </a:solidFill>
                <a:latin typeface="Avenir Next LT Pro" panose="020B0504020202020204" pitchFamily="34" charset="0"/>
              </a:rPr>
              <a:t>Les identifiants de connexion, la requête SQL à exécuter et le chemin de destination pour les résultats de la requête peuvent être spécifiés par les utilisateurs. </a:t>
            </a:r>
          </a:p>
          <a:p>
            <a:pPr marL="1130301" lvl="2" indent="-457200">
              <a:lnSpc>
                <a:spcPts val="3960"/>
              </a:lnSpc>
              <a:buFont typeface="Courier New" panose="02070309020205020404" pitchFamily="49" charset="0"/>
              <a:buChar char="o"/>
            </a:pPr>
            <a:r>
              <a:rPr lang="fr-FR" spc="26">
                <a:solidFill>
                  <a:srgbClr val="545454"/>
                </a:solidFill>
                <a:latin typeface="Avenir Next LT Pro" panose="020B0504020202020204" pitchFamily="34" charset="0"/>
              </a:rPr>
              <a:t>Les résultats de la requête peuvent être stockés dans un fichier ou transmis à un autre opérateur Airflow pour une utilisation ultérieure. </a:t>
            </a:r>
          </a:p>
          <a:p>
            <a:pPr marL="1130301" lvl="2" indent="-457200">
              <a:lnSpc>
                <a:spcPts val="3960"/>
              </a:lnSpc>
              <a:buFont typeface="Courier New" panose="02070309020205020404" pitchFamily="49" charset="0"/>
              <a:buChar char="o"/>
            </a:pPr>
            <a:r>
              <a:rPr lang="fr-FR" spc="26">
                <a:solidFill>
                  <a:srgbClr val="545454"/>
                </a:solidFill>
                <a:latin typeface="Avenir Next LT Pro" panose="020B0504020202020204" pitchFamily="34" charset="0"/>
              </a:rPr>
              <a:t>Il est utile pour récupérer des données stockées dans une base de données </a:t>
            </a:r>
            <a:r>
              <a:rPr lang="fr-FR" spc="26" err="1">
                <a:solidFill>
                  <a:srgbClr val="545454"/>
                </a:solidFill>
                <a:latin typeface="Avenir Next LT Pro" panose="020B0504020202020204" pitchFamily="34" charset="0"/>
              </a:rPr>
              <a:t>Snowflake</a:t>
            </a:r>
            <a:r>
              <a:rPr lang="fr-FR" spc="26">
                <a:solidFill>
                  <a:srgbClr val="545454"/>
                </a:solidFill>
                <a:latin typeface="Avenir Next LT Pro" panose="020B0504020202020204" pitchFamily="34" charset="0"/>
              </a:rPr>
              <a:t> et les utiliser dans le cadre d'un flux de travail Airflow.</a:t>
            </a:r>
          </a:p>
        </p:txBody>
      </p:sp>
      <p:grpSp>
        <p:nvGrpSpPr>
          <p:cNvPr id="14" name="Group 14"/>
          <p:cNvGrpSpPr/>
          <p:nvPr/>
        </p:nvGrpSpPr>
        <p:grpSpPr>
          <a:xfrm>
            <a:off x="8621486" y="-456019"/>
            <a:ext cx="8103868" cy="11936960"/>
            <a:chOff x="-81562" y="-310055"/>
            <a:chExt cx="2795758" cy="1011758"/>
          </a:xfrm>
        </p:grpSpPr>
        <p:sp>
          <p:nvSpPr>
            <p:cNvPr id="15" name="Freeform 15"/>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p:cNvSpPr txBox="1"/>
            <p:nvPr/>
          </p:nvSpPr>
          <p:spPr>
            <a:xfrm>
              <a:off x="-81562" y="-310055"/>
              <a:ext cx="2795724" cy="1011758"/>
            </a:xfrm>
            <a:prstGeom prst="rect">
              <a:avLst/>
            </a:prstGeom>
          </p:spPr>
          <p:txBody>
            <a:bodyPr lIns="50800" tIns="50800" rIns="50800" bIns="50800" rtlCol="0" anchor="ctr"/>
            <a:lstStyle/>
            <a:p>
              <a:pPr lvl="1">
                <a:lnSpc>
                  <a:spcPts val="3919"/>
                </a:lnSpc>
              </a:pPr>
              <a:endParaRPr lang="fr-MA" sz="2400" b="0" i="0">
                <a:solidFill>
                  <a:srgbClr val="FFFFFF"/>
                </a:solidFill>
                <a:effectLst/>
                <a:latin typeface="Söhne Mono"/>
              </a:endParaRPr>
            </a:p>
            <a:p>
              <a:pPr lvl="1">
                <a:lnSpc>
                  <a:spcPts val="3919"/>
                </a:lnSpc>
              </a:pPr>
              <a:r>
                <a:rPr lang="fr-MA" sz="2400" b="0" i="0">
                  <a:solidFill>
                    <a:srgbClr val="FFFFFF"/>
                  </a:solidFill>
                  <a:effectLst/>
                  <a:latin typeface="Söhne Mono"/>
                </a:rPr>
                <a:t>task1 = </a:t>
              </a:r>
              <a:r>
                <a:rPr lang="fr-MA" sz="2400" b="0" i="0" err="1">
                  <a:solidFill>
                    <a:srgbClr val="FFFFFF"/>
                  </a:solidFill>
                  <a:effectLst/>
                  <a:latin typeface="Söhne Mono"/>
                </a:rPr>
                <a:t>SnowflakeOperator</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err="1">
                  <a:solidFill>
                    <a:srgbClr val="FFFFFF"/>
                  </a:solidFill>
                  <a:effectLst/>
                  <a:latin typeface="Söhne Mono"/>
                </a:rPr>
                <a:t>task_id</a:t>
              </a:r>
              <a:r>
                <a:rPr lang="fr-MA" sz="2400" b="0" i="0">
                  <a:solidFill>
                    <a:srgbClr val="FFFFFF"/>
                  </a:solidFill>
                  <a:effectLst/>
                  <a:latin typeface="Söhne Mono"/>
                </a:rPr>
                <a:t>=</a:t>
              </a:r>
              <a:r>
                <a:rPr lang="fr-MA" sz="2400" b="0" i="0">
                  <a:solidFill>
                    <a:srgbClr val="00A67D"/>
                  </a:solidFill>
                  <a:effectLst/>
                  <a:latin typeface="Söhne Mono"/>
                </a:rPr>
                <a:t>'</a:t>
              </a:r>
              <a:r>
                <a:rPr lang="fr-MA" sz="2400" b="0" i="0" err="1">
                  <a:solidFill>
                    <a:srgbClr val="00A67D"/>
                  </a:solidFill>
                  <a:effectLst/>
                  <a:latin typeface="Söhne Mono"/>
                </a:rPr>
                <a:t>snowflake_query</a:t>
              </a:r>
              <a:r>
                <a:rPr lang="fr-MA" sz="2400" b="0" i="0">
                  <a:solidFill>
                    <a:srgbClr val="00A67D"/>
                  </a:solidFill>
                  <a:effectLst/>
                  <a:latin typeface="Söhne Mono"/>
                </a:rPr>
                <a:t>’</a:t>
              </a:r>
              <a:r>
                <a:rPr lang="fr-MA" sz="2400" b="0" i="0">
                  <a:solidFill>
                    <a:srgbClr val="FFFFFF"/>
                  </a:solidFill>
                  <a:effectLst/>
                  <a:latin typeface="Söhne Mono"/>
                </a:rPr>
                <a:t>, 	</a:t>
              </a:r>
              <a:r>
                <a:rPr lang="fr-MA" sz="2400" b="0" i="0" err="1">
                  <a:solidFill>
                    <a:srgbClr val="FFFFFF"/>
                  </a:solidFill>
                  <a:effectLst/>
                  <a:latin typeface="Söhne Mono"/>
                </a:rPr>
                <a:t>snowflake_conn_id</a:t>
              </a:r>
              <a:r>
                <a:rPr lang="fr-MA" sz="2400" b="0" i="0">
                  <a:solidFill>
                    <a:srgbClr val="FFFFFF"/>
                  </a:solidFill>
                  <a:effectLst/>
                  <a:latin typeface="Söhne Mono"/>
                </a:rPr>
                <a:t>=</a:t>
              </a:r>
              <a:r>
                <a:rPr lang="fr-MA" sz="2400" b="0" i="0">
                  <a:solidFill>
                    <a:srgbClr val="00A67D"/>
                  </a:solidFill>
                  <a:effectLst/>
                  <a:latin typeface="Söhne Mono"/>
                </a:rPr>
                <a:t>'</a:t>
              </a:r>
              <a:r>
                <a:rPr lang="fr-MA" sz="2400" b="0" i="0" err="1">
                  <a:solidFill>
                    <a:srgbClr val="00A67D"/>
                  </a:solidFill>
                  <a:effectLst/>
                  <a:latin typeface="Söhne Mono"/>
                </a:rPr>
                <a:t>snowflake_connection</a:t>
              </a:r>
              <a:r>
                <a:rPr lang="fr-MA" sz="2400" b="0" i="0">
                  <a:solidFill>
                    <a:srgbClr val="00A67D"/>
                  </a:solidFill>
                  <a:effectLst/>
                  <a:latin typeface="Söhne Mono"/>
                </a:rPr>
                <a:t>’</a:t>
              </a:r>
              <a:r>
                <a:rPr lang="fr-MA" sz="2400" b="0" i="0">
                  <a:solidFill>
                    <a:srgbClr val="FFFFFF"/>
                  </a:solidFill>
                  <a:effectLst/>
                  <a:latin typeface="Söhne Mono"/>
                </a:rPr>
                <a:t>, 	</a:t>
              </a:r>
              <a:r>
                <a:rPr lang="fr-MA" sz="2400" b="0" i="0" err="1">
                  <a:solidFill>
                    <a:srgbClr val="FFFFFF"/>
                  </a:solidFill>
                  <a:effectLst/>
                  <a:latin typeface="Söhne Mono"/>
                </a:rPr>
                <a:t>sql</a:t>
              </a:r>
              <a:r>
                <a:rPr lang="fr-MA" sz="2400" b="0" i="0">
                  <a:solidFill>
                    <a:srgbClr val="FFFFFF"/>
                  </a:solidFill>
                  <a:effectLst/>
                  <a:latin typeface="Söhne Mono"/>
                </a:rPr>
                <a:t>=</a:t>
              </a:r>
              <a:r>
                <a:rPr lang="fr-MA" sz="2400" b="0" i="0">
                  <a:solidFill>
                    <a:srgbClr val="00A67D"/>
                  </a:solidFill>
                  <a:effectLst/>
                  <a:latin typeface="Söhne Mono"/>
                </a:rPr>
                <a:t>'SELECT * FROM </a:t>
              </a:r>
              <a:r>
                <a:rPr lang="fr-MA" sz="2400" b="0" i="0" err="1">
                  <a:solidFill>
                    <a:srgbClr val="00A67D"/>
                  </a:solidFill>
                  <a:effectLst/>
                  <a:latin typeface="Söhne Mono"/>
                </a:rPr>
                <a:t>my_table</a:t>
              </a:r>
              <a:r>
                <a:rPr lang="fr-MA" sz="2400" b="0" i="0">
                  <a:solidFill>
                    <a:srgbClr val="00A67D"/>
                  </a:solidFill>
                  <a:effectLst/>
                  <a:latin typeface="Söhne Mono"/>
                </a:rPr>
                <a:t> WHERE </a:t>
              </a:r>
              <a:r>
                <a:rPr lang="fr-MA" sz="2400" b="0" i="0" err="1">
                  <a:solidFill>
                    <a:srgbClr val="00A67D"/>
                  </a:solidFill>
                  <a:effectLst/>
                  <a:latin typeface="Söhne Mono"/>
                </a:rPr>
                <a:t>my_column</a:t>
              </a:r>
              <a:r>
                <a:rPr lang="fr-MA" sz="2400" b="0" i="0">
                  <a:solidFill>
                    <a:srgbClr val="00A67D"/>
                  </a:solidFill>
                  <a:effectLst/>
                  <a:latin typeface="Söhne Mono"/>
                </a:rPr>
                <a:t> &gt; 10’</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err="1">
                  <a:solidFill>
                    <a:srgbClr val="FFFFFF"/>
                  </a:solidFill>
                  <a:effectLst/>
                  <a:latin typeface="Söhne Mono"/>
                </a:rPr>
                <a:t>warehouse</a:t>
              </a:r>
              <a:r>
                <a:rPr lang="fr-MA" sz="2400" b="0" i="0">
                  <a:solidFill>
                    <a:srgbClr val="FFFFFF"/>
                  </a:solidFill>
                  <a:effectLst/>
                  <a:latin typeface="Söhne Mono"/>
                </a:rPr>
                <a:t>=</a:t>
              </a:r>
              <a:r>
                <a:rPr lang="fr-MA" sz="2400" b="0" i="0">
                  <a:solidFill>
                    <a:srgbClr val="00A67D"/>
                  </a:solidFill>
                  <a:effectLst/>
                  <a:latin typeface="Söhne Mono"/>
                </a:rPr>
                <a:t>'</a:t>
              </a:r>
              <a:r>
                <a:rPr lang="fr-MA" sz="2400" b="0" i="0" err="1">
                  <a:solidFill>
                    <a:srgbClr val="00A67D"/>
                  </a:solidFill>
                  <a:effectLst/>
                  <a:latin typeface="Söhne Mono"/>
                </a:rPr>
                <a:t>my_warehouse</a:t>
              </a:r>
              <a:r>
                <a:rPr lang="fr-MA" sz="2400" b="0" i="0">
                  <a:solidFill>
                    <a:srgbClr val="00A67D"/>
                  </a:solidFill>
                  <a:effectLst/>
                  <a:latin typeface="Söhne Mono"/>
                </a:rPr>
                <a:t>’</a:t>
              </a:r>
              <a:r>
                <a:rPr lang="fr-MA" sz="2400" b="0" i="0">
                  <a:solidFill>
                    <a:srgbClr val="FFFFFF"/>
                  </a:solidFill>
                  <a:effectLst/>
                  <a:latin typeface="Söhne Mono"/>
                </a:rPr>
                <a:t>, 	</a:t>
              </a:r>
              <a:r>
                <a:rPr lang="fr-MA" sz="2400" b="0" i="0" err="1">
                  <a:solidFill>
                    <a:srgbClr val="FFFFFF"/>
                  </a:solidFill>
                  <a:effectLst/>
                  <a:latin typeface="Söhne Mono"/>
                </a:rPr>
                <a:t>database</a:t>
              </a:r>
              <a:r>
                <a:rPr lang="fr-MA" sz="2400" b="0" i="0">
                  <a:solidFill>
                    <a:srgbClr val="FFFFFF"/>
                  </a:solidFill>
                  <a:effectLst/>
                  <a:latin typeface="Söhne Mono"/>
                </a:rPr>
                <a:t>=</a:t>
              </a:r>
              <a:r>
                <a:rPr lang="fr-MA" sz="2400" b="0" i="0">
                  <a:solidFill>
                    <a:srgbClr val="00A67D"/>
                  </a:solidFill>
                  <a:effectLst/>
                  <a:latin typeface="Söhne Mono"/>
                </a:rPr>
                <a:t>'</a:t>
              </a:r>
              <a:r>
                <a:rPr lang="fr-MA" sz="2400" b="0" i="0" err="1">
                  <a:solidFill>
                    <a:srgbClr val="00A67D"/>
                  </a:solidFill>
                  <a:effectLst/>
                  <a:latin typeface="Söhne Mono"/>
                </a:rPr>
                <a:t>my_database</a:t>
              </a:r>
              <a:r>
                <a:rPr lang="fr-MA" sz="2400" b="0" i="0">
                  <a:solidFill>
                    <a:srgbClr val="00A67D"/>
                  </a:solidFill>
                  <a:effectLst/>
                  <a:latin typeface="Söhne Mono"/>
                </a:rPr>
                <a:t>’</a:t>
              </a:r>
              <a:r>
                <a:rPr lang="fr-MA" sz="2400" b="0" i="0">
                  <a:solidFill>
                    <a:srgbClr val="FFFFFF"/>
                  </a:solidFill>
                  <a:effectLst/>
                  <a:latin typeface="Söhne Mono"/>
                </a:rPr>
                <a:t>, </a:t>
              </a:r>
            </a:p>
            <a:p>
              <a:pPr lvl="1">
                <a:lnSpc>
                  <a:spcPts val="3919"/>
                </a:lnSpc>
              </a:pPr>
              <a:r>
                <a:rPr lang="fr-MA" sz="2400">
                  <a:solidFill>
                    <a:srgbClr val="FFFFFF"/>
                  </a:solidFill>
                  <a:latin typeface="Söhne Mono"/>
                </a:rPr>
                <a:t>	</a:t>
              </a:r>
              <a:r>
                <a:rPr lang="fr-MA" sz="2400" b="0" i="0" err="1">
                  <a:solidFill>
                    <a:srgbClr val="FFFFFF"/>
                  </a:solidFill>
                  <a:effectLst/>
                  <a:latin typeface="Söhne Mono"/>
                </a:rPr>
                <a:t>schema</a:t>
              </a:r>
              <a:r>
                <a:rPr lang="fr-MA" sz="2400" b="0" i="0">
                  <a:solidFill>
                    <a:srgbClr val="FFFFFF"/>
                  </a:solidFill>
                  <a:effectLst/>
                  <a:latin typeface="Söhne Mono"/>
                </a:rPr>
                <a:t>=</a:t>
              </a:r>
              <a:r>
                <a:rPr lang="fr-MA" sz="2400" b="0" i="0">
                  <a:solidFill>
                    <a:srgbClr val="00A67D"/>
                  </a:solidFill>
                  <a:effectLst/>
                  <a:latin typeface="Söhne Mono"/>
                </a:rPr>
                <a:t>'</a:t>
              </a:r>
              <a:r>
                <a:rPr lang="fr-MA" sz="2400" b="0" i="0" err="1">
                  <a:solidFill>
                    <a:srgbClr val="00A67D"/>
                  </a:solidFill>
                  <a:effectLst/>
                  <a:latin typeface="Söhne Mono"/>
                </a:rPr>
                <a:t>my_schema</a:t>
              </a:r>
              <a:r>
                <a:rPr lang="fr-MA" sz="2400" b="0" i="0">
                  <a:solidFill>
                    <a:srgbClr val="00A67D"/>
                  </a:solidFill>
                  <a:effectLst/>
                  <a:latin typeface="Söhne Mono"/>
                </a:rPr>
                <a:t>’</a:t>
              </a:r>
              <a:r>
                <a:rPr lang="fr-MA" sz="2400" b="0" i="0">
                  <a:solidFill>
                    <a:srgbClr val="FFFFFF"/>
                  </a:solidFill>
                  <a:effectLst/>
                  <a:latin typeface="Söhne Mono"/>
                </a:rPr>
                <a:t>, 	</a:t>
              </a:r>
              <a:r>
                <a:rPr lang="fr-MA" sz="2400" b="0" i="0" err="1">
                  <a:solidFill>
                    <a:srgbClr val="FFFFFF"/>
                  </a:solidFill>
                  <a:effectLst/>
                  <a:latin typeface="Söhne Mono"/>
                </a:rPr>
                <a:t>destination_table</a:t>
              </a:r>
              <a:r>
                <a:rPr lang="fr-MA" sz="2400" b="0" i="0">
                  <a:solidFill>
                    <a:srgbClr val="FFFFFF"/>
                  </a:solidFill>
                  <a:effectLst/>
                  <a:latin typeface="Söhne Mono"/>
                </a:rPr>
                <a:t>=</a:t>
              </a:r>
              <a:r>
                <a:rPr lang="fr-MA" sz="2400" b="0" i="0">
                  <a:solidFill>
                    <a:srgbClr val="00A67D"/>
                  </a:solidFill>
                  <a:effectLst/>
                  <a:latin typeface="Söhne Mono"/>
                </a:rPr>
                <a:t>'</a:t>
              </a:r>
              <a:r>
                <a:rPr lang="fr-MA" sz="2400" b="0" i="0" err="1">
                  <a:solidFill>
                    <a:srgbClr val="00A67D"/>
                  </a:solidFill>
                  <a:effectLst/>
                  <a:latin typeface="Söhne Mono"/>
                </a:rPr>
                <a:t>my_results_table</a:t>
              </a:r>
              <a:r>
                <a:rPr lang="fr-MA" sz="2400" b="0" i="0">
                  <a:solidFill>
                    <a:srgbClr val="00A67D"/>
                  </a:solidFill>
                  <a:effectLst/>
                  <a:latin typeface="Söhne Mono"/>
                </a:rPr>
                <a:t>’</a:t>
              </a:r>
              <a:r>
                <a:rPr lang="fr-MA" sz="2400" b="0" i="0">
                  <a:solidFill>
                    <a:srgbClr val="FFFFFF"/>
                  </a:solidFill>
                  <a:effectLst/>
                  <a:latin typeface="Söhne Mono"/>
                </a:rPr>
                <a:t>, 	autocommit=</a:t>
              </a:r>
              <a:r>
                <a:rPr lang="fr-MA" sz="2400" b="0" i="0" err="1">
                  <a:solidFill>
                    <a:srgbClr val="2E95D3"/>
                  </a:solidFill>
                  <a:effectLst/>
                  <a:latin typeface="Söhne Mono"/>
                </a:rPr>
                <a:t>True</a:t>
              </a:r>
              <a:r>
                <a:rPr lang="fr-MA" sz="2400" b="0" i="0">
                  <a:solidFill>
                    <a:srgbClr val="FFFFFF"/>
                  </a:solidFill>
                  <a:effectLst/>
                  <a:latin typeface="Söhne Mono"/>
                </a:rPr>
                <a:t> )</a:t>
              </a:r>
              <a:endParaRPr lang="en-US" sz="2400">
                <a:solidFill>
                  <a:srgbClr val="FFFFFF"/>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69B9C3A2-1900-5099-17B7-219B179D533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132</a:t>
            </a:fld>
            <a:endParaRPr lang="en-US" sz="1800" b="1">
              <a:solidFill>
                <a:srgbClr val="A8CEC3"/>
              </a:solidFill>
            </a:endParaRPr>
          </a:p>
        </p:txBody>
      </p:sp>
    </p:spTree>
    <p:extLst>
      <p:ext uri="{BB962C8B-B14F-4D97-AF65-F5344CB8AC3E}">
        <p14:creationId xmlns:p14="http://schemas.microsoft.com/office/powerpoint/2010/main" val="385490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dissolv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dissolv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dissolv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5" end="5"/>
                                            </p:txEl>
                                          </p:spTgt>
                                        </p:tgtEl>
                                        <p:attrNameLst>
                                          <p:attrName>style.visibility</p:attrName>
                                        </p:attrNameLst>
                                      </p:cBhvr>
                                      <p:to>
                                        <p:strVal val="visible"/>
                                      </p:to>
                                    </p:set>
                                    <p:animEffect transition="in" filter="dissolve">
                                      <p:cBhvr>
                                        <p:cTn id="22" dur="500"/>
                                        <p:tgtEl>
                                          <p:spTgt spid="1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49943" y="4440614"/>
            <a:ext cx="16007105" cy="2128788"/>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DATA AWARE </a:t>
            </a:r>
          </a:p>
          <a:p>
            <a:pPr algn="r">
              <a:lnSpc>
                <a:spcPts val="8250"/>
              </a:lnSpc>
            </a:pPr>
            <a:r>
              <a:rPr lang="en-US" sz="7500" b="1">
                <a:solidFill>
                  <a:srgbClr val="545454"/>
                </a:solidFill>
                <a:latin typeface="Avenir Next LT Pro"/>
              </a:rPr>
              <a:t>SCHEDULING</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7.2</a:t>
            </a:r>
          </a:p>
        </p:txBody>
      </p:sp>
    </p:spTree>
    <p:extLst>
      <p:ext uri="{BB962C8B-B14F-4D97-AF65-F5344CB8AC3E}">
        <p14:creationId xmlns:p14="http://schemas.microsoft.com/office/powerpoint/2010/main" val="35005979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DATA-AWARE SCHEDULING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730393"/>
          </a:xfrm>
          <a:prstGeom prst="rect">
            <a:avLst/>
          </a:prstGeom>
        </p:spPr>
        <p:txBody>
          <a:bodyPr wrap="square" lIns="0" tIns="0" rIns="0" bIns="0" rtlCol="0" anchor="t">
            <a:spAutoFit/>
          </a:bodyPr>
          <a:lstStyle/>
          <a:p>
            <a:pPr>
              <a:lnSpc>
                <a:spcPts val="3040"/>
              </a:lnSpc>
            </a:pPr>
            <a:r>
              <a:rPr lang="fr-FR">
                <a:latin typeface="Avenir Next LT Pro" panose="020B0504020202020204" pitchFamily="34" charset="0"/>
              </a:rPr>
              <a:t>En plus de la planification des DAG en fonction du temps, ils peuvent également être planifiés en fonction de la mise à jour d'un ensemble de données par une tâche.</a:t>
            </a:r>
            <a:endParaRPr lang="en-US" sz="1900" spc="24">
              <a:solidFill>
                <a:srgbClr val="545454"/>
              </a:solidFill>
              <a:latin typeface="Avenir Next LT Pro" panose="020B0504020202020204" pitchFamily="34" charset="0"/>
            </a:endParaRPr>
          </a:p>
        </p:txBody>
      </p:sp>
      <p:grpSp>
        <p:nvGrpSpPr>
          <p:cNvPr id="16" name="Group 14">
            <a:extLst>
              <a:ext uri="{FF2B5EF4-FFF2-40B4-BE49-F238E27FC236}">
                <a16:creationId xmlns:a16="http://schemas.microsoft.com/office/drawing/2014/main" id="{EDC5C6A6-4FC3-7952-FC33-A36A550D99E1}"/>
              </a:ext>
            </a:extLst>
          </p:cNvPr>
          <p:cNvGrpSpPr/>
          <p:nvPr/>
        </p:nvGrpSpPr>
        <p:grpSpPr>
          <a:xfrm>
            <a:off x="3605657" y="2797854"/>
            <a:ext cx="11076686" cy="4033487"/>
            <a:chOff x="0" y="-147664"/>
            <a:chExt cx="2917317" cy="869950"/>
          </a:xfrm>
        </p:grpSpPr>
        <p:sp>
          <p:nvSpPr>
            <p:cNvPr id="17" name="Freeform 15">
              <a:extLst>
                <a:ext uri="{FF2B5EF4-FFF2-40B4-BE49-F238E27FC236}">
                  <a16:creationId xmlns:a16="http://schemas.microsoft.com/office/drawing/2014/main" id="{FC7D7B94-CB19-189E-F720-D40C31656A1E}"/>
                </a:ext>
              </a:extLst>
            </p:cNvPr>
            <p:cNvSpPr/>
            <p:nvPr/>
          </p:nvSpPr>
          <p:spPr>
            <a:xfrm>
              <a:off x="0" y="0"/>
              <a:ext cx="2731528" cy="574621"/>
            </a:xfrm>
            <a:custGeom>
              <a:avLst/>
              <a:gdLst/>
              <a:ahLst/>
              <a:cxnLst/>
              <a:rect l="l" t="t" r="r" b="b"/>
              <a:pathLst>
                <a:path w="2731528" h="574621">
                  <a:moveTo>
                    <a:pt x="38070" y="0"/>
                  </a:moveTo>
                  <a:lnTo>
                    <a:pt x="2693457" y="0"/>
                  </a:lnTo>
                  <a:cubicBezTo>
                    <a:pt x="2703554" y="0"/>
                    <a:pt x="2713237" y="4011"/>
                    <a:pt x="2720377" y="11151"/>
                  </a:cubicBezTo>
                  <a:cubicBezTo>
                    <a:pt x="2727517" y="18290"/>
                    <a:pt x="2731528" y="27973"/>
                    <a:pt x="2731528" y="38070"/>
                  </a:cubicBezTo>
                  <a:lnTo>
                    <a:pt x="2731528" y="536551"/>
                  </a:lnTo>
                  <a:cubicBezTo>
                    <a:pt x="2731528" y="546648"/>
                    <a:pt x="2727517" y="556331"/>
                    <a:pt x="2720377" y="563471"/>
                  </a:cubicBezTo>
                  <a:cubicBezTo>
                    <a:pt x="2713237" y="570610"/>
                    <a:pt x="2703554" y="574621"/>
                    <a:pt x="2693457" y="574621"/>
                  </a:cubicBezTo>
                  <a:lnTo>
                    <a:pt x="38070" y="574621"/>
                  </a:lnTo>
                  <a:cubicBezTo>
                    <a:pt x="27973" y="574621"/>
                    <a:pt x="18290" y="570610"/>
                    <a:pt x="11151" y="563471"/>
                  </a:cubicBezTo>
                  <a:cubicBezTo>
                    <a:pt x="4011" y="556331"/>
                    <a:pt x="0" y="546648"/>
                    <a:pt x="0" y="536551"/>
                  </a:cubicBezTo>
                  <a:lnTo>
                    <a:pt x="0" y="38070"/>
                  </a:lnTo>
                  <a:cubicBezTo>
                    <a:pt x="0" y="27973"/>
                    <a:pt x="4011" y="18290"/>
                    <a:pt x="11151" y="11151"/>
                  </a:cubicBezTo>
                  <a:cubicBezTo>
                    <a:pt x="18290" y="4011"/>
                    <a:pt x="27973" y="0"/>
                    <a:pt x="38070" y="0"/>
                  </a:cubicBezTo>
                  <a:close/>
                </a:path>
              </a:pathLst>
            </a:custGeom>
            <a:solidFill>
              <a:srgbClr val="3B3838"/>
            </a:solidFill>
            <a:ln w="38100">
              <a:solidFill>
                <a:srgbClr val="BBCBCD"/>
              </a:solidFill>
            </a:ln>
          </p:spPr>
        </p:sp>
        <p:sp>
          <p:nvSpPr>
            <p:cNvPr id="18" name="TextBox 16">
              <a:extLst>
                <a:ext uri="{FF2B5EF4-FFF2-40B4-BE49-F238E27FC236}">
                  <a16:creationId xmlns:a16="http://schemas.microsoft.com/office/drawing/2014/main" id="{E113D08B-3F0F-D479-A0BC-B0D6D889B5E8}"/>
                </a:ext>
              </a:extLst>
            </p:cNvPr>
            <p:cNvSpPr txBox="1"/>
            <p:nvPr/>
          </p:nvSpPr>
          <p:spPr>
            <a:xfrm>
              <a:off x="21285" y="-147664"/>
              <a:ext cx="2896032" cy="869950"/>
            </a:xfrm>
            <a:prstGeom prst="rect">
              <a:avLst/>
            </a:prstGeom>
          </p:spPr>
          <p:txBody>
            <a:bodyPr lIns="50800" tIns="50800" rIns="50800" bIns="50800" rtlCol="0" anchor="ctr"/>
            <a:lstStyle/>
            <a:p>
              <a:pPr algn="l"/>
              <a:r>
                <a:rPr lang="fr-MA" sz="14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400" b="0" i="0">
                  <a:solidFill>
                    <a:schemeClr val="tx2">
                      <a:lumMod val="60000"/>
                      <a:lumOff val="40000"/>
                    </a:schemeClr>
                  </a:solidFill>
                  <a:effectLst/>
                  <a:latin typeface="Roboto Mono Regular" panose="020B0604020202020204" charset="0"/>
                  <a:ea typeface="Roboto Mono Regular" panose="020B0604020202020204" charset="0"/>
                </a:rPr>
                <a:t> </a:t>
              </a:r>
              <a:r>
                <a:rPr lang="fr-MA" sz="1400" b="0" i="0" err="1">
                  <a:solidFill>
                    <a:schemeClr val="tx2">
                      <a:lumMod val="60000"/>
                      <a:lumOff val="40000"/>
                    </a:schemeClr>
                  </a:solidFill>
                  <a:effectLst/>
                  <a:latin typeface="Roboto Mono Regular" panose="020B0604020202020204" charset="0"/>
                  <a:ea typeface="Roboto Mono Regular" panose="020B0604020202020204" charset="0"/>
                </a:rPr>
                <a:t>airflow</a:t>
              </a:r>
              <a:r>
                <a:rPr lang="fr-MA" sz="1400" b="0" i="0">
                  <a:solidFill>
                    <a:schemeClr val="tx2">
                      <a:lumMod val="60000"/>
                      <a:lumOff val="40000"/>
                    </a:schemeClr>
                  </a:solidFill>
                  <a:effectLst/>
                  <a:latin typeface="Roboto Mono Regular" panose="020B0604020202020204" charset="0"/>
                  <a:ea typeface="Roboto Mono Regular" panose="020B0604020202020204" charset="0"/>
                </a:rPr>
                <a:t> import </a:t>
              </a:r>
              <a:r>
                <a:rPr lang="fr-MA" sz="1400" b="0" i="0" err="1">
                  <a:solidFill>
                    <a:srgbClr val="D1D5DB"/>
                  </a:solidFill>
                  <a:effectLst/>
                  <a:latin typeface="Roboto Mono Regular" panose="020B0604020202020204" charset="0"/>
                  <a:ea typeface="Roboto Mono Regular" panose="020B0604020202020204" charset="0"/>
                </a:rPr>
                <a:t>Dataset</a:t>
              </a:r>
              <a:endParaRPr lang="fr-MA" sz="1400" b="0" i="0">
                <a:solidFill>
                  <a:srgbClr val="D1D5DB"/>
                </a:solidFill>
                <a:effectLst/>
                <a:latin typeface="Roboto Mono Regular" panose="020B0604020202020204" charset="0"/>
                <a:ea typeface="Roboto Mono Regular" panose="020B0604020202020204" charset="0"/>
              </a:endParaRPr>
            </a:p>
            <a:p>
              <a:pPr algn="l"/>
              <a:endParaRPr lang="fr-MA" sz="1400" b="0" i="0">
                <a:solidFill>
                  <a:srgbClr val="D1D5DB"/>
                </a:solidFill>
                <a:effectLst/>
                <a:latin typeface="Roboto Mono Regular" panose="020B0604020202020204" charset="0"/>
                <a:ea typeface="Roboto Mono Regular" panose="020B0604020202020204" charset="0"/>
              </a:endParaRPr>
            </a:p>
            <a:p>
              <a:pPr algn="l"/>
              <a:r>
                <a:rPr lang="fr-MA" sz="1400" b="0" i="0" err="1">
                  <a:solidFill>
                    <a:schemeClr val="tx2">
                      <a:lumMod val="60000"/>
                      <a:lumOff val="40000"/>
                    </a:schemeClr>
                  </a:solidFill>
                  <a:effectLst/>
                  <a:latin typeface="Roboto Mono Regular" panose="020B0604020202020204" charset="0"/>
                  <a:ea typeface="Roboto Mono Regular" panose="020B0604020202020204" charset="0"/>
                </a:rPr>
                <a:t>with</a:t>
              </a:r>
              <a:r>
                <a:rPr lang="fr-MA" sz="1400" b="0" i="0">
                  <a:solidFill>
                    <a:srgbClr val="D1D5DB"/>
                  </a:solidFill>
                  <a:effectLst/>
                  <a:latin typeface="Roboto Mono Regular" panose="020B0604020202020204" charset="0"/>
                  <a:ea typeface="Roboto Mono Regular" panose="020B0604020202020204" charset="0"/>
                </a:rPr>
                <a:t> DAG(...): </a:t>
              </a:r>
            </a:p>
            <a:p>
              <a:pPr algn="l"/>
              <a:r>
                <a:rPr lang="fr-MA" sz="1400">
                  <a:solidFill>
                    <a:srgbClr val="D1D5DB"/>
                  </a:solidFill>
                  <a:latin typeface="Roboto Mono Regular" panose="020B0604020202020204" charset="0"/>
                  <a:ea typeface="Roboto Mono Regular" panose="020B0604020202020204" charset="0"/>
                </a:rPr>
                <a:t>	</a:t>
              </a:r>
              <a:r>
                <a:rPr lang="fr-MA" sz="1400" b="0" i="0" err="1">
                  <a:solidFill>
                    <a:srgbClr val="D1D5DB"/>
                  </a:solidFill>
                  <a:effectLst/>
                  <a:latin typeface="Roboto Mono Regular" panose="020B0604020202020204" charset="0"/>
                  <a:ea typeface="Roboto Mono Regular" panose="020B0604020202020204" charset="0"/>
                </a:rPr>
                <a:t>MyOperator</a:t>
              </a:r>
              <a:r>
                <a:rPr lang="fr-MA" sz="1400" b="0" i="0">
                  <a:solidFill>
                    <a:srgbClr val="D1D5DB"/>
                  </a:solidFill>
                  <a:effectLst/>
                  <a:latin typeface="Roboto Mono Regular" panose="020B0604020202020204" charset="0"/>
                  <a:ea typeface="Roboto Mono Regular" panose="020B0604020202020204" charset="0"/>
                </a:rPr>
                <a:t>( </a:t>
              </a:r>
            </a:p>
            <a:p>
              <a:pPr algn="l"/>
              <a:r>
                <a:rPr lang="fr-MA" sz="1400">
                  <a:solidFill>
                    <a:srgbClr val="D1D5DB"/>
                  </a:solidFill>
                  <a:latin typeface="Roboto Mono Regular" panose="020B0604020202020204" charset="0"/>
                  <a:ea typeface="Roboto Mono Regular" panose="020B0604020202020204" charset="0"/>
                </a:rPr>
                <a:t>		</a:t>
              </a:r>
              <a:r>
                <a:rPr lang="fr-MA" sz="1400" b="0" i="0">
                  <a:solidFill>
                    <a:schemeClr val="accent3">
                      <a:lumMod val="75000"/>
                    </a:schemeClr>
                  </a:solidFill>
                  <a:effectLst/>
                  <a:latin typeface="Roboto Mono Regular" panose="020B0604020202020204" charset="0"/>
                  <a:ea typeface="Roboto Mono Regular" panose="020B0604020202020204" charset="0"/>
                </a:rPr>
                <a:t># cette tâche met à jour example.csv </a:t>
              </a:r>
            </a:p>
            <a:p>
              <a:pPr algn="l"/>
              <a:r>
                <a:rPr lang="fr-MA" sz="1400">
                  <a:solidFill>
                    <a:srgbClr val="D1D5DB"/>
                  </a:solidFill>
                  <a:latin typeface="Roboto Mono Regular" panose="020B0604020202020204" charset="0"/>
                  <a:ea typeface="Roboto Mono Regular" panose="020B0604020202020204" charset="0"/>
                </a:rPr>
                <a:t>		</a:t>
              </a:r>
              <a:r>
                <a:rPr lang="fr-MA" sz="1400" b="0" i="0" err="1">
                  <a:solidFill>
                    <a:srgbClr val="D1D5DB"/>
                  </a:solidFill>
                  <a:effectLst/>
                  <a:latin typeface="Roboto Mono Regular" panose="020B0604020202020204" charset="0"/>
                  <a:ea typeface="Roboto Mono Regular" panose="020B0604020202020204" charset="0"/>
                </a:rPr>
                <a:t>outlets</a:t>
              </a:r>
              <a:r>
                <a:rPr lang="fr-MA" sz="1400" b="0" i="0">
                  <a:solidFill>
                    <a:srgbClr val="D1D5DB"/>
                  </a:solidFill>
                  <a:effectLst/>
                  <a:latin typeface="Roboto Mono Regular" panose="020B0604020202020204" charset="0"/>
                  <a:ea typeface="Roboto Mono Regular" panose="020B0604020202020204" charset="0"/>
                </a:rPr>
                <a:t>=[</a:t>
              </a:r>
              <a:r>
                <a:rPr lang="fr-MA" sz="1400" b="0" i="0" err="1">
                  <a:solidFill>
                    <a:srgbClr val="D1D5DB"/>
                  </a:solidFill>
                  <a:effectLst/>
                  <a:latin typeface="Roboto Mono Regular" panose="020B0604020202020204" charset="0"/>
                  <a:ea typeface="Roboto Mono Regular" panose="020B0604020202020204" charset="0"/>
                </a:rPr>
                <a:t>Dataset</a:t>
              </a:r>
              <a:r>
                <a:rPr lang="fr-MA" sz="1400" b="0" i="0">
                  <a:solidFill>
                    <a:srgbClr val="D1D5DB"/>
                  </a:solidFill>
                  <a:effectLst/>
                  <a:latin typeface="Roboto Mono Regular" panose="020B0604020202020204" charset="0"/>
                  <a:ea typeface="Roboto Mono Regular" panose="020B0604020202020204" charset="0"/>
                </a:rPr>
                <a:t>("s3://</a:t>
              </a:r>
              <a:r>
                <a:rPr lang="fr-MA" sz="1400" b="0" i="0" err="1">
                  <a:solidFill>
                    <a:srgbClr val="D1D5DB"/>
                  </a:solidFill>
                  <a:effectLst/>
                  <a:latin typeface="Roboto Mono Regular" panose="020B0604020202020204" charset="0"/>
                  <a:ea typeface="Roboto Mono Regular" panose="020B0604020202020204" charset="0"/>
                </a:rPr>
                <a:t>dataset-bucket</a:t>
              </a:r>
              <a:r>
                <a:rPr lang="fr-MA" sz="1400" b="0" i="0">
                  <a:solidFill>
                    <a:srgbClr val="D1D5DB"/>
                  </a:solidFill>
                  <a:effectLst/>
                  <a:latin typeface="Roboto Mono Regular" panose="020B0604020202020204" charset="0"/>
                  <a:ea typeface="Roboto Mono Regular" panose="020B0604020202020204" charset="0"/>
                </a:rPr>
                <a:t>/example.csv")], ..., )</a:t>
              </a:r>
            </a:p>
            <a:p>
              <a:pPr algn="l"/>
              <a:r>
                <a:rPr lang="fr-MA" sz="1400" b="0" i="0" err="1">
                  <a:solidFill>
                    <a:schemeClr val="tx2">
                      <a:lumMod val="60000"/>
                      <a:lumOff val="40000"/>
                    </a:schemeClr>
                  </a:solidFill>
                  <a:effectLst/>
                  <a:latin typeface="Roboto Mono Regular" panose="020B0604020202020204" charset="0"/>
                  <a:ea typeface="Roboto Mono Regular" panose="020B0604020202020204" charset="0"/>
                </a:rPr>
                <a:t>with</a:t>
              </a:r>
              <a:r>
                <a:rPr lang="fr-MA" sz="1400" b="0" i="0">
                  <a:solidFill>
                    <a:srgbClr val="D1D5DB"/>
                  </a:solidFill>
                  <a:effectLst/>
                  <a:latin typeface="Roboto Mono Regular" panose="020B0604020202020204" charset="0"/>
                  <a:ea typeface="Roboto Mono Regular" panose="020B0604020202020204" charset="0"/>
                </a:rPr>
                <a:t> DAG( </a:t>
              </a:r>
            </a:p>
            <a:p>
              <a:pPr algn="l"/>
              <a:r>
                <a:rPr lang="fr-MA" sz="1400">
                  <a:solidFill>
                    <a:srgbClr val="D1D5DB"/>
                  </a:solidFill>
                  <a:latin typeface="Roboto Mono Regular" panose="020B0604020202020204" charset="0"/>
                  <a:ea typeface="Roboto Mono Regular" panose="020B0604020202020204" charset="0"/>
                </a:rPr>
                <a:t>	</a:t>
              </a:r>
              <a:r>
                <a:rPr lang="fr-MA" sz="1400" b="0" i="0">
                  <a:solidFill>
                    <a:schemeClr val="accent3">
                      <a:lumMod val="75000"/>
                    </a:schemeClr>
                  </a:solidFill>
                  <a:effectLst/>
                  <a:latin typeface="Roboto Mono Regular" panose="020B0604020202020204" charset="0"/>
                  <a:ea typeface="Roboto Mono Regular" panose="020B0604020202020204" charset="0"/>
                </a:rPr>
                <a:t># ce DAG doit être exécuté lorsque example.csv est mis à jour (par dag1) </a:t>
              </a:r>
              <a:r>
                <a:rPr lang="fr-MA" sz="1400" b="0" i="0">
                  <a:solidFill>
                    <a:srgbClr val="D1D5DB"/>
                  </a:solidFill>
                  <a:effectLst/>
                  <a:latin typeface="Roboto Mono Regular" panose="020B0604020202020204" charset="0"/>
                  <a:ea typeface="Roboto Mono Regular" panose="020B0604020202020204" charset="0"/>
                </a:rPr>
                <a:t>	</a:t>
              </a:r>
              <a:r>
                <a:rPr lang="fr-MA" sz="1400" b="0" i="0" err="1">
                  <a:solidFill>
                    <a:srgbClr val="D1D5DB"/>
                  </a:solidFill>
                  <a:effectLst/>
                  <a:latin typeface="Roboto Mono Regular" panose="020B0604020202020204" charset="0"/>
                  <a:ea typeface="Roboto Mono Regular" panose="020B0604020202020204" charset="0"/>
                </a:rPr>
                <a:t>schedule</a:t>
              </a:r>
              <a:r>
                <a:rPr lang="fr-MA" sz="1400" b="0" i="0">
                  <a:solidFill>
                    <a:srgbClr val="D1D5DB"/>
                  </a:solidFill>
                  <a:effectLst/>
                  <a:latin typeface="Roboto Mono Regular" panose="020B0604020202020204" charset="0"/>
                  <a:ea typeface="Roboto Mono Regular" panose="020B0604020202020204" charset="0"/>
                </a:rPr>
                <a:t>=[</a:t>
              </a:r>
              <a:r>
                <a:rPr lang="fr-MA" sz="1400" b="0" i="0" err="1">
                  <a:solidFill>
                    <a:srgbClr val="D1D5DB"/>
                  </a:solidFill>
                  <a:effectLst/>
                  <a:latin typeface="Roboto Mono Regular" panose="020B0604020202020204" charset="0"/>
                  <a:ea typeface="Roboto Mono Regular" panose="020B0604020202020204" charset="0"/>
                </a:rPr>
                <a:t>Dataset</a:t>
              </a:r>
              <a:r>
                <a:rPr lang="fr-MA" sz="1400" b="0" i="0">
                  <a:solidFill>
                    <a:srgbClr val="D1D5DB"/>
                  </a:solidFill>
                  <a:effectLst/>
                  <a:latin typeface="Roboto Mono Regular" panose="020B0604020202020204" charset="0"/>
                  <a:ea typeface="Roboto Mono Regular" panose="020B0604020202020204" charset="0"/>
                </a:rPr>
                <a:t>("s3://</a:t>
              </a:r>
              <a:r>
                <a:rPr lang="fr-MA" sz="1400" b="0" i="0" err="1">
                  <a:solidFill>
                    <a:srgbClr val="D1D5DB"/>
                  </a:solidFill>
                  <a:effectLst/>
                  <a:latin typeface="Roboto Mono Regular" panose="020B0604020202020204" charset="0"/>
                  <a:ea typeface="Roboto Mono Regular" panose="020B0604020202020204" charset="0"/>
                </a:rPr>
                <a:t>dataset-bucket</a:t>
              </a:r>
              <a:r>
                <a:rPr lang="fr-MA" sz="1400" b="0" i="0">
                  <a:solidFill>
                    <a:srgbClr val="D1D5DB"/>
                  </a:solidFill>
                  <a:effectLst/>
                  <a:latin typeface="Roboto Mono Regular" panose="020B0604020202020204" charset="0"/>
                  <a:ea typeface="Roboto Mono Regular" panose="020B0604020202020204" charset="0"/>
                </a:rPr>
                <a:t>/example.csv")], </a:t>
              </a:r>
            </a:p>
            <a:p>
              <a:pPr algn="l"/>
              <a:r>
                <a:rPr lang="fr-MA" sz="1400">
                  <a:solidFill>
                    <a:srgbClr val="D1D5DB"/>
                  </a:solidFill>
                  <a:latin typeface="Roboto Mono Regular" panose="020B0604020202020204" charset="0"/>
                  <a:ea typeface="Roboto Mono Regular" panose="020B0604020202020204" charset="0"/>
                </a:rPr>
                <a:t>	</a:t>
              </a:r>
              <a:r>
                <a:rPr lang="fr-MA" sz="1400" b="0" i="0">
                  <a:solidFill>
                    <a:srgbClr val="D1D5DB"/>
                  </a:solidFill>
                  <a:effectLst/>
                  <a:latin typeface="Roboto Mono Regular" panose="020B0604020202020204" charset="0"/>
                  <a:ea typeface="Roboto Mono Regular" panose="020B0604020202020204" charset="0"/>
                </a:rPr>
                <a:t>...,</a:t>
              </a:r>
            </a:p>
            <a:p>
              <a:pPr algn="l"/>
              <a:r>
                <a:rPr lang="fr-MA" sz="1400" b="0" i="0">
                  <a:solidFill>
                    <a:srgbClr val="D1D5DB"/>
                  </a:solidFill>
                  <a:effectLst/>
                  <a:latin typeface="Roboto Mono Regular" panose="020B0604020202020204" charset="0"/>
                  <a:ea typeface="Roboto Mono Regular" panose="020B0604020202020204" charset="0"/>
                </a:rPr>
                <a:t>): </a:t>
              </a:r>
            </a:p>
            <a:p>
              <a:pPr algn="l"/>
              <a:r>
                <a:rPr lang="fr-MA" sz="1400">
                  <a:solidFill>
                    <a:srgbClr val="D1D5DB"/>
                  </a:solidFill>
                  <a:latin typeface="Roboto Mono Regular" panose="020B0604020202020204" charset="0"/>
                  <a:ea typeface="Roboto Mono Regular" panose="020B0604020202020204" charset="0"/>
                </a:rPr>
                <a:t>	</a:t>
              </a:r>
              <a:r>
                <a:rPr lang="fr-MA" sz="1400" b="0" i="0">
                  <a:solidFill>
                    <a:srgbClr val="D1D5DB"/>
                  </a:solidFill>
                  <a:effectLst/>
                  <a:latin typeface="Roboto Mono Regular" panose="020B0604020202020204" charset="0"/>
                  <a:ea typeface="Roboto Mono Regular" panose="020B0604020202020204" charset="0"/>
                </a:rPr>
                <a:t>...</a:t>
              </a:r>
            </a:p>
          </p:txBody>
        </p:sp>
      </p:grpSp>
      <p:pic>
        <p:nvPicPr>
          <p:cNvPr id="10242" name="Picture 2">
            <a:extLst>
              <a:ext uri="{FF2B5EF4-FFF2-40B4-BE49-F238E27FC236}">
                <a16:creationId xmlns:a16="http://schemas.microsoft.com/office/drawing/2014/main" id="{58E102DB-D2BB-86D1-C24D-54D440344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5519" y="6627591"/>
            <a:ext cx="14091543" cy="1760220"/>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numéro de diapositive 24">
            <a:extLst>
              <a:ext uri="{FF2B5EF4-FFF2-40B4-BE49-F238E27FC236}">
                <a16:creationId xmlns:a16="http://schemas.microsoft.com/office/drawing/2014/main" id="{DF8D9A89-C964-D6BE-6C41-BC691E56987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134</a:t>
            </a:fld>
            <a:endParaRPr lang="en-US" sz="1800" b="1">
              <a:solidFill>
                <a:srgbClr val="A8CEC3"/>
              </a:solidFill>
            </a:endParaRPr>
          </a:p>
        </p:txBody>
      </p:sp>
    </p:spTree>
    <p:extLst>
      <p:ext uri="{BB962C8B-B14F-4D97-AF65-F5344CB8AC3E}">
        <p14:creationId xmlns:p14="http://schemas.microsoft.com/office/powerpoint/2010/main" val="23876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DATA-AWARE SCHEDULING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3935116"/>
          </a:xfrm>
          <a:prstGeom prst="rect">
            <a:avLst/>
          </a:prstGeom>
        </p:spPr>
        <p:txBody>
          <a:bodyPr wrap="square" lIns="0" tIns="0" rIns="0" bIns="0" rtlCol="0" anchor="t">
            <a:spAutoFit/>
          </a:bodyPr>
          <a:lstStyle/>
          <a:p>
            <a:r>
              <a:rPr lang="fr-FR" b="1">
                <a:solidFill>
                  <a:srgbClr val="92D050"/>
                </a:solidFill>
                <a:latin typeface="Avenir Next LT Pro" panose="020B0504020202020204" pitchFamily="34" charset="0"/>
              </a:rPr>
              <a:t>Qu'est-ce qu'un "ensemble de données – </a:t>
            </a:r>
            <a:r>
              <a:rPr lang="fr-FR" b="1" err="1">
                <a:solidFill>
                  <a:srgbClr val="92D050"/>
                </a:solidFill>
                <a:latin typeface="Avenir Next LT Pro" panose="020B0504020202020204" pitchFamily="34" charset="0"/>
              </a:rPr>
              <a:t>dataset</a:t>
            </a:r>
            <a:r>
              <a:rPr lang="fr-FR" b="1">
                <a:solidFill>
                  <a:srgbClr val="92D050"/>
                </a:solidFill>
                <a:latin typeface="Avenir Next LT Pro" panose="020B0504020202020204" pitchFamily="34" charset="0"/>
              </a:rPr>
              <a:t>" ? </a:t>
            </a:r>
          </a:p>
          <a:p>
            <a:pPr>
              <a:lnSpc>
                <a:spcPct val="200000"/>
              </a:lnSpc>
            </a:pPr>
            <a:endParaRPr lang="fr-FR" b="1">
              <a:solidFill>
                <a:srgbClr val="92D050"/>
              </a:solidFill>
              <a:latin typeface="Avenir Next LT Pro" panose="020B0504020202020204" pitchFamily="34" charset="0"/>
            </a:endParaRPr>
          </a:p>
          <a:p>
            <a:pPr marL="285750" indent="-285750">
              <a:lnSpc>
                <a:spcPct val="250000"/>
              </a:lnSpc>
              <a:buFont typeface="Arial" panose="020B0604020202020204" pitchFamily="34" charset="0"/>
              <a:buChar char="•"/>
            </a:pPr>
            <a:r>
              <a:rPr lang="fr-FR">
                <a:latin typeface="Avenir Next LT Pro" panose="020B0504020202020204" pitchFamily="34" charset="0"/>
              </a:rPr>
              <a:t>Un ensemble de données Airflow est un substitut pour un regroupement logique de données.</a:t>
            </a:r>
          </a:p>
          <a:p>
            <a:pPr marL="285750" indent="-285750">
              <a:lnSpc>
                <a:spcPct val="250000"/>
              </a:lnSpc>
              <a:buFont typeface="Arial" panose="020B0604020202020204" pitchFamily="34" charset="0"/>
              <a:buChar char="•"/>
            </a:pPr>
            <a:r>
              <a:rPr lang="fr-FR">
                <a:latin typeface="Avenir Next LT Pro" panose="020B0504020202020204" pitchFamily="34" charset="0"/>
              </a:rPr>
              <a:t>Les ensembles de données peuvent être mis à jour par des tâches amont "productrices", et les mises à jour d'ensembles de données contribuent à la planification des </a:t>
            </a:r>
            <a:r>
              <a:rPr lang="fr-FR" err="1">
                <a:latin typeface="Avenir Next LT Pro" panose="020B0504020202020204" pitchFamily="34" charset="0"/>
              </a:rPr>
              <a:t>DAGs</a:t>
            </a:r>
            <a:r>
              <a:rPr lang="fr-FR">
                <a:latin typeface="Avenir Next LT Pro" panose="020B0504020202020204" pitchFamily="34" charset="0"/>
              </a:rPr>
              <a:t> "consommateurs" en aval.</a:t>
            </a:r>
          </a:p>
          <a:p>
            <a:pPr>
              <a:lnSpc>
                <a:spcPct val="200000"/>
              </a:lnSpc>
            </a:pPr>
            <a:endParaRPr lang="fr-FR">
              <a:latin typeface="Avenir Next LT Pro" panose="020B0504020202020204" pitchFamily="34" charset="0"/>
            </a:endParaRPr>
          </a:p>
          <a:p>
            <a:pPr>
              <a:lnSpc>
                <a:spcPct val="200000"/>
              </a:lnSpc>
            </a:pPr>
            <a:r>
              <a:rPr lang="fr-FR">
                <a:latin typeface="Avenir Next LT Pro" panose="020B0504020202020204" pitchFamily="34" charset="0"/>
              </a:rPr>
              <a:t>Un ensemble de données est défini par un identificateur de ressource uniforme (URI) :</a:t>
            </a:r>
          </a:p>
        </p:txBody>
      </p:sp>
      <p:grpSp>
        <p:nvGrpSpPr>
          <p:cNvPr id="16" name="Group 14">
            <a:extLst>
              <a:ext uri="{FF2B5EF4-FFF2-40B4-BE49-F238E27FC236}">
                <a16:creationId xmlns:a16="http://schemas.microsoft.com/office/drawing/2014/main" id="{EDC5C6A6-4FC3-7952-FC33-A36A550D99E1}"/>
              </a:ext>
            </a:extLst>
          </p:cNvPr>
          <p:cNvGrpSpPr/>
          <p:nvPr/>
        </p:nvGrpSpPr>
        <p:grpSpPr>
          <a:xfrm>
            <a:off x="3605657" y="6206326"/>
            <a:ext cx="11076686" cy="2122596"/>
            <a:chOff x="0" y="-147664"/>
            <a:chExt cx="2917317" cy="869950"/>
          </a:xfrm>
        </p:grpSpPr>
        <p:sp>
          <p:nvSpPr>
            <p:cNvPr id="17" name="Freeform 15">
              <a:extLst>
                <a:ext uri="{FF2B5EF4-FFF2-40B4-BE49-F238E27FC236}">
                  <a16:creationId xmlns:a16="http://schemas.microsoft.com/office/drawing/2014/main" id="{FC7D7B94-CB19-189E-F720-D40C31656A1E}"/>
                </a:ext>
              </a:extLst>
            </p:cNvPr>
            <p:cNvSpPr/>
            <p:nvPr/>
          </p:nvSpPr>
          <p:spPr>
            <a:xfrm>
              <a:off x="0" y="0"/>
              <a:ext cx="2731528" cy="574621"/>
            </a:xfrm>
            <a:custGeom>
              <a:avLst/>
              <a:gdLst/>
              <a:ahLst/>
              <a:cxnLst/>
              <a:rect l="l" t="t" r="r" b="b"/>
              <a:pathLst>
                <a:path w="2731528" h="574621">
                  <a:moveTo>
                    <a:pt x="38070" y="0"/>
                  </a:moveTo>
                  <a:lnTo>
                    <a:pt x="2693457" y="0"/>
                  </a:lnTo>
                  <a:cubicBezTo>
                    <a:pt x="2703554" y="0"/>
                    <a:pt x="2713237" y="4011"/>
                    <a:pt x="2720377" y="11151"/>
                  </a:cubicBezTo>
                  <a:cubicBezTo>
                    <a:pt x="2727517" y="18290"/>
                    <a:pt x="2731528" y="27973"/>
                    <a:pt x="2731528" y="38070"/>
                  </a:cubicBezTo>
                  <a:lnTo>
                    <a:pt x="2731528" y="536551"/>
                  </a:lnTo>
                  <a:cubicBezTo>
                    <a:pt x="2731528" y="546648"/>
                    <a:pt x="2727517" y="556331"/>
                    <a:pt x="2720377" y="563471"/>
                  </a:cubicBezTo>
                  <a:cubicBezTo>
                    <a:pt x="2713237" y="570610"/>
                    <a:pt x="2703554" y="574621"/>
                    <a:pt x="2693457" y="574621"/>
                  </a:cubicBezTo>
                  <a:lnTo>
                    <a:pt x="38070" y="574621"/>
                  </a:lnTo>
                  <a:cubicBezTo>
                    <a:pt x="27973" y="574621"/>
                    <a:pt x="18290" y="570610"/>
                    <a:pt x="11151" y="563471"/>
                  </a:cubicBezTo>
                  <a:cubicBezTo>
                    <a:pt x="4011" y="556331"/>
                    <a:pt x="0" y="546648"/>
                    <a:pt x="0" y="536551"/>
                  </a:cubicBezTo>
                  <a:lnTo>
                    <a:pt x="0" y="38070"/>
                  </a:lnTo>
                  <a:cubicBezTo>
                    <a:pt x="0" y="27973"/>
                    <a:pt x="4011" y="18290"/>
                    <a:pt x="11151" y="11151"/>
                  </a:cubicBezTo>
                  <a:cubicBezTo>
                    <a:pt x="18290" y="4011"/>
                    <a:pt x="27973" y="0"/>
                    <a:pt x="38070" y="0"/>
                  </a:cubicBezTo>
                  <a:close/>
                </a:path>
              </a:pathLst>
            </a:custGeom>
            <a:solidFill>
              <a:srgbClr val="3B3838"/>
            </a:solidFill>
            <a:ln w="38100">
              <a:solidFill>
                <a:srgbClr val="BBCBCD"/>
              </a:solidFill>
            </a:ln>
          </p:spPr>
        </p:sp>
        <p:sp>
          <p:nvSpPr>
            <p:cNvPr id="18" name="TextBox 16">
              <a:extLst>
                <a:ext uri="{FF2B5EF4-FFF2-40B4-BE49-F238E27FC236}">
                  <a16:creationId xmlns:a16="http://schemas.microsoft.com/office/drawing/2014/main" id="{E113D08B-3F0F-D479-A0BC-B0D6D889B5E8}"/>
                </a:ext>
              </a:extLst>
            </p:cNvPr>
            <p:cNvSpPr txBox="1"/>
            <p:nvPr/>
          </p:nvSpPr>
          <p:spPr>
            <a:xfrm>
              <a:off x="21285" y="-147664"/>
              <a:ext cx="2896032" cy="869950"/>
            </a:xfrm>
            <a:prstGeom prst="rect">
              <a:avLst/>
            </a:prstGeom>
          </p:spPr>
          <p:txBody>
            <a:bodyPr lIns="50800" tIns="50800" rIns="50800" bIns="50800" rtlCol="0" anchor="ctr"/>
            <a:lstStyle/>
            <a:p>
              <a:pPr algn="l"/>
              <a:r>
                <a:rPr lang="fr-MA" sz="14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400" b="0" i="0">
                  <a:solidFill>
                    <a:schemeClr val="tx2">
                      <a:lumMod val="60000"/>
                      <a:lumOff val="40000"/>
                    </a:schemeClr>
                  </a:solidFill>
                  <a:effectLst/>
                  <a:latin typeface="Roboto Mono Regular" panose="020B0604020202020204" charset="0"/>
                  <a:ea typeface="Roboto Mono Regular" panose="020B0604020202020204" charset="0"/>
                </a:rPr>
                <a:t> </a:t>
              </a:r>
              <a:r>
                <a:rPr lang="fr-MA" sz="1400" b="0" i="0" err="1">
                  <a:solidFill>
                    <a:schemeClr val="tx2">
                      <a:lumMod val="60000"/>
                      <a:lumOff val="40000"/>
                    </a:schemeClr>
                  </a:solidFill>
                  <a:effectLst/>
                  <a:latin typeface="Roboto Mono Regular" panose="020B0604020202020204" charset="0"/>
                  <a:ea typeface="Roboto Mono Regular" panose="020B0604020202020204" charset="0"/>
                </a:rPr>
                <a:t>airflow</a:t>
              </a:r>
              <a:r>
                <a:rPr lang="fr-MA" sz="1400" b="0" i="0">
                  <a:solidFill>
                    <a:schemeClr val="tx2">
                      <a:lumMod val="60000"/>
                      <a:lumOff val="40000"/>
                    </a:schemeClr>
                  </a:solidFill>
                  <a:effectLst/>
                  <a:latin typeface="Roboto Mono Regular" panose="020B0604020202020204" charset="0"/>
                  <a:ea typeface="Roboto Mono Regular" panose="020B0604020202020204" charset="0"/>
                </a:rPr>
                <a:t> </a:t>
              </a:r>
              <a:r>
                <a:rPr lang="fr-MA" sz="1400" b="0" i="0">
                  <a:solidFill>
                    <a:schemeClr val="bg1"/>
                  </a:solidFill>
                  <a:effectLst/>
                  <a:latin typeface="Roboto Mono Regular" panose="020B0604020202020204" charset="0"/>
                  <a:ea typeface="Roboto Mono Regular" panose="020B0604020202020204" charset="0"/>
                </a:rPr>
                <a:t>import </a:t>
              </a:r>
              <a:r>
                <a:rPr lang="fr-MA" sz="1400" b="0" i="0" err="1">
                  <a:solidFill>
                    <a:schemeClr val="bg1"/>
                  </a:solidFill>
                  <a:effectLst/>
                  <a:latin typeface="Roboto Mono Regular" panose="020B0604020202020204" charset="0"/>
                  <a:ea typeface="Roboto Mono Regular" panose="020B0604020202020204" charset="0"/>
                </a:rPr>
                <a:t>Dataset</a:t>
              </a:r>
              <a:endParaRPr lang="fr-MA" sz="1400" b="0" i="0">
                <a:solidFill>
                  <a:schemeClr val="bg1"/>
                </a:solidFill>
                <a:effectLst/>
                <a:latin typeface="Roboto Mono Regular" panose="020B0604020202020204" charset="0"/>
                <a:ea typeface="Roboto Mono Regular" panose="020B0604020202020204" charset="0"/>
              </a:endParaRPr>
            </a:p>
            <a:p>
              <a:pPr algn="l"/>
              <a:endParaRPr lang="fr-MA" sz="1400" b="0" i="0">
                <a:solidFill>
                  <a:schemeClr val="bg1"/>
                </a:solidFill>
                <a:effectLst/>
                <a:latin typeface="Roboto Mono Regular" panose="020B0604020202020204" charset="0"/>
                <a:ea typeface="Roboto Mono Regular" panose="020B0604020202020204" charset="0"/>
              </a:endParaRPr>
            </a:p>
            <a:p>
              <a:pPr algn="l"/>
              <a:r>
                <a:rPr lang="fr-MA" sz="1400" b="0" i="0" err="1">
                  <a:solidFill>
                    <a:schemeClr val="bg1"/>
                  </a:solidFill>
                  <a:effectLst/>
                  <a:latin typeface="Roboto Mono Regular" panose="020B0604020202020204" charset="0"/>
                  <a:ea typeface="Roboto Mono Regular" panose="020B0604020202020204" charset="0"/>
                </a:rPr>
                <a:t>example_dataset</a:t>
              </a:r>
              <a:r>
                <a:rPr lang="fr-MA" sz="1400" b="0" i="0">
                  <a:solidFill>
                    <a:schemeClr val="bg1"/>
                  </a:solidFill>
                  <a:effectLst/>
                  <a:latin typeface="Roboto Mono Regular" panose="020B0604020202020204" charset="0"/>
                  <a:ea typeface="Roboto Mono Regular" panose="020B0604020202020204" charset="0"/>
                </a:rPr>
                <a:t> = </a:t>
              </a:r>
              <a:r>
                <a:rPr lang="fr-MA" sz="1400" b="0" i="0" err="1">
                  <a:solidFill>
                    <a:schemeClr val="bg1"/>
                  </a:solidFill>
                  <a:effectLst/>
                  <a:latin typeface="Roboto Mono Regular" panose="020B0604020202020204" charset="0"/>
                  <a:ea typeface="Roboto Mono Regular" panose="020B0604020202020204" charset="0"/>
                </a:rPr>
                <a:t>Dataset</a:t>
              </a:r>
              <a:r>
                <a:rPr lang="fr-MA" sz="1400" b="0" i="0">
                  <a:solidFill>
                    <a:schemeClr val="bg1"/>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"s3://</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dataset-bucket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/example.csv"</a:t>
              </a:r>
              <a:r>
                <a:rPr lang="fr-MA" sz="1400" b="0" i="0">
                  <a:solidFill>
                    <a:schemeClr val="bg1"/>
                  </a:solidFill>
                  <a:effectLst/>
                  <a:latin typeface="Roboto Mono Regular" panose="020B0604020202020204" charset="0"/>
                  <a:ea typeface="Roboto Mono Regular" panose="020B0604020202020204" charset="0"/>
                </a:rPr>
                <a:t>)</a:t>
              </a:r>
            </a:p>
          </p:txBody>
        </p:sp>
      </p:grpSp>
      <p:sp>
        <p:nvSpPr>
          <p:cNvPr id="25" name="Espace réservé du numéro de diapositive 24">
            <a:extLst>
              <a:ext uri="{FF2B5EF4-FFF2-40B4-BE49-F238E27FC236}">
                <a16:creationId xmlns:a16="http://schemas.microsoft.com/office/drawing/2014/main" id="{176922A6-CE25-AAD8-970F-2C138C867AF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135</a:t>
            </a:fld>
            <a:endParaRPr lang="en-US" sz="1800" b="1">
              <a:solidFill>
                <a:srgbClr val="A8CEC3"/>
              </a:solidFill>
            </a:endParaRPr>
          </a:p>
        </p:txBody>
      </p:sp>
    </p:spTree>
    <p:extLst>
      <p:ext uri="{BB962C8B-B14F-4D97-AF65-F5344CB8AC3E}">
        <p14:creationId xmlns:p14="http://schemas.microsoft.com/office/powerpoint/2010/main" val="270327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dissolv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dissolve">
                                      <p:cBhvr>
                                        <p:cTn id="17" dur="500"/>
                                        <p:tgtEl>
                                          <p:spTgt spid="1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dissolve">
                                      <p:cBhvr>
                                        <p:cTn id="22" dur="500"/>
                                        <p:tgtEl>
                                          <p:spTgt spid="1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DATA-AWARE SCHEDULING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5184561"/>
          </a:xfrm>
          <a:prstGeom prst="rect">
            <a:avLst/>
          </a:prstGeom>
        </p:spPr>
        <p:txBody>
          <a:bodyPr wrap="square" lIns="0" tIns="0" rIns="0" bIns="0" rtlCol="0" anchor="t">
            <a:spAutoFit/>
          </a:bodyPr>
          <a:lstStyle/>
          <a:p>
            <a:r>
              <a:rPr lang="fr-FR" b="1">
                <a:solidFill>
                  <a:srgbClr val="92D050"/>
                </a:solidFill>
                <a:latin typeface="Avenir Next LT Pro" panose="020B0504020202020204" pitchFamily="34" charset="0"/>
              </a:rPr>
              <a:t>Qu'est-ce qu'un "ensemble de données – </a:t>
            </a:r>
            <a:r>
              <a:rPr lang="fr-FR" b="1" err="1">
                <a:solidFill>
                  <a:srgbClr val="92D050"/>
                </a:solidFill>
                <a:latin typeface="Avenir Next LT Pro" panose="020B0504020202020204" pitchFamily="34" charset="0"/>
              </a:rPr>
              <a:t>dataset</a:t>
            </a:r>
            <a:r>
              <a:rPr lang="fr-FR" b="1">
                <a:solidFill>
                  <a:srgbClr val="92D050"/>
                </a:solidFill>
                <a:latin typeface="Avenir Next LT Pro" panose="020B0504020202020204" pitchFamily="34" charset="0"/>
              </a:rPr>
              <a:t>" ? </a:t>
            </a:r>
          </a:p>
          <a:p>
            <a:pPr>
              <a:lnSpc>
                <a:spcPct val="200000"/>
              </a:lnSpc>
            </a:pPr>
            <a:endParaRPr lang="fr-FR" b="1">
              <a:solidFill>
                <a:srgbClr val="92D050"/>
              </a:solidFill>
              <a:latin typeface="Avenir Next LT Pro" panose="020B0504020202020204" pitchFamily="34" charset="0"/>
            </a:endParaRPr>
          </a:p>
          <a:p>
            <a:pPr>
              <a:lnSpc>
                <a:spcPct val="200000"/>
              </a:lnSpc>
            </a:pPr>
            <a:r>
              <a:rPr lang="fr-FR">
                <a:latin typeface="Avenir Next LT Pro" panose="020B0504020202020204" pitchFamily="34" charset="0"/>
              </a:rPr>
              <a:t>Il y a deux restrictions sur l'URI de l'ensemble de données :</a:t>
            </a:r>
          </a:p>
          <a:p>
            <a:pPr marL="742950" lvl="1" indent="-285750">
              <a:lnSpc>
                <a:spcPct val="200000"/>
              </a:lnSpc>
              <a:buFont typeface="Arial" panose="020B0604020202020204" pitchFamily="34" charset="0"/>
              <a:buChar char="•"/>
            </a:pPr>
            <a:r>
              <a:rPr lang="fr-FR">
                <a:latin typeface="Avenir Next LT Pro" panose="020B0504020202020204" pitchFamily="34" charset="0"/>
              </a:rPr>
              <a:t>Elle doit être un URI valide, ce qui signifie qu'elle doit être composée uniquement de caractères ASCII.</a:t>
            </a:r>
          </a:p>
          <a:p>
            <a:pPr marL="742950" lvl="1" indent="-285750">
              <a:lnSpc>
                <a:spcPct val="200000"/>
              </a:lnSpc>
              <a:buFont typeface="Arial" panose="020B0604020202020204" pitchFamily="34" charset="0"/>
              <a:buChar char="•"/>
            </a:pPr>
            <a:r>
              <a:rPr lang="fr-FR">
                <a:latin typeface="Avenir Next LT Pro" panose="020B0504020202020204" pitchFamily="34" charset="0"/>
              </a:rPr>
              <a:t>Le schéma URI ne peut pas être "airflow" (cela est réservé pour une utilisation future).</a:t>
            </a:r>
          </a:p>
          <a:p>
            <a:pPr>
              <a:lnSpc>
                <a:spcPct val="200000"/>
              </a:lnSpc>
            </a:pPr>
            <a:r>
              <a:rPr lang="fr-FR">
                <a:latin typeface="Avenir Next LT Pro" panose="020B0504020202020204" pitchFamily="34" charset="0"/>
              </a:rPr>
              <a:t>Si l'un des exemples ci-dessous est utilisé, une erreur de </a:t>
            </a:r>
            <a:r>
              <a:rPr lang="fr-FR" err="1">
                <a:latin typeface="Avenir Next LT Pro" panose="020B0504020202020204" pitchFamily="34" charset="0"/>
              </a:rPr>
              <a:t>ValueError</a:t>
            </a:r>
            <a:r>
              <a:rPr lang="fr-FR">
                <a:latin typeface="Avenir Next LT Pro" panose="020B0504020202020204" pitchFamily="34" charset="0"/>
              </a:rPr>
              <a:t> sera levée par votre code, et Airflow ne l'importera pas</a:t>
            </a:r>
            <a:r>
              <a:rPr lang="fr-FR"/>
              <a:t>.</a:t>
            </a: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endParaRPr lang="fr-FR"/>
          </a:p>
          <a:p>
            <a:pPr>
              <a:lnSpc>
                <a:spcPct val="200000"/>
              </a:lnSpc>
            </a:pPr>
            <a:r>
              <a:rPr lang="fr-FR"/>
              <a:t>L'identificateur n'a pas besoin d'être un URI absolue, il peut s'agir d'un URI relative sans schéma, voire simplement d'un chemin ou d'une chaîne de caractères :</a:t>
            </a:r>
            <a:endParaRPr lang="fr-FR">
              <a:latin typeface="Avenir Next LT Pro" panose="020B0504020202020204" pitchFamily="34" charset="0"/>
            </a:endParaRPr>
          </a:p>
        </p:txBody>
      </p:sp>
      <p:grpSp>
        <p:nvGrpSpPr>
          <p:cNvPr id="16" name="Group 14">
            <a:extLst>
              <a:ext uri="{FF2B5EF4-FFF2-40B4-BE49-F238E27FC236}">
                <a16:creationId xmlns:a16="http://schemas.microsoft.com/office/drawing/2014/main" id="{EDC5C6A6-4FC3-7952-FC33-A36A550D99E1}"/>
              </a:ext>
            </a:extLst>
          </p:cNvPr>
          <p:cNvGrpSpPr/>
          <p:nvPr/>
        </p:nvGrpSpPr>
        <p:grpSpPr>
          <a:xfrm>
            <a:off x="3605657" y="4977854"/>
            <a:ext cx="11076686" cy="2122596"/>
            <a:chOff x="0" y="-147664"/>
            <a:chExt cx="2917317" cy="869950"/>
          </a:xfrm>
        </p:grpSpPr>
        <p:sp>
          <p:nvSpPr>
            <p:cNvPr id="17" name="Freeform 15">
              <a:extLst>
                <a:ext uri="{FF2B5EF4-FFF2-40B4-BE49-F238E27FC236}">
                  <a16:creationId xmlns:a16="http://schemas.microsoft.com/office/drawing/2014/main" id="{FC7D7B94-CB19-189E-F720-D40C31656A1E}"/>
                </a:ext>
              </a:extLst>
            </p:cNvPr>
            <p:cNvSpPr/>
            <p:nvPr/>
          </p:nvSpPr>
          <p:spPr>
            <a:xfrm>
              <a:off x="0" y="0"/>
              <a:ext cx="2731528" cy="574621"/>
            </a:xfrm>
            <a:custGeom>
              <a:avLst/>
              <a:gdLst/>
              <a:ahLst/>
              <a:cxnLst/>
              <a:rect l="l" t="t" r="r" b="b"/>
              <a:pathLst>
                <a:path w="2731528" h="574621">
                  <a:moveTo>
                    <a:pt x="38070" y="0"/>
                  </a:moveTo>
                  <a:lnTo>
                    <a:pt x="2693457" y="0"/>
                  </a:lnTo>
                  <a:cubicBezTo>
                    <a:pt x="2703554" y="0"/>
                    <a:pt x="2713237" y="4011"/>
                    <a:pt x="2720377" y="11151"/>
                  </a:cubicBezTo>
                  <a:cubicBezTo>
                    <a:pt x="2727517" y="18290"/>
                    <a:pt x="2731528" y="27973"/>
                    <a:pt x="2731528" y="38070"/>
                  </a:cubicBezTo>
                  <a:lnTo>
                    <a:pt x="2731528" y="536551"/>
                  </a:lnTo>
                  <a:cubicBezTo>
                    <a:pt x="2731528" y="546648"/>
                    <a:pt x="2727517" y="556331"/>
                    <a:pt x="2720377" y="563471"/>
                  </a:cubicBezTo>
                  <a:cubicBezTo>
                    <a:pt x="2713237" y="570610"/>
                    <a:pt x="2703554" y="574621"/>
                    <a:pt x="2693457" y="574621"/>
                  </a:cubicBezTo>
                  <a:lnTo>
                    <a:pt x="38070" y="574621"/>
                  </a:lnTo>
                  <a:cubicBezTo>
                    <a:pt x="27973" y="574621"/>
                    <a:pt x="18290" y="570610"/>
                    <a:pt x="11151" y="563471"/>
                  </a:cubicBezTo>
                  <a:cubicBezTo>
                    <a:pt x="4011" y="556331"/>
                    <a:pt x="0" y="546648"/>
                    <a:pt x="0" y="536551"/>
                  </a:cubicBezTo>
                  <a:lnTo>
                    <a:pt x="0" y="38070"/>
                  </a:lnTo>
                  <a:cubicBezTo>
                    <a:pt x="0" y="27973"/>
                    <a:pt x="4011" y="18290"/>
                    <a:pt x="11151" y="11151"/>
                  </a:cubicBezTo>
                  <a:cubicBezTo>
                    <a:pt x="18290" y="4011"/>
                    <a:pt x="27973" y="0"/>
                    <a:pt x="38070" y="0"/>
                  </a:cubicBezTo>
                  <a:close/>
                </a:path>
              </a:pathLst>
            </a:custGeom>
            <a:solidFill>
              <a:srgbClr val="3B3838"/>
            </a:solidFill>
            <a:ln w="38100">
              <a:solidFill>
                <a:srgbClr val="BBCBCD"/>
              </a:solidFill>
            </a:ln>
          </p:spPr>
        </p:sp>
        <p:sp>
          <p:nvSpPr>
            <p:cNvPr id="18" name="TextBox 16">
              <a:extLst>
                <a:ext uri="{FF2B5EF4-FFF2-40B4-BE49-F238E27FC236}">
                  <a16:creationId xmlns:a16="http://schemas.microsoft.com/office/drawing/2014/main" id="{E113D08B-3F0F-D479-A0BC-B0D6D889B5E8}"/>
                </a:ext>
              </a:extLst>
            </p:cNvPr>
            <p:cNvSpPr txBox="1"/>
            <p:nvPr/>
          </p:nvSpPr>
          <p:spPr>
            <a:xfrm>
              <a:off x="21285" y="-147664"/>
              <a:ext cx="2896032" cy="869950"/>
            </a:xfrm>
            <a:prstGeom prst="rect">
              <a:avLst/>
            </a:prstGeom>
          </p:spPr>
          <p:txBody>
            <a:bodyPr lIns="50800" tIns="50800" rIns="50800" bIns="50800" rtlCol="0" anchor="ctr"/>
            <a:lstStyle/>
            <a:p>
              <a:pPr algn="l"/>
              <a:r>
                <a:rPr lang="fr-MA" sz="1400" b="0" i="0">
                  <a:solidFill>
                    <a:srgbClr val="00B050"/>
                  </a:solidFill>
                  <a:effectLst/>
                  <a:latin typeface="Roboto Mono Regular" panose="020B0604020202020204" charset="0"/>
                  <a:ea typeface="Roboto Mono Regular" panose="020B0604020202020204" charset="0"/>
                </a:rPr>
                <a:t># </a:t>
              </a:r>
              <a:r>
                <a:rPr lang="fr-MA" sz="1400" b="0" i="0" err="1">
                  <a:solidFill>
                    <a:srgbClr val="00B050"/>
                  </a:solidFill>
                  <a:effectLst/>
                  <a:latin typeface="Roboto Mono Regular" panose="020B0604020202020204" charset="0"/>
                  <a:ea typeface="Roboto Mono Regular" panose="020B0604020202020204" charset="0"/>
                </a:rPr>
                <a:t>datasets</a:t>
              </a:r>
              <a:r>
                <a:rPr lang="fr-MA" sz="1400" b="0" i="0">
                  <a:solidFill>
                    <a:srgbClr val="00B050"/>
                  </a:solidFill>
                  <a:effectLst/>
                  <a:latin typeface="Roboto Mono Regular" panose="020B0604020202020204" charset="0"/>
                  <a:ea typeface="Roboto Mono Regular" panose="020B0604020202020204" charset="0"/>
                </a:rPr>
                <a:t> non valide:</a:t>
              </a:r>
            </a:p>
            <a:p>
              <a:pPr algn="l">
                <a:lnSpc>
                  <a:spcPct val="150000"/>
                </a:lnSpc>
              </a:pPr>
              <a:r>
                <a:rPr lang="fr-MA" sz="1400" b="0" i="0" err="1">
                  <a:solidFill>
                    <a:schemeClr val="bg1"/>
                  </a:solidFill>
                  <a:effectLst/>
                  <a:latin typeface="Roboto Mono Regular" panose="020B0604020202020204" charset="0"/>
                  <a:ea typeface="Roboto Mono Regular" panose="020B0604020202020204" charset="0"/>
                </a:rPr>
                <a:t>reserved</a:t>
              </a:r>
              <a:r>
                <a:rPr lang="fr-MA" sz="1400" b="0" i="0">
                  <a:solidFill>
                    <a:schemeClr val="bg1"/>
                  </a:solidFill>
                  <a:effectLst/>
                  <a:latin typeface="Roboto Mono Regular" panose="020B0604020202020204" charset="0"/>
                  <a:ea typeface="Roboto Mono Regular" panose="020B0604020202020204" charset="0"/>
                </a:rPr>
                <a:t> = </a:t>
              </a:r>
              <a:r>
                <a:rPr lang="fr-MA" sz="1400" b="0" i="0" err="1">
                  <a:solidFill>
                    <a:schemeClr val="bg1"/>
                  </a:solidFill>
                  <a:effectLst/>
                  <a:latin typeface="Roboto Mono Regular" panose="020B0604020202020204" charset="0"/>
                  <a:ea typeface="Roboto Mono Regular" panose="020B0604020202020204" charset="0"/>
                </a:rPr>
                <a:t>Dataset</a:t>
              </a:r>
              <a:r>
                <a:rPr lang="fr-MA" sz="1400" b="0" i="0">
                  <a:solidFill>
                    <a:schemeClr val="bg1"/>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airflow</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example_dataset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a:solidFill>
                    <a:schemeClr val="bg1"/>
                  </a:solidFill>
                  <a:effectLst/>
                  <a:latin typeface="Roboto Mono Regular" panose="020B0604020202020204" charset="0"/>
                  <a:ea typeface="Roboto Mono Regular" panose="020B0604020202020204" charset="0"/>
                </a:rPr>
                <a:t>)</a:t>
              </a:r>
            </a:p>
            <a:p>
              <a:pPr algn="l">
                <a:lnSpc>
                  <a:spcPct val="150000"/>
                </a:lnSpc>
              </a:pPr>
              <a:r>
                <a:rPr lang="fr-MA" sz="1400" b="0" i="0" err="1">
                  <a:solidFill>
                    <a:schemeClr val="bg1"/>
                  </a:solidFill>
                  <a:effectLst/>
                  <a:latin typeface="Roboto Mono Regular" panose="020B0604020202020204" charset="0"/>
                  <a:ea typeface="Roboto Mono Regular" panose="020B0604020202020204" charset="0"/>
                </a:rPr>
                <a:t>not_ascii</a:t>
              </a:r>
              <a:r>
                <a:rPr lang="fr-MA" sz="1400" b="0" i="0">
                  <a:solidFill>
                    <a:schemeClr val="bg1"/>
                  </a:solidFill>
                  <a:effectLst/>
                  <a:latin typeface="Roboto Mono Regular" panose="020B0604020202020204" charset="0"/>
                  <a:ea typeface="Roboto Mono Regular" panose="020B0604020202020204" charset="0"/>
                </a:rPr>
                <a:t> = </a:t>
              </a:r>
              <a:r>
                <a:rPr lang="fr-MA" sz="1400" b="0" i="0" err="1">
                  <a:solidFill>
                    <a:schemeClr val="bg1"/>
                  </a:solidFill>
                  <a:effectLst/>
                  <a:latin typeface="Roboto Mono Regular" panose="020B0604020202020204" charset="0"/>
                  <a:ea typeface="Roboto Mono Regular" panose="020B0604020202020204" charset="0"/>
                </a:rPr>
                <a:t>Dataset</a:t>
              </a:r>
              <a:r>
                <a:rPr lang="fr-MA" sz="1400" b="0" i="0">
                  <a:solidFill>
                    <a:schemeClr val="bg1"/>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èxample_datašet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a:solidFill>
                    <a:schemeClr val="bg1"/>
                  </a:solidFill>
                  <a:effectLst/>
                  <a:latin typeface="Roboto Mono Regular" panose="020B0604020202020204" charset="0"/>
                  <a:ea typeface="Roboto Mono Regular" panose="020B0604020202020204" charset="0"/>
                </a:rPr>
                <a:t>)</a:t>
              </a:r>
            </a:p>
          </p:txBody>
        </p:sp>
      </p:grpSp>
      <p:grpSp>
        <p:nvGrpSpPr>
          <p:cNvPr id="12" name="Group 14">
            <a:extLst>
              <a:ext uri="{FF2B5EF4-FFF2-40B4-BE49-F238E27FC236}">
                <a16:creationId xmlns:a16="http://schemas.microsoft.com/office/drawing/2014/main" id="{973CB22C-976B-7180-6EB4-FC22D0694F86}"/>
              </a:ext>
            </a:extLst>
          </p:cNvPr>
          <p:cNvGrpSpPr/>
          <p:nvPr/>
        </p:nvGrpSpPr>
        <p:grpSpPr>
          <a:xfrm>
            <a:off x="3605657" y="7267425"/>
            <a:ext cx="11076686" cy="2122596"/>
            <a:chOff x="0" y="-147664"/>
            <a:chExt cx="2917317" cy="869950"/>
          </a:xfrm>
        </p:grpSpPr>
        <p:sp>
          <p:nvSpPr>
            <p:cNvPr id="15" name="Freeform 15">
              <a:extLst>
                <a:ext uri="{FF2B5EF4-FFF2-40B4-BE49-F238E27FC236}">
                  <a16:creationId xmlns:a16="http://schemas.microsoft.com/office/drawing/2014/main" id="{57449D2B-5BAF-468D-1D3B-EE20C46D6194}"/>
                </a:ext>
              </a:extLst>
            </p:cNvPr>
            <p:cNvSpPr/>
            <p:nvPr/>
          </p:nvSpPr>
          <p:spPr>
            <a:xfrm>
              <a:off x="0" y="0"/>
              <a:ext cx="2731528" cy="574621"/>
            </a:xfrm>
            <a:custGeom>
              <a:avLst/>
              <a:gdLst/>
              <a:ahLst/>
              <a:cxnLst/>
              <a:rect l="l" t="t" r="r" b="b"/>
              <a:pathLst>
                <a:path w="2731528" h="574621">
                  <a:moveTo>
                    <a:pt x="38070" y="0"/>
                  </a:moveTo>
                  <a:lnTo>
                    <a:pt x="2693457" y="0"/>
                  </a:lnTo>
                  <a:cubicBezTo>
                    <a:pt x="2703554" y="0"/>
                    <a:pt x="2713237" y="4011"/>
                    <a:pt x="2720377" y="11151"/>
                  </a:cubicBezTo>
                  <a:cubicBezTo>
                    <a:pt x="2727517" y="18290"/>
                    <a:pt x="2731528" y="27973"/>
                    <a:pt x="2731528" y="38070"/>
                  </a:cubicBezTo>
                  <a:lnTo>
                    <a:pt x="2731528" y="536551"/>
                  </a:lnTo>
                  <a:cubicBezTo>
                    <a:pt x="2731528" y="546648"/>
                    <a:pt x="2727517" y="556331"/>
                    <a:pt x="2720377" y="563471"/>
                  </a:cubicBezTo>
                  <a:cubicBezTo>
                    <a:pt x="2713237" y="570610"/>
                    <a:pt x="2703554" y="574621"/>
                    <a:pt x="2693457" y="574621"/>
                  </a:cubicBezTo>
                  <a:lnTo>
                    <a:pt x="38070" y="574621"/>
                  </a:lnTo>
                  <a:cubicBezTo>
                    <a:pt x="27973" y="574621"/>
                    <a:pt x="18290" y="570610"/>
                    <a:pt x="11151" y="563471"/>
                  </a:cubicBezTo>
                  <a:cubicBezTo>
                    <a:pt x="4011" y="556331"/>
                    <a:pt x="0" y="546648"/>
                    <a:pt x="0" y="536551"/>
                  </a:cubicBezTo>
                  <a:lnTo>
                    <a:pt x="0" y="38070"/>
                  </a:lnTo>
                  <a:cubicBezTo>
                    <a:pt x="0" y="27973"/>
                    <a:pt x="4011" y="18290"/>
                    <a:pt x="11151" y="11151"/>
                  </a:cubicBezTo>
                  <a:cubicBezTo>
                    <a:pt x="18290" y="4011"/>
                    <a:pt x="27973" y="0"/>
                    <a:pt x="38070" y="0"/>
                  </a:cubicBezTo>
                  <a:close/>
                </a:path>
              </a:pathLst>
            </a:custGeom>
            <a:solidFill>
              <a:srgbClr val="3B3838"/>
            </a:solidFill>
            <a:ln w="38100">
              <a:solidFill>
                <a:srgbClr val="BBCBCD"/>
              </a:solidFill>
            </a:ln>
          </p:spPr>
        </p:sp>
        <p:sp>
          <p:nvSpPr>
            <p:cNvPr id="19" name="TextBox 16">
              <a:extLst>
                <a:ext uri="{FF2B5EF4-FFF2-40B4-BE49-F238E27FC236}">
                  <a16:creationId xmlns:a16="http://schemas.microsoft.com/office/drawing/2014/main" id="{2AB09E91-8A59-1E14-E1BC-FF631FB97510}"/>
                </a:ext>
              </a:extLst>
            </p:cNvPr>
            <p:cNvSpPr txBox="1"/>
            <p:nvPr/>
          </p:nvSpPr>
          <p:spPr>
            <a:xfrm>
              <a:off x="21285" y="-147664"/>
              <a:ext cx="2896032" cy="869950"/>
            </a:xfrm>
            <a:prstGeom prst="rect">
              <a:avLst/>
            </a:prstGeom>
          </p:spPr>
          <p:txBody>
            <a:bodyPr lIns="50800" tIns="50800" rIns="50800" bIns="50800" rtlCol="0" anchor="ctr"/>
            <a:lstStyle/>
            <a:p>
              <a:pPr algn="l">
                <a:lnSpc>
                  <a:spcPct val="150000"/>
                </a:lnSpc>
              </a:pPr>
              <a:r>
                <a:rPr lang="fr-MA" sz="1400" b="0" i="0">
                  <a:solidFill>
                    <a:srgbClr val="00B050"/>
                  </a:solidFill>
                  <a:effectLst/>
                  <a:latin typeface="Roboto Mono Regular" panose="020B0604020202020204" charset="0"/>
                  <a:ea typeface="Roboto Mono Regular" panose="020B0604020202020204" charset="0"/>
                </a:rPr>
                <a:t># </a:t>
              </a:r>
              <a:r>
                <a:rPr lang="fr-MA" sz="1400" b="0" i="0" err="1">
                  <a:solidFill>
                    <a:srgbClr val="00B050"/>
                  </a:solidFill>
                  <a:effectLst/>
                  <a:latin typeface="Roboto Mono Regular" panose="020B0604020202020204" charset="0"/>
                  <a:ea typeface="Roboto Mono Regular" panose="020B0604020202020204" charset="0"/>
                </a:rPr>
                <a:t>datasets</a:t>
              </a:r>
              <a:r>
                <a:rPr lang="fr-MA" sz="1400" b="0" i="0">
                  <a:solidFill>
                    <a:srgbClr val="00B050"/>
                  </a:solidFill>
                  <a:effectLst/>
                  <a:latin typeface="Roboto Mono Regular" panose="020B0604020202020204" charset="0"/>
                  <a:ea typeface="Roboto Mono Regular" panose="020B0604020202020204" charset="0"/>
                </a:rPr>
                <a:t> valide:</a:t>
              </a:r>
            </a:p>
            <a:p>
              <a:pPr algn="l">
                <a:lnSpc>
                  <a:spcPct val="150000"/>
                </a:lnSpc>
              </a:pPr>
              <a:r>
                <a:rPr lang="fr-MA" sz="1400" b="0" i="0" err="1">
                  <a:solidFill>
                    <a:schemeClr val="bg1"/>
                  </a:solidFill>
                  <a:effectLst/>
                  <a:latin typeface="Roboto Mono Regular" panose="020B0604020202020204" charset="0"/>
                  <a:ea typeface="Roboto Mono Regular" panose="020B0604020202020204" charset="0"/>
                </a:rPr>
                <a:t>schemeless</a:t>
              </a:r>
              <a:r>
                <a:rPr lang="fr-MA" sz="1400" b="0" i="0">
                  <a:solidFill>
                    <a:schemeClr val="bg1"/>
                  </a:solidFill>
                  <a:effectLst/>
                  <a:latin typeface="Roboto Mono Regular" panose="020B0604020202020204" charset="0"/>
                  <a:ea typeface="Roboto Mono Regular" panose="020B0604020202020204" charset="0"/>
                </a:rPr>
                <a:t> = </a:t>
              </a:r>
              <a:r>
                <a:rPr lang="fr-MA" sz="1400" b="0" i="0" err="1">
                  <a:solidFill>
                    <a:schemeClr val="bg1"/>
                  </a:solidFill>
                  <a:effectLst/>
                  <a:latin typeface="Roboto Mono Regular" panose="020B0604020202020204" charset="0"/>
                  <a:ea typeface="Roboto Mono Regular" panose="020B0604020202020204" charset="0"/>
                </a:rPr>
                <a:t>Dataset</a:t>
              </a:r>
              <a:r>
                <a:rPr lang="fr-MA" sz="1400" b="0" i="0">
                  <a:solidFill>
                    <a:schemeClr val="bg1"/>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example</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dataset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a:solidFill>
                    <a:schemeClr val="bg1"/>
                  </a:solidFill>
                  <a:effectLst/>
                  <a:latin typeface="Roboto Mono Regular" panose="020B0604020202020204" charset="0"/>
                  <a:ea typeface="Roboto Mono Regular" panose="020B0604020202020204" charset="0"/>
                </a:rPr>
                <a:t>)</a:t>
              </a:r>
            </a:p>
            <a:p>
              <a:pPr algn="l">
                <a:lnSpc>
                  <a:spcPct val="150000"/>
                </a:lnSpc>
              </a:pPr>
              <a:r>
                <a:rPr lang="fr-MA" sz="1400" b="0" i="0" err="1">
                  <a:solidFill>
                    <a:schemeClr val="bg1"/>
                  </a:solidFill>
                  <a:effectLst/>
                  <a:latin typeface="Roboto Mono Regular" panose="020B0604020202020204" charset="0"/>
                  <a:ea typeface="Roboto Mono Regular" panose="020B0604020202020204" charset="0"/>
                </a:rPr>
                <a:t>csv_file</a:t>
              </a:r>
              <a:r>
                <a:rPr lang="fr-MA" sz="1400" b="0" i="0">
                  <a:solidFill>
                    <a:schemeClr val="bg1"/>
                  </a:solidFill>
                  <a:effectLst/>
                  <a:latin typeface="Roboto Mono Regular" panose="020B0604020202020204" charset="0"/>
                  <a:ea typeface="Roboto Mono Regular" panose="020B0604020202020204" charset="0"/>
                </a:rPr>
                <a:t> = </a:t>
              </a:r>
              <a:r>
                <a:rPr lang="fr-MA" sz="1400" b="0" i="0" err="1">
                  <a:solidFill>
                    <a:schemeClr val="bg1"/>
                  </a:solidFill>
                  <a:effectLst/>
                  <a:latin typeface="Roboto Mono Regular" panose="020B0604020202020204" charset="0"/>
                  <a:ea typeface="Roboto Mono Regular" panose="020B0604020202020204" charset="0"/>
                </a:rPr>
                <a:t>Dataset</a:t>
              </a:r>
              <a:r>
                <a:rPr lang="fr-MA" sz="1400" b="0" i="0">
                  <a:solidFill>
                    <a:schemeClr val="bg1"/>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example_dataset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a:solidFill>
                    <a:schemeClr val="bg1"/>
                  </a:solidFill>
                  <a:effectLst/>
                  <a:latin typeface="Roboto Mono Regular" panose="020B0604020202020204" charset="0"/>
                  <a:ea typeface="Roboto Mono Regular" panose="020B0604020202020204" charset="0"/>
                </a:rPr>
                <a:t>)</a:t>
              </a:r>
            </a:p>
          </p:txBody>
        </p:sp>
      </p:grpSp>
      <p:sp>
        <p:nvSpPr>
          <p:cNvPr id="28" name="Espace réservé du numéro de diapositive 24">
            <a:extLst>
              <a:ext uri="{FF2B5EF4-FFF2-40B4-BE49-F238E27FC236}">
                <a16:creationId xmlns:a16="http://schemas.microsoft.com/office/drawing/2014/main" id="{102AC4F0-EA42-B35A-98CF-7AA7DC6D5BD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136</a:t>
            </a:fld>
            <a:endParaRPr lang="en-US" sz="1800" b="1">
              <a:solidFill>
                <a:srgbClr val="A8CEC3"/>
              </a:solidFill>
            </a:endParaRPr>
          </a:p>
        </p:txBody>
      </p:sp>
    </p:spTree>
    <p:extLst>
      <p:ext uri="{BB962C8B-B14F-4D97-AF65-F5344CB8AC3E}">
        <p14:creationId xmlns:p14="http://schemas.microsoft.com/office/powerpoint/2010/main" val="383891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DATA-AWARE SCHEDULING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5461560"/>
          </a:xfrm>
          <a:prstGeom prst="rect">
            <a:avLst/>
          </a:prstGeom>
        </p:spPr>
        <p:txBody>
          <a:bodyPr wrap="square" lIns="0" tIns="0" rIns="0" bIns="0" rtlCol="0" anchor="t">
            <a:spAutoFit/>
          </a:bodyPr>
          <a:lstStyle/>
          <a:p>
            <a:r>
              <a:rPr lang="fr-FR" b="1">
                <a:solidFill>
                  <a:srgbClr val="92D050"/>
                </a:solidFill>
                <a:latin typeface="Avenir Next LT Pro" panose="020B0504020202020204" pitchFamily="34" charset="0"/>
              </a:rPr>
              <a:t>Comment utiliser les </a:t>
            </a:r>
            <a:r>
              <a:rPr lang="fr-FR" b="1" err="1">
                <a:solidFill>
                  <a:srgbClr val="92D050"/>
                </a:solidFill>
                <a:latin typeface="Avenir Next LT Pro" panose="020B0504020202020204" pitchFamily="34" charset="0"/>
              </a:rPr>
              <a:t>datasets</a:t>
            </a:r>
            <a:r>
              <a:rPr lang="fr-FR" b="1">
                <a:solidFill>
                  <a:srgbClr val="92D050"/>
                </a:solidFill>
                <a:latin typeface="Avenir Next LT Pro" panose="020B0504020202020204" pitchFamily="34" charset="0"/>
              </a:rPr>
              <a:t> dans les </a:t>
            </a:r>
            <a:r>
              <a:rPr lang="fr-FR" b="1" err="1">
                <a:solidFill>
                  <a:srgbClr val="92D050"/>
                </a:solidFill>
                <a:latin typeface="Avenir Next LT Pro" panose="020B0504020202020204" pitchFamily="34" charset="0"/>
              </a:rPr>
              <a:t>DAGs</a:t>
            </a:r>
            <a:r>
              <a:rPr lang="fr-FR" b="1">
                <a:solidFill>
                  <a:srgbClr val="92D050"/>
                </a:solidFill>
                <a:latin typeface="Avenir Next LT Pro" panose="020B0504020202020204" pitchFamily="34" charset="0"/>
              </a:rPr>
              <a:t> ? </a:t>
            </a:r>
          </a:p>
          <a:p>
            <a:endParaRPr lang="fr-FR" b="1">
              <a:solidFill>
                <a:srgbClr val="92D050"/>
              </a:solidFill>
              <a:latin typeface="Avenir Next LT Pro" panose="020B0504020202020204" pitchFamily="34" charset="0"/>
            </a:endParaRPr>
          </a:p>
          <a:p>
            <a:pPr>
              <a:lnSpc>
                <a:spcPct val="200000"/>
              </a:lnSpc>
            </a:pPr>
            <a:r>
              <a:rPr lang="fr-FR">
                <a:latin typeface="Avenir Next LT Pro" panose="020B0504020202020204" pitchFamily="34" charset="0"/>
              </a:rPr>
              <a:t>Les ensembles de données peuvent être utilisés pour spécifier les dépendances de données dans les DAG. Par exemple :</a:t>
            </a: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r>
              <a:rPr lang="fr-FR">
                <a:latin typeface="Avenir Next LT Pro" panose="020B0504020202020204" pitchFamily="34" charset="0"/>
              </a:rPr>
              <a:t>Une fois que la tâche producteur dans le DAG producteur a été exécutée avec succès, Airflow planifie l'exécution du DAG consommateur. </a:t>
            </a:r>
          </a:p>
          <a:p>
            <a:pPr>
              <a:lnSpc>
                <a:spcPct val="200000"/>
              </a:lnSpc>
            </a:pPr>
            <a:r>
              <a:rPr lang="fr-FR">
                <a:latin typeface="Avenir Next LT Pro" panose="020B0504020202020204" pitchFamily="34" charset="0"/>
              </a:rPr>
              <a:t>Un </a:t>
            </a:r>
            <a:r>
              <a:rPr lang="fr-FR" err="1">
                <a:latin typeface="Avenir Next LT Pro" panose="020B0504020202020204" pitchFamily="34" charset="0"/>
              </a:rPr>
              <a:t>dataset</a:t>
            </a:r>
            <a:r>
              <a:rPr lang="fr-FR">
                <a:latin typeface="Avenir Next LT Pro" panose="020B0504020202020204" pitchFamily="34" charset="0"/>
              </a:rPr>
              <a:t> ne sera marqué comme mis à jour que si la tâche se termine avec succès - si la tâche échoue ou si elle est ignorée, aucune mise à jour n'aura lieu et le DAG consommateur ne sera pas planifié.</a:t>
            </a:r>
          </a:p>
        </p:txBody>
      </p:sp>
      <p:grpSp>
        <p:nvGrpSpPr>
          <p:cNvPr id="16" name="Group 14">
            <a:extLst>
              <a:ext uri="{FF2B5EF4-FFF2-40B4-BE49-F238E27FC236}">
                <a16:creationId xmlns:a16="http://schemas.microsoft.com/office/drawing/2014/main" id="{EDC5C6A6-4FC3-7952-FC33-A36A550D99E1}"/>
              </a:ext>
            </a:extLst>
          </p:cNvPr>
          <p:cNvGrpSpPr/>
          <p:nvPr/>
        </p:nvGrpSpPr>
        <p:grpSpPr>
          <a:xfrm>
            <a:off x="3605657" y="3203920"/>
            <a:ext cx="11076686" cy="3106962"/>
            <a:chOff x="0" y="-147664"/>
            <a:chExt cx="2917317" cy="869950"/>
          </a:xfrm>
        </p:grpSpPr>
        <p:sp>
          <p:nvSpPr>
            <p:cNvPr id="17" name="Freeform 15">
              <a:extLst>
                <a:ext uri="{FF2B5EF4-FFF2-40B4-BE49-F238E27FC236}">
                  <a16:creationId xmlns:a16="http://schemas.microsoft.com/office/drawing/2014/main" id="{FC7D7B94-CB19-189E-F720-D40C31656A1E}"/>
                </a:ext>
              </a:extLst>
            </p:cNvPr>
            <p:cNvSpPr/>
            <p:nvPr/>
          </p:nvSpPr>
          <p:spPr>
            <a:xfrm>
              <a:off x="0" y="0"/>
              <a:ext cx="2731528" cy="574621"/>
            </a:xfrm>
            <a:custGeom>
              <a:avLst/>
              <a:gdLst/>
              <a:ahLst/>
              <a:cxnLst/>
              <a:rect l="l" t="t" r="r" b="b"/>
              <a:pathLst>
                <a:path w="2731528" h="574621">
                  <a:moveTo>
                    <a:pt x="38070" y="0"/>
                  </a:moveTo>
                  <a:lnTo>
                    <a:pt x="2693457" y="0"/>
                  </a:lnTo>
                  <a:cubicBezTo>
                    <a:pt x="2703554" y="0"/>
                    <a:pt x="2713237" y="4011"/>
                    <a:pt x="2720377" y="11151"/>
                  </a:cubicBezTo>
                  <a:cubicBezTo>
                    <a:pt x="2727517" y="18290"/>
                    <a:pt x="2731528" y="27973"/>
                    <a:pt x="2731528" y="38070"/>
                  </a:cubicBezTo>
                  <a:lnTo>
                    <a:pt x="2731528" y="536551"/>
                  </a:lnTo>
                  <a:cubicBezTo>
                    <a:pt x="2731528" y="546648"/>
                    <a:pt x="2727517" y="556331"/>
                    <a:pt x="2720377" y="563471"/>
                  </a:cubicBezTo>
                  <a:cubicBezTo>
                    <a:pt x="2713237" y="570610"/>
                    <a:pt x="2703554" y="574621"/>
                    <a:pt x="2693457" y="574621"/>
                  </a:cubicBezTo>
                  <a:lnTo>
                    <a:pt x="38070" y="574621"/>
                  </a:lnTo>
                  <a:cubicBezTo>
                    <a:pt x="27973" y="574621"/>
                    <a:pt x="18290" y="570610"/>
                    <a:pt x="11151" y="563471"/>
                  </a:cubicBezTo>
                  <a:cubicBezTo>
                    <a:pt x="4011" y="556331"/>
                    <a:pt x="0" y="546648"/>
                    <a:pt x="0" y="536551"/>
                  </a:cubicBezTo>
                  <a:lnTo>
                    <a:pt x="0" y="38070"/>
                  </a:lnTo>
                  <a:cubicBezTo>
                    <a:pt x="0" y="27973"/>
                    <a:pt x="4011" y="18290"/>
                    <a:pt x="11151" y="11151"/>
                  </a:cubicBezTo>
                  <a:cubicBezTo>
                    <a:pt x="18290" y="4011"/>
                    <a:pt x="27973" y="0"/>
                    <a:pt x="38070" y="0"/>
                  </a:cubicBezTo>
                  <a:close/>
                </a:path>
              </a:pathLst>
            </a:custGeom>
            <a:solidFill>
              <a:srgbClr val="3B3838"/>
            </a:solidFill>
            <a:ln w="38100">
              <a:solidFill>
                <a:srgbClr val="BBCBCD"/>
              </a:solidFill>
            </a:ln>
          </p:spPr>
        </p:sp>
        <p:sp>
          <p:nvSpPr>
            <p:cNvPr id="18" name="TextBox 16">
              <a:extLst>
                <a:ext uri="{FF2B5EF4-FFF2-40B4-BE49-F238E27FC236}">
                  <a16:creationId xmlns:a16="http://schemas.microsoft.com/office/drawing/2014/main" id="{E113D08B-3F0F-D479-A0BC-B0D6D889B5E8}"/>
                </a:ext>
              </a:extLst>
            </p:cNvPr>
            <p:cNvSpPr txBox="1"/>
            <p:nvPr/>
          </p:nvSpPr>
          <p:spPr>
            <a:xfrm>
              <a:off x="21285" y="-147664"/>
              <a:ext cx="2896032" cy="869950"/>
            </a:xfrm>
            <a:prstGeom prst="rect">
              <a:avLst/>
            </a:prstGeom>
          </p:spPr>
          <p:txBody>
            <a:bodyPr lIns="50800" tIns="50800" rIns="50800" bIns="50800" rtlCol="0" anchor="ctr"/>
            <a:lstStyle/>
            <a:p>
              <a:pPr algn="l"/>
              <a:r>
                <a:rPr lang="fr-MA" sz="1400" b="0" i="0" err="1">
                  <a:solidFill>
                    <a:schemeClr val="bg1"/>
                  </a:solidFill>
                  <a:effectLst/>
                  <a:latin typeface="Roboto Mono Regular" panose="020B0604020202020204" charset="0"/>
                  <a:ea typeface="Roboto Mono Regular" panose="020B0604020202020204" charset="0"/>
                </a:rPr>
                <a:t>example_dataset</a:t>
              </a:r>
              <a:r>
                <a:rPr lang="fr-MA" sz="1400" b="0" i="0">
                  <a:solidFill>
                    <a:schemeClr val="bg1"/>
                  </a:solidFill>
                  <a:effectLst/>
                  <a:latin typeface="Roboto Mono Regular" panose="020B0604020202020204" charset="0"/>
                  <a:ea typeface="Roboto Mono Regular" panose="020B0604020202020204" charset="0"/>
                </a:rPr>
                <a:t> = </a:t>
              </a:r>
              <a:r>
                <a:rPr lang="fr-MA" sz="1400" b="0" i="0" err="1">
                  <a:solidFill>
                    <a:schemeClr val="bg1"/>
                  </a:solidFill>
                  <a:effectLst/>
                  <a:latin typeface="Roboto Mono Regular" panose="020B0604020202020204" charset="0"/>
                  <a:ea typeface="Roboto Mono Regular" panose="020B0604020202020204" charset="0"/>
                </a:rPr>
                <a:t>Dataset</a:t>
              </a:r>
              <a:r>
                <a:rPr lang="fr-MA" sz="1400" b="0" i="0">
                  <a:solidFill>
                    <a:schemeClr val="bg1"/>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"s3://</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dataset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/example.csv"</a:t>
              </a:r>
              <a:r>
                <a:rPr lang="fr-MA" sz="1400" b="0" i="0">
                  <a:solidFill>
                    <a:schemeClr val="bg1"/>
                  </a:solidFill>
                  <a:effectLst/>
                  <a:latin typeface="Roboto Mono Regular" panose="020B0604020202020204" charset="0"/>
                  <a:ea typeface="Roboto Mono Regular" panose="020B0604020202020204" charset="0"/>
                </a:rPr>
                <a:t>)</a:t>
              </a:r>
            </a:p>
            <a:p>
              <a:pPr algn="l"/>
              <a:endParaRPr lang="fr-MA" sz="1400" b="0" i="0">
                <a:solidFill>
                  <a:schemeClr val="bg1"/>
                </a:solidFill>
                <a:effectLst/>
                <a:latin typeface="Roboto Mono Regular" panose="020B0604020202020204" charset="0"/>
                <a:ea typeface="Roboto Mono Regular" panose="020B0604020202020204" charset="0"/>
              </a:endParaRPr>
            </a:p>
            <a:p>
              <a:pPr algn="l">
                <a:lnSpc>
                  <a:spcPct val="150000"/>
                </a:lnSpc>
              </a:pPr>
              <a:r>
                <a:rPr lang="fr-MA" sz="1400" b="0" i="0" err="1">
                  <a:solidFill>
                    <a:schemeClr val="tx2">
                      <a:lumMod val="60000"/>
                      <a:lumOff val="40000"/>
                    </a:schemeClr>
                  </a:solidFill>
                  <a:effectLst/>
                  <a:latin typeface="Roboto Mono Regular" panose="020B0604020202020204" charset="0"/>
                  <a:ea typeface="Roboto Mono Regular" panose="020B0604020202020204" charset="0"/>
                </a:rPr>
                <a:t>with</a:t>
              </a:r>
              <a:r>
                <a:rPr lang="fr-MA" sz="1400" b="0" i="0">
                  <a:solidFill>
                    <a:schemeClr val="bg1"/>
                  </a:solidFill>
                  <a:effectLst/>
                  <a:latin typeface="Roboto Mono Regular" panose="020B0604020202020204" charset="0"/>
                  <a:ea typeface="Roboto Mono Regular" panose="020B0604020202020204" charset="0"/>
                </a:rPr>
                <a:t> DAG(</a:t>
              </a:r>
              <a:r>
                <a:rPr lang="fr-MA" sz="1400" b="0" i="0" err="1">
                  <a:solidFill>
                    <a:schemeClr val="bg1"/>
                  </a:solidFill>
                  <a:effectLst/>
                  <a:latin typeface="Roboto Mono Regular" panose="020B0604020202020204" charset="0"/>
                  <a:ea typeface="Roboto Mono Regular" panose="020B0604020202020204" charset="0"/>
                </a:rPr>
                <a:t>dag_id</a:t>
              </a:r>
              <a:r>
                <a:rPr lang="fr-MA" sz="1400" b="0" i="0">
                  <a:solidFill>
                    <a:schemeClr val="bg1"/>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producer</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a:solidFill>
                    <a:schemeClr val="bg1"/>
                  </a:solidFill>
                  <a:effectLst/>
                  <a:latin typeface="Roboto Mono Regular" panose="020B0604020202020204" charset="0"/>
                  <a:ea typeface="Roboto Mono Regular" panose="020B0604020202020204" charset="0"/>
                </a:rPr>
                <a:t>, ...):</a:t>
              </a:r>
            </a:p>
            <a:p>
              <a:pPr algn="l">
                <a:lnSpc>
                  <a:spcPct val="150000"/>
                </a:lnSpc>
              </a:pPr>
              <a:r>
                <a:rPr lang="fr-MA" sz="1400" b="0" i="0">
                  <a:solidFill>
                    <a:schemeClr val="bg1"/>
                  </a:solidFill>
                  <a:effectLst/>
                  <a:latin typeface="Roboto Mono Regular" panose="020B0604020202020204" charset="0"/>
                  <a:ea typeface="Roboto Mono Regular" panose="020B0604020202020204" charset="0"/>
                </a:rPr>
                <a:t>    </a:t>
              </a:r>
              <a:r>
                <a:rPr lang="fr-MA" sz="1400" b="0" i="0" err="1">
                  <a:solidFill>
                    <a:schemeClr val="bg1"/>
                  </a:solidFill>
                  <a:effectLst/>
                  <a:latin typeface="Roboto Mono Regular" panose="020B0604020202020204" charset="0"/>
                  <a:ea typeface="Roboto Mono Regular" panose="020B0604020202020204" charset="0"/>
                </a:rPr>
                <a:t>BashOperator</a:t>
              </a:r>
              <a:r>
                <a:rPr lang="fr-MA" sz="1400" b="0" i="0">
                  <a:solidFill>
                    <a:schemeClr val="bg1"/>
                  </a:solidFill>
                  <a:effectLst/>
                  <a:latin typeface="Roboto Mono Regular" panose="020B0604020202020204" charset="0"/>
                  <a:ea typeface="Roboto Mono Regular" panose="020B0604020202020204" charset="0"/>
                </a:rPr>
                <a:t>(</a:t>
              </a:r>
              <a:r>
                <a:rPr lang="fr-MA" sz="1400" b="0" i="0" err="1">
                  <a:solidFill>
                    <a:schemeClr val="bg1"/>
                  </a:solidFill>
                  <a:effectLst/>
                  <a:latin typeface="Roboto Mono Regular" panose="020B0604020202020204" charset="0"/>
                  <a:ea typeface="Roboto Mono Regular" panose="020B0604020202020204" charset="0"/>
                </a:rPr>
                <a:t>task_id</a:t>
              </a:r>
              <a:r>
                <a:rPr lang="fr-MA" sz="1400" b="0" i="0">
                  <a:solidFill>
                    <a:schemeClr val="bg1"/>
                  </a:solidFill>
                  <a:effectLst/>
                  <a:latin typeface="Roboto Mono Regular" panose="020B0604020202020204" charset="0"/>
                  <a:ea typeface="Roboto Mono Regular" panose="020B0604020202020204" charset="0"/>
                </a:rPr>
                <a:t>="</a:t>
              </a:r>
              <a:r>
                <a:rPr lang="fr-MA" sz="1400" b="0" i="0" err="1">
                  <a:solidFill>
                    <a:schemeClr val="bg1"/>
                  </a:solidFill>
                  <a:effectLst/>
                  <a:latin typeface="Roboto Mono Regular" panose="020B0604020202020204" charset="0"/>
                  <a:ea typeface="Roboto Mono Regular" panose="020B0604020202020204" charset="0"/>
                </a:rPr>
                <a:t>producer</a:t>
              </a:r>
              <a:r>
                <a:rPr lang="fr-MA" sz="1400" b="0" i="0">
                  <a:solidFill>
                    <a:schemeClr val="bg1"/>
                  </a:solidFill>
                  <a:effectLst/>
                  <a:latin typeface="Roboto Mono Regular" panose="020B0604020202020204" charset="0"/>
                  <a:ea typeface="Roboto Mono Regular" panose="020B0604020202020204" charset="0"/>
                </a:rPr>
                <a:t>", </a:t>
              </a:r>
              <a:r>
                <a:rPr lang="fr-MA" sz="1400" b="0" i="0" err="1">
                  <a:solidFill>
                    <a:schemeClr val="bg1"/>
                  </a:solidFill>
                  <a:effectLst/>
                  <a:latin typeface="Roboto Mono Regular" panose="020B0604020202020204" charset="0"/>
                  <a:ea typeface="Roboto Mono Regular" panose="020B0604020202020204" charset="0"/>
                </a:rPr>
                <a:t>outlets</a:t>
              </a:r>
              <a:r>
                <a:rPr lang="fr-MA" sz="1400" b="0" i="0">
                  <a:solidFill>
                    <a:schemeClr val="bg1"/>
                  </a:solidFill>
                  <a:effectLst/>
                  <a:latin typeface="Roboto Mono Regular" panose="020B0604020202020204" charset="0"/>
                  <a:ea typeface="Roboto Mono Regular" panose="020B0604020202020204" charset="0"/>
                </a:rPr>
                <a:t>=[</a:t>
              </a:r>
              <a:r>
                <a:rPr lang="fr-MA" sz="1400" b="0" i="0" err="1">
                  <a:solidFill>
                    <a:schemeClr val="bg1"/>
                  </a:solidFill>
                  <a:effectLst/>
                  <a:latin typeface="Roboto Mono Regular" panose="020B0604020202020204" charset="0"/>
                  <a:ea typeface="Roboto Mono Regular" panose="020B0604020202020204" charset="0"/>
                </a:rPr>
                <a:t>example_dataset</a:t>
              </a:r>
              <a:r>
                <a:rPr lang="fr-MA" sz="1400" b="0" i="0">
                  <a:solidFill>
                    <a:schemeClr val="bg1"/>
                  </a:solidFill>
                  <a:effectLst/>
                  <a:latin typeface="Roboto Mono Regular" panose="020B0604020202020204" charset="0"/>
                  <a:ea typeface="Roboto Mono Regular" panose="020B0604020202020204" charset="0"/>
                </a:rPr>
                <a:t>], ...)</a:t>
              </a:r>
            </a:p>
            <a:p>
              <a:pPr algn="l">
                <a:lnSpc>
                  <a:spcPct val="150000"/>
                </a:lnSpc>
              </a:pPr>
              <a:endParaRPr lang="fr-MA" sz="1400" b="0" i="0">
                <a:solidFill>
                  <a:schemeClr val="bg1"/>
                </a:solidFill>
                <a:effectLst/>
                <a:latin typeface="Roboto Mono Regular" panose="020B0604020202020204" charset="0"/>
                <a:ea typeface="Roboto Mono Regular" panose="020B0604020202020204" charset="0"/>
              </a:endParaRPr>
            </a:p>
            <a:p>
              <a:pPr algn="l">
                <a:lnSpc>
                  <a:spcPct val="150000"/>
                </a:lnSpc>
              </a:pPr>
              <a:r>
                <a:rPr lang="fr-MA" sz="1400" b="0" i="0" err="1">
                  <a:solidFill>
                    <a:schemeClr val="tx2">
                      <a:lumMod val="60000"/>
                      <a:lumOff val="40000"/>
                    </a:schemeClr>
                  </a:solidFill>
                  <a:effectLst/>
                  <a:latin typeface="Roboto Mono Regular" panose="020B0604020202020204" charset="0"/>
                  <a:ea typeface="Roboto Mono Regular" panose="020B0604020202020204" charset="0"/>
                </a:rPr>
                <a:t>with</a:t>
              </a:r>
              <a:r>
                <a:rPr lang="fr-MA" sz="1400" b="0" i="0">
                  <a:solidFill>
                    <a:schemeClr val="bg1"/>
                  </a:solidFill>
                  <a:effectLst/>
                  <a:latin typeface="Roboto Mono Regular" panose="020B0604020202020204" charset="0"/>
                  <a:ea typeface="Roboto Mono Regular" panose="020B0604020202020204" charset="0"/>
                </a:rPr>
                <a:t> DAG(</a:t>
              </a:r>
              <a:r>
                <a:rPr lang="fr-MA" sz="1400" b="0" i="0" err="1">
                  <a:solidFill>
                    <a:schemeClr val="bg1"/>
                  </a:solidFill>
                  <a:effectLst/>
                  <a:latin typeface="Roboto Mono Regular" panose="020B0604020202020204" charset="0"/>
                  <a:ea typeface="Roboto Mono Regular" panose="020B0604020202020204" charset="0"/>
                </a:rPr>
                <a:t>dag_id</a:t>
              </a:r>
              <a:r>
                <a:rPr lang="fr-MA" sz="1400" b="0" i="0">
                  <a:solidFill>
                    <a:schemeClr val="bg1"/>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"consumer"</a:t>
              </a:r>
              <a:r>
                <a:rPr lang="fr-MA" sz="1400" b="0" i="0">
                  <a:solidFill>
                    <a:schemeClr val="bg1"/>
                  </a:solidFill>
                  <a:effectLst/>
                  <a:latin typeface="Roboto Mono Regular" panose="020B0604020202020204" charset="0"/>
                  <a:ea typeface="Roboto Mono Regular" panose="020B0604020202020204" charset="0"/>
                </a:rPr>
                <a:t>, </a:t>
              </a:r>
              <a:r>
                <a:rPr lang="fr-MA" sz="1400" b="0" i="0" err="1">
                  <a:solidFill>
                    <a:schemeClr val="bg1"/>
                  </a:solidFill>
                  <a:effectLst/>
                  <a:latin typeface="Roboto Mono Regular" panose="020B0604020202020204" charset="0"/>
                  <a:ea typeface="Roboto Mono Regular" panose="020B0604020202020204" charset="0"/>
                </a:rPr>
                <a:t>schedule</a:t>
              </a:r>
              <a:r>
                <a:rPr lang="fr-MA" sz="1400" b="0" i="0">
                  <a:solidFill>
                    <a:schemeClr val="bg1"/>
                  </a:solidFill>
                  <a:effectLst/>
                  <a:latin typeface="Roboto Mono Regular" panose="020B0604020202020204" charset="0"/>
                  <a:ea typeface="Roboto Mono Regular" panose="020B0604020202020204" charset="0"/>
                </a:rPr>
                <a:t>=[</a:t>
              </a:r>
              <a:r>
                <a:rPr lang="fr-MA" sz="1400" b="0" i="0" err="1">
                  <a:solidFill>
                    <a:schemeClr val="bg1"/>
                  </a:solidFill>
                  <a:effectLst/>
                  <a:latin typeface="Roboto Mono Regular" panose="020B0604020202020204" charset="0"/>
                  <a:ea typeface="Roboto Mono Regular" panose="020B0604020202020204" charset="0"/>
                </a:rPr>
                <a:t>example_dataset</a:t>
              </a:r>
              <a:r>
                <a:rPr lang="fr-MA" sz="1400" b="0" i="0">
                  <a:solidFill>
                    <a:schemeClr val="bg1"/>
                  </a:solidFill>
                  <a:effectLst/>
                  <a:latin typeface="Roboto Mono Regular" panose="020B0604020202020204" charset="0"/>
                  <a:ea typeface="Roboto Mono Regular" panose="020B0604020202020204" charset="0"/>
                </a:rPr>
                <a:t>], ...):</a:t>
              </a:r>
            </a:p>
            <a:p>
              <a:pPr algn="l"/>
              <a:r>
                <a:rPr lang="fr-MA" sz="1400" b="0" i="0">
                  <a:solidFill>
                    <a:schemeClr val="bg1"/>
                  </a:solidFill>
                  <a:effectLst/>
                  <a:latin typeface="Roboto Mono Regular" panose="020B0604020202020204" charset="0"/>
                  <a:ea typeface="Roboto Mono Regular" panose="020B0604020202020204" charset="0"/>
                </a:rPr>
                <a:t>    ...</a:t>
              </a:r>
            </a:p>
          </p:txBody>
        </p:sp>
      </p:grpSp>
      <p:sp>
        <p:nvSpPr>
          <p:cNvPr id="25" name="Espace réservé du numéro de diapositive 24">
            <a:extLst>
              <a:ext uri="{FF2B5EF4-FFF2-40B4-BE49-F238E27FC236}">
                <a16:creationId xmlns:a16="http://schemas.microsoft.com/office/drawing/2014/main" id="{A572E34F-C785-9296-C24E-02C3F7ECBC87}"/>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137</a:t>
            </a:fld>
            <a:endParaRPr lang="en-US" sz="1800" b="1">
              <a:solidFill>
                <a:srgbClr val="A8CEC3"/>
              </a:solidFill>
            </a:endParaRPr>
          </a:p>
        </p:txBody>
      </p:sp>
    </p:spTree>
    <p:extLst>
      <p:ext uri="{BB962C8B-B14F-4D97-AF65-F5344CB8AC3E}">
        <p14:creationId xmlns:p14="http://schemas.microsoft.com/office/powerpoint/2010/main" val="319218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DATA-AWARE SCHEDULING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566606"/>
          </a:xfrm>
          <a:prstGeom prst="rect">
            <a:avLst/>
          </a:prstGeom>
        </p:spPr>
        <p:txBody>
          <a:bodyPr wrap="square" lIns="0" tIns="0" rIns="0" bIns="0" rtlCol="0" anchor="t">
            <a:spAutoFit/>
          </a:bodyPr>
          <a:lstStyle/>
          <a:p>
            <a:r>
              <a:rPr lang="fr-FR" b="1">
                <a:solidFill>
                  <a:srgbClr val="92D050"/>
                </a:solidFill>
                <a:latin typeface="Avenir Next LT Pro" panose="020B0504020202020204" pitchFamily="34" charset="0"/>
              </a:rPr>
              <a:t>Multiples </a:t>
            </a:r>
            <a:r>
              <a:rPr lang="fr-FR" b="1" err="1">
                <a:solidFill>
                  <a:srgbClr val="92D050"/>
                </a:solidFill>
                <a:latin typeface="Avenir Next LT Pro" panose="020B0504020202020204" pitchFamily="34" charset="0"/>
              </a:rPr>
              <a:t>datasets</a:t>
            </a:r>
            <a:r>
              <a:rPr lang="fr-FR" b="1">
                <a:solidFill>
                  <a:srgbClr val="92D050"/>
                </a:solidFill>
                <a:latin typeface="Avenir Next LT Pro" panose="020B0504020202020204" pitchFamily="34" charset="0"/>
              </a:rPr>
              <a:t> ? </a:t>
            </a:r>
          </a:p>
          <a:p>
            <a:endParaRPr lang="fr-FR" b="1">
              <a:solidFill>
                <a:srgbClr val="92D050"/>
              </a:solidFill>
              <a:latin typeface="Avenir Next LT Pro" panose="020B0504020202020204" pitchFamily="34" charset="0"/>
            </a:endParaRPr>
          </a:p>
          <a:p>
            <a:pPr>
              <a:lnSpc>
                <a:spcPct val="200000"/>
              </a:lnSpc>
            </a:pPr>
            <a:r>
              <a:rPr lang="fr-FR">
                <a:latin typeface="Avenir Next LT Pro" panose="020B0504020202020204" pitchFamily="34" charset="0"/>
              </a:rPr>
              <a:t>Comme le paramètre de planification est une liste, les DAG peuvent nécessiter plusieurs ensembles de données et le DAG sera planifié une fois que tous les ensembles de données qu'il consomme ont été mis à jour au moins une fois depuis la dernière exécution :</a:t>
            </a:r>
          </a:p>
          <a:p>
            <a:pPr>
              <a:lnSpc>
                <a:spcPct val="200000"/>
              </a:lnSpc>
            </a:pPr>
            <a:endParaRPr lang="fr-FR" b="1">
              <a:solidFill>
                <a:srgbClr val="92D050"/>
              </a:solidFill>
              <a:latin typeface="Avenir Next LT Pro" panose="020B0504020202020204" pitchFamily="34" charset="0"/>
            </a:endParaRPr>
          </a:p>
          <a:p>
            <a:pPr>
              <a:lnSpc>
                <a:spcPct val="200000"/>
              </a:lnSpc>
            </a:pPr>
            <a:endParaRPr lang="fr-FR" b="1">
              <a:solidFill>
                <a:srgbClr val="92D050"/>
              </a:solidFill>
              <a:latin typeface="Avenir Next LT Pro" panose="020B0504020202020204" pitchFamily="34" charset="0"/>
            </a:endParaRPr>
          </a:p>
          <a:p>
            <a:pPr>
              <a:lnSpc>
                <a:spcPct val="200000"/>
              </a:lnSpc>
            </a:pPr>
            <a:endParaRPr lang="fr-FR" b="1">
              <a:solidFill>
                <a:srgbClr val="92D050"/>
              </a:solidFill>
              <a:latin typeface="Avenir Next LT Pro" panose="020B0504020202020204" pitchFamily="34" charset="0"/>
            </a:endParaRPr>
          </a:p>
          <a:p>
            <a:pPr>
              <a:lnSpc>
                <a:spcPct val="200000"/>
              </a:lnSpc>
            </a:pPr>
            <a:endParaRPr lang="fr-FR" b="1">
              <a:solidFill>
                <a:srgbClr val="92D050"/>
              </a:solidFill>
              <a:latin typeface="Avenir Next LT Pro" panose="020B0504020202020204" pitchFamily="34" charset="0"/>
            </a:endParaRPr>
          </a:p>
          <a:p>
            <a:pPr>
              <a:lnSpc>
                <a:spcPct val="200000"/>
              </a:lnSpc>
            </a:pPr>
            <a:endParaRPr lang="fr-FR" b="1">
              <a:solidFill>
                <a:srgbClr val="92D050"/>
              </a:solidFill>
              <a:latin typeface="Avenir Next LT Pro" panose="020B0504020202020204" pitchFamily="34" charset="0"/>
            </a:endParaRPr>
          </a:p>
          <a:p>
            <a:pPr>
              <a:lnSpc>
                <a:spcPct val="200000"/>
              </a:lnSpc>
            </a:pPr>
            <a:endParaRPr lang="fr-FR" b="1">
              <a:solidFill>
                <a:srgbClr val="92D050"/>
              </a:solidFill>
              <a:latin typeface="Avenir Next LT Pro" panose="020B0504020202020204" pitchFamily="34" charset="0"/>
            </a:endParaRPr>
          </a:p>
          <a:p>
            <a:pPr>
              <a:lnSpc>
                <a:spcPct val="200000"/>
              </a:lnSpc>
            </a:pPr>
            <a:r>
              <a:rPr lang="fr-FR">
                <a:latin typeface="Avenir Next LT Pro" panose="020B0504020202020204" pitchFamily="34" charset="0"/>
              </a:rPr>
              <a:t>Si un ensemble de données est mis à jour plusieurs fois avant que tous les ensembles de données consommés ne soient mis à jour, le DAG aval sera quand même exécuté une seule fois. C'est parce qu'Airflow suit les mises à jour d'ensemble de données au niveau du DAG, et non au niveau de chaque tâche individuelle. </a:t>
            </a:r>
            <a:endParaRPr lang="fr-FR" b="1">
              <a:latin typeface="Avenir Next LT Pro" panose="020B0504020202020204" pitchFamily="34" charset="0"/>
            </a:endParaRPr>
          </a:p>
        </p:txBody>
      </p:sp>
      <p:grpSp>
        <p:nvGrpSpPr>
          <p:cNvPr id="16" name="Group 14">
            <a:extLst>
              <a:ext uri="{FF2B5EF4-FFF2-40B4-BE49-F238E27FC236}">
                <a16:creationId xmlns:a16="http://schemas.microsoft.com/office/drawing/2014/main" id="{EDC5C6A6-4FC3-7952-FC33-A36A550D99E1}"/>
              </a:ext>
            </a:extLst>
          </p:cNvPr>
          <p:cNvGrpSpPr/>
          <p:nvPr/>
        </p:nvGrpSpPr>
        <p:grpSpPr>
          <a:xfrm>
            <a:off x="3605657" y="3410301"/>
            <a:ext cx="11076686" cy="4068019"/>
            <a:chOff x="0" y="-147664"/>
            <a:chExt cx="2917317" cy="869950"/>
          </a:xfrm>
        </p:grpSpPr>
        <p:sp>
          <p:nvSpPr>
            <p:cNvPr id="17" name="Freeform 15">
              <a:extLst>
                <a:ext uri="{FF2B5EF4-FFF2-40B4-BE49-F238E27FC236}">
                  <a16:creationId xmlns:a16="http://schemas.microsoft.com/office/drawing/2014/main" id="{FC7D7B94-CB19-189E-F720-D40C31656A1E}"/>
                </a:ext>
              </a:extLst>
            </p:cNvPr>
            <p:cNvSpPr/>
            <p:nvPr/>
          </p:nvSpPr>
          <p:spPr>
            <a:xfrm>
              <a:off x="0" y="0"/>
              <a:ext cx="2731528" cy="574621"/>
            </a:xfrm>
            <a:custGeom>
              <a:avLst/>
              <a:gdLst/>
              <a:ahLst/>
              <a:cxnLst/>
              <a:rect l="l" t="t" r="r" b="b"/>
              <a:pathLst>
                <a:path w="2731528" h="574621">
                  <a:moveTo>
                    <a:pt x="38070" y="0"/>
                  </a:moveTo>
                  <a:lnTo>
                    <a:pt x="2693457" y="0"/>
                  </a:lnTo>
                  <a:cubicBezTo>
                    <a:pt x="2703554" y="0"/>
                    <a:pt x="2713237" y="4011"/>
                    <a:pt x="2720377" y="11151"/>
                  </a:cubicBezTo>
                  <a:cubicBezTo>
                    <a:pt x="2727517" y="18290"/>
                    <a:pt x="2731528" y="27973"/>
                    <a:pt x="2731528" y="38070"/>
                  </a:cubicBezTo>
                  <a:lnTo>
                    <a:pt x="2731528" y="536551"/>
                  </a:lnTo>
                  <a:cubicBezTo>
                    <a:pt x="2731528" y="546648"/>
                    <a:pt x="2727517" y="556331"/>
                    <a:pt x="2720377" y="563471"/>
                  </a:cubicBezTo>
                  <a:cubicBezTo>
                    <a:pt x="2713237" y="570610"/>
                    <a:pt x="2703554" y="574621"/>
                    <a:pt x="2693457" y="574621"/>
                  </a:cubicBezTo>
                  <a:lnTo>
                    <a:pt x="38070" y="574621"/>
                  </a:lnTo>
                  <a:cubicBezTo>
                    <a:pt x="27973" y="574621"/>
                    <a:pt x="18290" y="570610"/>
                    <a:pt x="11151" y="563471"/>
                  </a:cubicBezTo>
                  <a:cubicBezTo>
                    <a:pt x="4011" y="556331"/>
                    <a:pt x="0" y="546648"/>
                    <a:pt x="0" y="536551"/>
                  </a:cubicBezTo>
                  <a:lnTo>
                    <a:pt x="0" y="38070"/>
                  </a:lnTo>
                  <a:cubicBezTo>
                    <a:pt x="0" y="27973"/>
                    <a:pt x="4011" y="18290"/>
                    <a:pt x="11151" y="11151"/>
                  </a:cubicBezTo>
                  <a:cubicBezTo>
                    <a:pt x="18290" y="4011"/>
                    <a:pt x="27973" y="0"/>
                    <a:pt x="38070" y="0"/>
                  </a:cubicBezTo>
                  <a:close/>
                </a:path>
              </a:pathLst>
            </a:custGeom>
            <a:solidFill>
              <a:srgbClr val="3B3838"/>
            </a:solidFill>
            <a:ln w="38100">
              <a:solidFill>
                <a:srgbClr val="BBCBCD"/>
              </a:solidFill>
            </a:ln>
          </p:spPr>
        </p:sp>
        <p:sp>
          <p:nvSpPr>
            <p:cNvPr id="18" name="TextBox 16">
              <a:extLst>
                <a:ext uri="{FF2B5EF4-FFF2-40B4-BE49-F238E27FC236}">
                  <a16:creationId xmlns:a16="http://schemas.microsoft.com/office/drawing/2014/main" id="{E113D08B-3F0F-D479-A0BC-B0D6D889B5E8}"/>
                </a:ext>
              </a:extLst>
            </p:cNvPr>
            <p:cNvSpPr txBox="1"/>
            <p:nvPr/>
          </p:nvSpPr>
          <p:spPr>
            <a:xfrm>
              <a:off x="21285" y="-147664"/>
              <a:ext cx="2896032" cy="869950"/>
            </a:xfrm>
            <a:prstGeom prst="rect">
              <a:avLst/>
            </a:prstGeom>
          </p:spPr>
          <p:txBody>
            <a:bodyPr lIns="50800" tIns="50800" rIns="50800" bIns="50800" rtlCol="0" anchor="ctr"/>
            <a:lstStyle/>
            <a:p>
              <a:pPr algn="l"/>
              <a:endParaRPr lang="en-US" sz="1400">
                <a:solidFill>
                  <a:schemeClr val="bg1"/>
                </a:solidFill>
                <a:latin typeface="Roboto Mono Regular" panose="020B0604020202020204" charset="0"/>
                <a:ea typeface="Roboto Mono Regular" panose="020B0604020202020204" charset="0"/>
              </a:endParaRPr>
            </a:p>
            <a:p>
              <a:pPr algn="l"/>
              <a:r>
                <a:rPr lang="en-US" sz="1400" b="0" i="0">
                  <a:solidFill>
                    <a:schemeClr val="tx2">
                      <a:lumMod val="60000"/>
                      <a:lumOff val="40000"/>
                    </a:schemeClr>
                  </a:solidFill>
                  <a:effectLst/>
                  <a:latin typeface="Roboto Mono Regular" panose="020B0604020202020204" charset="0"/>
                  <a:ea typeface="Roboto Mono Regular" panose="020B0604020202020204" charset="0"/>
                </a:rPr>
                <a:t>with</a:t>
              </a:r>
              <a:r>
                <a:rPr lang="en-US" sz="1400" b="0" i="0">
                  <a:solidFill>
                    <a:schemeClr val="bg1"/>
                  </a:solidFill>
                  <a:effectLst/>
                  <a:latin typeface="Roboto Mono Regular" panose="020B0604020202020204" charset="0"/>
                  <a:ea typeface="Roboto Mono Regular" panose="020B0604020202020204" charset="0"/>
                </a:rPr>
                <a:t> DAG(</a:t>
              </a:r>
            </a:p>
            <a:p>
              <a:pPr algn="l"/>
              <a:endParaRPr lang="en-US" sz="1400" b="0" i="0">
                <a:solidFill>
                  <a:schemeClr val="bg1"/>
                </a:solidFill>
                <a:effectLst/>
                <a:latin typeface="Roboto Mono Regular" panose="020B0604020202020204" charset="0"/>
                <a:ea typeface="Roboto Mono Regular" panose="020B0604020202020204" charset="0"/>
              </a:endParaRPr>
            </a:p>
            <a:p>
              <a:pPr algn="l"/>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dag_id</a:t>
              </a:r>
              <a:r>
                <a:rPr lang="en-US" sz="1400" b="0" i="0">
                  <a:solidFill>
                    <a:schemeClr val="bg1"/>
                  </a:solidFill>
                  <a:effectLst/>
                  <a:latin typeface="Roboto Mono Regular" panose="020B0604020202020204" charset="0"/>
                  <a:ea typeface="Roboto Mono Regular" panose="020B0604020202020204" charset="0"/>
                </a:rPr>
                <a:t>=</a:t>
              </a:r>
              <a:r>
                <a:rPr lang="en-US" sz="1400" b="0" i="0">
                  <a:solidFill>
                    <a:schemeClr val="accent2">
                      <a:lumMod val="60000"/>
                      <a:lumOff val="40000"/>
                    </a:schemeClr>
                  </a:solidFill>
                  <a:effectLst/>
                  <a:latin typeface="Roboto Mono Regular" panose="020B0604020202020204" charset="0"/>
                  <a:ea typeface="Roboto Mono Regular" panose="020B0604020202020204" charset="0"/>
                </a:rPr>
                <a:t>"</a:t>
              </a:r>
              <a:r>
                <a:rPr lang="en-US" sz="1400" b="0" i="0" err="1">
                  <a:solidFill>
                    <a:schemeClr val="accent2">
                      <a:lumMod val="60000"/>
                      <a:lumOff val="40000"/>
                    </a:schemeClr>
                  </a:solidFill>
                  <a:effectLst/>
                  <a:latin typeface="Roboto Mono Regular" panose="020B0604020202020204" charset="0"/>
                  <a:ea typeface="Roboto Mono Regular" panose="020B0604020202020204" charset="0"/>
                </a:rPr>
                <a:t>multiple_datasets_example</a:t>
              </a:r>
              <a:r>
                <a:rPr lang="en-US" sz="1400" b="0" i="0">
                  <a:solidFill>
                    <a:schemeClr val="accent2">
                      <a:lumMod val="60000"/>
                      <a:lumOff val="40000"/>
                    </a:schemeClr>
                  </a:solidFill>
                  <a:effectLst/>
                  <a:latin typeface="Roboto Mono Regular" panose="020B0604020202020204" charset="0"/>
                  <a:ea typeface="Roboto Mono Regular" panose="020B0604020202020204" charset="0"/>
                </a:rPr>
                <a:t>"</a:t>
              </a:r>
              <a:r>
                <a:rPr lang="en-US" sz="1400" b="0" i="0">
                  <a:solidFill>
                    <a:schemeClr val="bg1"/>
                  </a:solidFill>
                  <a:effectLst/>
                  <a:latin typeface="Roboto Mono Regular" panose="020B0604020202020204" charset="0"/>
                  <a:ea typeface="Roboto Mono Regular" panose="020B0604020202020204" charset="0"/>
                </a:rPr>
                <a:t>,</a:t>
              </a:r>
            </a:p>
            <a:p>
              <a:pPr algn="l"/>
              <a:r>
                <a:rPr lang="en-US" sz="1400" b="0" i="0">
                  <a:solidFill>
                    <a:schemeClr val="bg1"/>
                  </a:solidFill>
                  <a:effectLst/>
                  <a:latin typeface="Roboto Mono Regular" panose="020B0604020202020204" charset="0"/>
                  <a:ea typeface="Roboto Mono Regular" panose="020B0604020202020204" charset="0"/>
                </a:rPr>
                <a:t>    schedule=[</a:t>
              </a:r>
            </a:p>
            <a:p>
              <a:pPr algn="l"/>
              <a:r>
                <a:rPr lang="en-US" sz="1400" b="0" i="0">
                  <a:solidFill>
                    <a:schemeClr val="bg1"/>
                  </a:solidFill>
                  <a:effectLst/>
                  <a:latin typeface="Roboto Mono Regular" panose="020B0604020202020204" charset="0"/>
                  <a:ea typeface="Roboto Mono Regular" panose="020B0604020202020204" charset="0"/>
                </a:rPr>
                <a:t>        example_dataset_1,</a:t>
              </a:r>
            </a:p>
            <a:p>
              <a:pPr algn="l"/>
              <a:r>
                <a:rPr lang="en-US" sz="1400" b="0" i="0">
                  <a:solidFill>
                    <a:schemeClr val="bg1"/>
                  </a:solidFill>
                  <a:effectLst/>
                  <a:latin typeface="Roboto Mono Regular" panose="020B0604020202020204" charset="0"/>
                  <a:ea typeface="Roboto Mono Regular" panose="020B0604020202020204" charset="0"/>
                </a:rPr>
                <a:t>        example_dataset_2,</a:t>
              </a:r>
            </a:p>
            <a:p>
              <a:pPr algn="l"/>
              <a:r>
                <a:rPr lang="en-US" sz="1400" b="0" i="0">
                  <a:solidFill>
                    <a:schemeClr val="bg1"/>
                  </a:solidFill>
                  <a:effectLst/>
                  <a:latin typeface="Roboto Mono Regular" panose="020B0604020202020204" charset="0"/>
                  <a:ea typeface="Roboto Mono Regular" panose="020B0604020202020204" charset="0"/>
                </a:rPr>
                <a:t>        example_dataset_3,</a:t>
              </a:r>
            </a:p>
            <a:p>
              <a:pPr algn="l"/>
              <a:r>
                <a:rPr lang="en-US" sz="1400" b="0" i="0">
                  <a:solidFill>
                    <a:schemeClr val="bg1"/>
                  </a:solidFill>
                  <a:effectLst/>
                  <a:latin typeface="Roboto Mono Regular" panose="020B0604020202020204" charset="0"/>
                  <a:ea typeface="Roboto Mono Regular" panose="020B0604020202020204" charset="0"/>
                </a:rPr>
                <a:t>    ],</a:t>
              </a:r>
            </a:p>
            <a:p>
              <a:pPr algn="l"/>
              <a:r>
                <a:rPr lang="en-US" sz="1400" b="0" i="0">
                  <a:solidFill>
                    <a:schemeClr val="bg1"/>
                  </a:solidFill>
                  <a:effectLst/>
                  <a:latin typeface="Roboto Mono Regular" panose="020B0604020202020204" charset="0"/>
                  <a:ea typeface="Roboto Mono Regular" panose="020B0604020202020204" charset="0"/>
                </a:rPr>
                <a:t>    ...,</a:t>
              </a:r>
            </a:p>
            <a:p>
              <a:pPr algn="l"/>
              <a:r>
                <a:rPr lang="en-US" sz="1400" b="0" i="0">
                  <a:solidFill>
                    <a:schemeClr val="bg1"/>
                  </a:solidFill>
                  <a:effectLst/>
                  <a:latin typeface="Roboto Mono Regular" panose="020B0604020202020204" charset="0"/>
                  <a:ea typeface="Roboto Mono Regular" panose="020B0604020202020204" charset="0"/>
                </a:rPr>
                <a:t>):</a:t>
              </a:r>
            </a:p>
            <a:p>
              <a:pPr algn="l"/>
              <a:r>
                <a:rPr lang="en-US" sz="1400" b="0" i="0">
                  <a:solidFill>
                    <a:schemeClr val="bg1"/>
                  </a:solidFill>
                  <a:effectLst/>
                  <a:latin typeface="Roboto Mono Regular" panose="020B0604020202020204" charset="0"/>
                  <a:ea typeface="Roboto Mono Regular" panose="020B0604020202020204" charset="0"/>
                </a:rPr>
                <a:t>    ...</a:t>
              </a:r>
              <a:endParaRPr lang="fr-MA" sz="1400" b="0" i="0">
                <a:solidFill>
                  <a:schemeClr val="bg1"/>
                </a:solidFill>
                <a:effectLst/>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35454BEB-1A2A-6767-89BD-DD7F69DF5EC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138</a:t>
            </a:fld>
            <a:endParaRPr lang="en-US" sz="1800" b="1">
              <a:solidFill>
                <a:srgbClr val="A8CEC3"/>
              </a:solidFill>
            </a:endParaRPr>
          </a:p>
        </p:txBody>
      </p:sp>
    </p:spTree>
    <p:extLst>
      <p:ext uri="{BB962C8B-B14F-4D97-AF65-F5344CB8AC3E}">
        <p14:creationId xmlns:p14="http://schemas.microsoft.com/office/powerpoint/2010/main" val="26752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dissolv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animEffect transition="in" filter="dissolve">
                                      <p:cBhvr>
                                        <p:cTn id="17" dur="500"/>
                                        <p:tgtEl>
                                          <p:spTgt spid="14">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49943" y="4440614"/>
            <a:ext cx="16007105" cy="2128788"/>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TASK </a:t>
            </a:r>
          </a:p>
          <a:p>
            <a:pPr algn="r">
              <a:lnSpc>
                <a:spcPts val="8250"/>
              </a:lnSpc>
            </a:pPr>
            <a:r>
              <a:rPr lang="en-US" sz="7500" b="1">
                <a:solidFill>
                  <a:srgbClr val="545454"/>
                </a:solidFill>
                <a:latin typeface="Avenir Next LT Pro"/>
              </a:rPr>
              <a:t>FACTORY</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7.3</a:t>
            </a:r>
          </a:p>
        </p:txBody>
      </p:sp>
    </p:spTree>
    <p:extLst>
      <p:ext uri="{BB962C8B-B14F-4D97-AF65-F5344CB8AC3E}">
        <p14:creationId xmlns:p14="http://schemas.microsoft.com/office/powerpoint/2010/main" val="425801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QUAND UTILISER AIRFLOW</a:t>
            </a:r>
            <a:endParaRPr lang="en-US" sz="3200" b="1" spc="62">
              <a:solidFill>
                <a:srgbClr val="545454"/>
              </a:solidFill>
              <a:latin typeface="Avenir Next LT Pro" panose="020B0504020202020204" pitchFamily="34" charset="0"/>
            </a:endParaRPr>
          </a:p>
        </p:txBody>
      </p:sp>
      <p:sp>
        <p:nvSpPr>
          <p:cNvPr id="3" name="TextBox 3"/>
          <p:cNvSpPr txBox="1"/>
          <p:nvPr/>
        </p:nvSpPr>
        <p:spPr>
          <a:xfrm>
            <a:off x="1336031" y="2643117"/>
            <a:ext cx="15351870" cy="7120604"/>
          </a:xfrm>
          <a:prstGeom prst="rect">
            <a:avLst/>
          </a:prstGeom>
        </p:spPr>
        <p:txBody>
          <a:bodyPr wrap="square" lIns="0" tIns="0" rIns="0" bIns="0" rtlCol="0" anchor="t">
            <a:spAutoFit/>
          </a:bodyPr>
          <a:lstStyle/>
          <a:p>
            <a:pPr>
              <a:lnSpc>
                <a:spcPct val="200000"/>
              </a:lnSpc>
            </a:pPr>
            <a:r>
              <a:rPr lang="fr-FR" b="1">
                <a:solidFill>
                  <a:srgbClr val="A8CEC3"/>
                </a:solidFill>
                <a:latin typeface="Avenir Next LT Pro" panose="020B0504020202020204" pitchFamily="34" charset="0"/>
              </a:rPr>
              <a:t>Raisons pour ne pas choisir Airflow</a:t>
            </a:r>
          </a:p>
          <a:p>
            <a:pPr marL="742950" lvl="1" indent="-285750">
              <a:lnSpc>
                <a:spcPct val="200000"/>
              </a:lnSpc>
              <a:buFont typeface="Arial" panose="020B0604020202020204" pitchFamily="34" charset="0"/>
              <a:buChar char="•"/>
            </a:pPr>
            <a:r>
              <a:rPr lang="fr-FR">
                <a:latin typeface="Avenir Next LT Pro" panose="020B0504020202020204" pitchFamily="34" charset="0"/>
              </a:rPr>
              <a:t>Gestion des pipelines de streaming, car Airflow est principalement conçu pour exécuter des tâches récurrentes ou orientées lot (batch), plutôt que des charges de travail en streaming.</a:t>
            </a:r>
          </a:p>
          <a:p>
            <a:pPr marL="742950" lvl="1" indent="-285750">
              <a:lnSpc>
                <a:spcPct val="200000"/>
              </a:lnSpc>
              <a:buFont typeface="Arial" panose="020B0604020202020204" pitchFamily="34" charset="0"/>
              <a:buChar char="•"/>
            </a:pPr>
            <a:r>
              <a:rPr lang="fr-FR">
                <a:latin typeface="Avenir Next LT Pro" panose="020B0504020202020204" pitchFamily="34" charset="0"/>
              </a:rPr>
              <a:t>Mise en place de pipelines hautement dynamiques, dans lesquels les tâches sont ajoutées/supprimées entre chaque exécution du pipeline.</a:t>
            </a:r>
          </a:p>
          <a:p>
            <a:pPr marL="742950" lvl="1" indent="-285750">
              <a:lnSpc>
                <a:spcPct val="200000"/>
              </a:lnSpc>
              <a:buFont typeface="Arial" panose="020B0604020202020204" pitchFamily="34" charset="0"/>
              <a:buChar char="•"/>
            </a:pPr>
            <a:r>
              <a:rPr lang="fr-FR">
                <a:latin typeface="Avenir Next LT Pro" panose="020B0504020202020204" pitchFamily="34" charset="0"/>
              </a:rPr>
              <a:t>Bien qu'Airflow puisse implémenter ce type de comportement dynamique, l'interface web ne montrera que les tâches qui sont toujours définies dans la version la plus récente du DAG. </a:t>
            </a:r>
          </a:p>
          <a:p>
            <a:pPr marL="742950" lvl="1" indent="-285750">
              <a:lnSpc>
                <a:spcPct val="200000"/>
              </a:lnSpc>
              <a:buFont typeface="Arial" panose="020B0604020202020204" pitchFamily="34" charset="0"/>
              <a:buChar char="•"/>
            </a:pPr>
            <a:r>
              <a:rPr lang="fr-FR">
                <a:latin typeface="Avenir Next LT Pro" panose="020B0504020202020204" pitchFamily="34" charset="0"/>
              </a:rPr>
              <a:t>Ainsi, Airflow favorise les pipelines qui ne changent pas de structure à chaque exécution.</a:t>
            </a: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235" y="9773451"/>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2" name="Espace réservé du numéro de diapositive 24">
            <a:extLst>
              <a:ext uri="{FF2B5EF4-FFF2-40B4-BE49-F238E27FC236}">
                <a16:creationId xmlns:a16="http://schemas.microsoft.com/office/drawing/2014/main" id="{F093DB7D-9953-9AFA-85CF-DF57E26B2BF6}"/>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14</a:t>
            </a:fld>
            <a:endParaRPr lang="en-US" sz="1800" b="1">
              <a:solidFill>
                <a:srgbClr val="A8CEC3"/>
              </a:solidFill>
            </a:endParaRPr>
          </a:p>
        </p:txBody>
      </p:sp>
    </p:spTree>
    <p:extLst>
      <p:ext uri="{BB962C8B-B14F-4D97-AF65-F5344CB8AC3E}">
        <p14:creationId xmlns:p14="http://schemas.microsoft.com/office/powerpoint/2010/main" val="428240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fr-MA" sz="3200" b="1" spc="62">
                <a:solidFill>
                  <a:srgbClr val="545454"/>
                </a:solidFill>
                <a:latin typeface="Avenir Next LT Pro" panose="020B0504020202020204" pitchFamily="34" charset="0"/>
              </a:rPr>
              <a:t>Task Factory</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7" name="TextBox 13">
            <a:extLst>
              <a:ext uri="{FF2B5EF4-FFF2-40B4-BE49-F238E27FC236}">
                <a16:creationId xmlns:a16="http://schemas.microsoft.com/office/drawing/2014/main" id="{F5EA646D-9904-2FBE-4D55-B000F7B7BE7C}"/>
              </a:ext>
            </a:extLst>
          </p:cNvPr>
          <p:cNvSpPr txBox="1"/>
          <p:nvPr/>
        </p:nvSpPr>
        <p:spPr>
          <a:xfrm>
            <a:off x="1336030" y="2229213"/>
            <a:ext cx="15577870" cy="6180474"/>
          </a:xfrm>
          <a:prstGeom prst="rect">
            <a:avLst/>
          </a:prstGeom>
        </p:spPr>
        <p:txBody>
          <a:bodyPr lIns="0" tIns="0" rIns="0" bIns="0" rtlCol="0" anchor="t">
            <a:spAutoFit/>
          </a:bodyPr>
          <a:lstStyle/>
          <a:p>
            <a:pPr marL="285750" indent="-285750">
              <a:lnSpc>
                <a:spcPct val="250000"/>
              </a:lnSpc>
              <a:buFont typeface="Arial" panose="020B0604020202020204" pitchFamily="34" charset="0"/>
              <a:buChar char="•"/>
            </a:pPr>
            <a:r>
              <a:rPr lang="en-GB">
                <a:latin typeface="Avenir Next LT Pro" panose="020B0504020202020204" pitchFamily="34" charset="0"/>
              </a:rPr>
              <a:t>Dans </a:t>
            </a:r>
            <a:r>
              <a:rPr lang="en-GB" err="1">
                <a:latin typeface="Avenir Next LT Pro" panose="020B0504020202020204" pitchFamily="34" charset="0"/>
              </a:rPr>
              <a:t>certains</a:t>
            </a:r>
            <a:r>
              <a:rPr lang="en-GB">
                <a:latin typeface="Avenir Next LT Pro" panose="020B0504020202020204" pitchFamily="34" charset="0"/>
              </a:rPr>
              <a:t> </a:t>
            </a:r>
            <a:r>
              <a:rPr lang="en-GB" err="1">
                <a:latin typeface="Avenir Next LT Pro" panose="020B0504020202020204" pitchFamily="34" charset="0"/>
              </a:rPr>
              <a:t>cas</a:t>
            </a:r>
            <a:r>
              <a:rPr lang="en-GB">
                <a:latin typeface="Avenir Next LT Pro" panose="020B0504020202020204" pitchFamily="34" charset="0"/>
              </a:rPr>
              <a:t>, </a:t>
            </a:r>
            <a:r>
              <a:rPr lang="en-GB" err="1">
                <a:latin typeface="Avenir Next LT Pro" panose="020B0504020202020204" pitchFamily="34" charset="0"/>
              </a:rPr>
              <a:t>vous</a:t>
            </a:r>
            <a:r>
              <a:rPr lang="en-GB">
                <a:latin typeface="Avenir Next LT Pro" panose="020B0504020202020204" pitchFamily="34" charset="0"/>
              </a:rPr>
              <a:t> </a:t>
            </a:r>
            <a:r>
              <a:rPr lang="en-GB" err="1">
                <a:latin typeface="Avenir Next LT Pro" panose="020B0504020202020204" pitchFamily="34" charset="0"/>
              </a:rPr>
              <a:t>pouvez</a:t>
            </a:r>
            <a:r>
              <a:rPr lang="en-GB">
                <a:latin typeface="Avenir Next LT Pro" panose="020B0504020202020204" pitchFamily="34" charset="0"/>
              </a:rPr>
              <a:t> </a:t>
            </a:r>
            <a:r>
              <a:rPr lang="en-GB" err="1">
                <a:latin typeface="Avenir Next LT Pro" panose="020B0504020202020204" pitchFamily="34" charset="0"/>
              </a:rPr>
              <a:t>vous</a:t>
            </a:r>
            <a:r>
              <a:rPr lang="en-GB">
                <a:latin typeface="Avenir Next LT Pro" panose="020B0504020202020204" pitchFamily="34" charset="0"/>
              </a:rPr>
              <a:t> </a:t>
            </a:r>
            <a:r>
              <a:rPr lang="en-GB" err="1">
                <a:latin typeface="Avenir Next LT Pro" panose="020B0504020202020204" pitchFamily="34" charset="0"/>
              </a:rPr>
              <a:t>retrouver</a:t>
            </a:r>
            <a:r>
              <a:rPr lang="en-GB">
                <a:latin typeface="Avenir Next LT Pro" panose="020B0504020202020204" pitchFamily="34" charset="0"/>
              </a:rPr>
              <a:t> à </a:t>
            </a:r>
            <a:r>
              <a:rPr lang="en-GB" err="1">
                <a:latin typeface="Avenir Next LT Pro" panose="020B0504020202020204" pitchFamily="34" charset="0"/>
              </a:rPr>
              <a:t>écrire</a:t>
            </a:r>
            <a:r>
              <a:rPr lang="en-GB">
                <a:latin typeface="Avenir Next LT Pro" panose="020B0504020202020204" pitchFamily="34" charset="0"/>
              </a:rPr>
              <a:t> des variations du </a:t>
            </a:r>
            <a:r>
              <a:rPr lang="en-GB" err="1">
                <a:latin typeface="Avenir Next LT Pro" panose="020B0504020202020204" pitchFamily="34" charset="0"/>
              </a:rPr>
              <a:t>même</a:t>
            </a:r>
            <a:r>
              <a:rPr lang="en-GB">
                <a:latin typeface="Avenir Next LT Pro" panose="020B0504020202020204" pitchFamily="34" charset="0"/>
              </a:rPr>
              <a:t> DAG à </a:t>
            </a:r>
            <a:r>
              <a:rPr lang="en-GB" err="1">
                <a:latin typeface="Avenir Next LT Pro" panose="020B0504020202020204" pitchFamily="34" charset="0"/>
              </a:rPr>
              <a:t>plusieurs</a:t>
            </a:r>
            <a:r>
              <a:rPr lang="en-GB">
                <a:latin typeface="Avenir Next LT Pro" panose="020B0504020202020204" pitchFamily="34" charset="0"/>
              </a:rPr>
              <a:t> reprises. </a:t>
            </a:r>
          </a:p>
          <a:p>
            <a:pPr marL="285750" indent="-285750">
              <a:lnSpc>
                <a:spcPct val="250000"/>
              </a:lnSpc>
              <a:buFont typeface="Arial" panose="020B0604020202020204" pitchFamily="34" charset="0"/>
              <a:buChar char="•"/>
            </a:pPr>
            <a:r>
              <a:rPr lang="en-GB" err="1">
                <a:latin typeface="Avenir Next LT Pro" panose="020B0504020202020204" pitchFamily="34" charset="0"/>
              </a:rPr>
              <a:t>Cela</a:t>
            </a:r>
            <a:r>
              <a:rPr lang="en-GB">
                <a:latin typeface="Avenir Next LT Pro" panose="020B0504020202020204" pitchFamily="34" charset="0"/>
              </a:rPr>
              <a:t> se </a:t>
            </a:r>
            <a:r>
              <a:rPr lang="en-GB" err="1">
                <a:latin typeface="Avenir Next LT Pro" panose="020B0504020202020204" pitchFamily="34" charset="0"/>
              </a:rPr>
              <a:t>produit</a:t>
            </a:r>
            <a:r>
              <a:rPr lang="en-GB">
                <a:latin typeface="Avenir Next LT Pro" panose="020B0504020202020204" pitchFamily="34" charset="0"/>
              </a:rPr>
              <a:t> </a:t>
            </a:r>
            <a:r>
              <a:rPr lang="en-GB" err="1">
                <a:latin typeface="Avenir Next LT Pro" panose="020B0504020202020204" pitchFamily="34" charset="0"/>
              </a:rPr>
              <a:t>souvent</a:t>
            </a:r>
            <a:r>
              <a:rPr lang="en-GB">
                <a:latin typeface="Avenir Next LT Pro" panose="020B0504020202020204" pitchFamily="34" charset="0"/>
              </a:rPr>
              <a:t> dans des situations </a:t>
            </a:r>
            <a:r>
              <a:rPr lang="en-GB" err="1">
                <a:latin typeface="Avenir Next LT Pro" panose="020B0504020202020204" pitchFamily="34" charset="0"/>
              </a:rPr>
              <a:t>où</a:t>
            </a:r>
            <a:r>
              <a:rPr lang="en-GB">
                <a:latin typeface="Avenir Next LT Pro" panose="020B0504020202020204" pitchFamily="34" charset="0"/>
              </a:rPr>
              <a:t> </a:t>
            </a:r>
            <a:r>
              <a:rPr lang="en-GB" err="1">
                <a:latin typeface="Avenir Next LT Pro" panose="020B0504020202020204" pitchFamily="34" charset="0"/>
              </a:rPr>
              <a:t>vous</a:t>
            </a:r>
            <a:r>
              <a:rPr lang="en-GB">
                <a:latin typeface="Avenir Next LT Pro" panose="020B0504020202020204" pitchFamily="34" charset="0"/>
              </a:rPr>
              <a:t> </a:t>
            </a:r>
            <a:r>
              <a:rPr lang="en-GB" err="1">
                <a:latin typeface="Avenir Next LT Pro" panose="020B0504020202020204" pitchFamily="34" charset="0"/>
              </a:rPr>
              <a:t>ingérez</a:t>
            </a:r>
            <a:r>
              <a:rPr lang="en-GB">
                <a:latin typeface="Avenir Next LT Pro" panose="020B0504020202020204" pitchFamily="34" charset="0"/>
              </a:rPr>
              <a:t> des </a:t>
            </a:r>
            <a:r>
              <a:rPr lang="en-GB" err="1">
                <a:latin typeface="Avenir Next LT Pro" panose="020B0504020202020204" pitchFamily="34" charset="0"/>
              </a:rPr>
              <a:t>données</a:t>
            </a:r>
            <a:r>
              <a:rPr lang="en-GB">
                <a:latin typeface="Avenir Next LT Pro" panose="020B0504020202020204" pitchFamily="34" charset="0"/>
              </a:rPr>
              <a:t> à </a:t>
            </a:r>
            <a:r>
              <a:rPr lang="en-GB" err="1">
                <a:latin typeface="Avenir Next LT Pro" panose="020B0504020202020204" pitchFamily="34" charset="0"/>
              </a:rPr>
              <a:t>partir</a:t>
            </a:r>
            <a:r>
              <a:rPr lang="en-GB">
                <a:latin typeface="Avenir Next LT Pro" panose="020B0504020202020204" pitchFamily="34" charset="0"/>
              </a:rPr>
              <a:t> de sources de </a:t>
            </a:r>
            <a:r>
              <a:rPr lang="en-GB" err="1">
                <a:latin typeface="Avenir Next LT Pro" panose="020B0504020202020204" pitchFamily="34" charset="0"/>
              </a:rPr>
              <a:t>données</a:t>
            </a:r>
            <a:r>
              <a:rPr lang="en-GB">
                <a:latin typeface="Avenir Next LT Pro" panose="020B0504020202020204" pitchFamily="34" charset="0"/>
              </a:rPr>
              <a:t> </a:t>
            </a:r>
            <a:r>
              <a:rPr lang="en-GB" err="1">
                <a:latin typeface="Avenir Next LT Pro" panose="020B0504020202020204" pitchFamily="34" charset="0"/>
              </a:rPr>
              <a:t>connexes</a:t>
            </a:r>
            <a:r>
              <a:rPr lang="en-GB">
                <a:latin typeface="Avenir Next LT Pro" panose="020B0504020202020204" pitchFamily="34" charset="0"/>
              </a:rPr>
              <a:t>, avec </a:t>
            </a:r>
            <a:r>
              <a:rPr lang="en-GB" err="1">
                <a:latin typeface="Avenir Next LT Pro" panose="020B0504020202020204" pitchFamily="34" charset="0"/>
              </a:rPr>
              <a:t>seulement</a:t>
            </a:r>
            <a:r>
              <a:rPr lang="en-GB">
                <a:latin typeface="Avenir Next LT Pro" panose="020B0504020202020204" pitchFamily="34" charset="0"/>
              </a:rPr>
              <a:t> de </a:t>
            </a:r>
            <a:r>
              <a:rPr lang="en-GB" err="1">
                <a:latin typeface="Avenir Next LT Pro" panose="020B0504020202020204" pitchFamily="34" charset="0"/>
              </a:rPr>
              <a:t>légères</a:t>
            </a:r>
            <a:r>
              <a:rPr lang="en-GB">
                <a:latin typeface="Avenir Next LT Pro" panose="020B0504020202020204" pitchFamily="34" charset="0"/>
              </a:rPr>
              <a:t> variations dans les chemins sources et les transformations </a:t>
            </a:r>
            <a:r>
              <a:rPr lang="en-GB" err="1">
                <a:latin typeface="Avenir Next LT Pro" panose="020B0504020202020204" pitchFamily="34" charset="0"/>
              </a:rPr>
              <a:t>appliquées</a:t>
            </a:r>
            <a:r>
              <a:rPr lang="en-GB">
                <a:latin typeface="Avenir Next LT Pro" panose="020B0504020202020204" pitchFamily="34" charset="0"/>
              </a:rPr>
              <a:t> aux </a:t>
            </a:r>
            <a:r>
              <a:rPr lang="en-GB" err="1">
                <a:latin typeface="Avenir Next LT Pro" panose="020B0504020202020204" pitchFamily="34" charset="0"/>
              </a:rPr>
              <a:t>données</a:t>
            </a:r>
            <a:r>
              <a:rPr lang="en-GB">
                <a:latin typeface="Avenir Next LT Pro" panose="020B0504020202020204" pitchFamily="34" charset="0"/>
              </a:rPr>
              <a:t>. </a:t>
            </a:r>
          </a:p>
          <a:p>
            <a:pPr marL="285750" indent="-285750">
              <a:lnSpc>
                <a:spcPct val="250000"/>
              </a:lnSpc>
              <a:buFont typeface="Arial" panose="020B0604020202020204" pitchFamily="34" charset="0"/>
              <a:buChar char="•"/>
            </a:pPr>
            <a:r>
              <a:rPr lang="en-GB">
                <a:latin typeface="Avenir Next LT Pro" panose="020B0504020202020204" pitchFamily="34" charset="0"/>
              </a:rPr>
              <a:t>De </a:t>
            </a:r>
            <a:r>
              <a:rPr lang="en-GB" err="1">
                <a:latin typeface="Avenir Next LT Pro" panose="020B0504020202020204" pitchFamily="34" charset="0"/>
              </a:rPr>
              <a:t>même</a:t>
            </a:r>
            <a:r>
              <a:rPr lang="en-GB">
                <a:latin typeface="Avenir Next LT Pro" panose="020B0504020202020204" pitchFamily="34" charset="0"/>
              </a:rPr>
              <a:t>, </a:t>
            </a:r>
            <a:r>
              <a:rPr lang="en-GB" err="1">
                <a:latin typeface="Avenir Next LT Pro" panose="020B0504020202020204" pitchFamily="34" charset="0"/>
              </a:rPr>
              <a:t>vous</a:t>
            </a:r>
            <a:r>
              <a:rPr lang="en-GB">
                <a:latin typeface="Avenir Next LT Pro" panose="020B0504020202020204" pitchFamily="34" charset="0"/>
              </a:rPr>
              <a:t> </a:t>
            </a:r>
            <a:r>
              <a:rPr lang="en-GB" err="1">
                <a:latin typeface="Avenir Next LT Pro" panose="020B0504020202020204" pitchFamily="34" charset="0"/>
              </a:rPr>
              <a:t>pouvez</a:t>
            </a:r>
            <a:r>
              <a:rPr lang="en-GB">
                <a:latin typeface="Avenir Next LT Pro" panose="020B0504020202020204" pitchFamily="34" charset="0"/>
              </a:rPr>
              <a:t> </a:t>
            </a:r>
            <a:r>
              <a:rPr lang="en-GB" err="1">
                <a:latin typeface="Avenir Next LT Pro" panose="020B0504020202020204" pitchFamily="34" charset="0"/>
              </a:rPr>
              <a:t>avoir</a:t>
            </a:r>
            <a:r>
              <a:rPr lang="en-GB">
                <a:latin typeface="Avenir Next LT Pro" panose="020B0504020202020204" pitchFamily="34" charset="0"/>
              </a:rPr>
              <a:t> des </a:t>
            </a:r>
            <a:r>
              <a:rPr lang="en-GB" err="1">
                <a:latin typeface="Avenir Next LT Pro" panose="020B0504020202020204" pitchFamily="34" charset="0"/>
              </a:rPr>
              <a:t>processus</a:t>
            </a:r>
            <a:r>
              <a:rPr lang="en-GB">
                <a:latin typeface="Avenir Next LT Pro" panose="020B0504020202020204" pitchFamily="34" charset="0"/>
              </a:rPr>
              <a:t> qui </a:t>
            </a:r>
            <a:r>
              <a:rPr lang="en-GB" err="1">
                <a:latin typeface="Avenir Next LT Pro" panose="020B0504020202020204" pitchFamily="34" charset="0"/>
              </a:rPr>
              <a:t>nécessitent</a:t>
            </a:r>
            <a:r>
              <a:rPr lang="en-GB">
                <a:latin typeface="Avenir Next LT Pro" panose="020B0504020202020204" pitchFamily="34" charset="0"/>
              </a:rPr>
              <a:t> de </a:t>
            </a:r>
            <a:r>
              <a:rPr lang="en-GB" err="1">
                <a:latin typeface="Avenir Next LT Pro" panose="020B0504020202020204" pitchFamily="34" charset="0"/>
              </a:rPr>
              <a:t>nombreuses</a:t>
            </a:r>
            <a:r>
              <a:rPr lang="en-GB">
                <a:latin typeface="Avenir Next LT Pro" panose="020B0504020202020204" pitchFamily="34" charset="0"/>
              </a:rPr>
              <a:t> étapes / transformations </a:t>
            </a:r>
            <a:r>
              <a:rPr lang="en-GB" err="1">
                <a:latin typeface="Avenir Next LT Pro" panose="020B0504020202020204" pitchFamily="34" charset="0"/>
              </a:rPr>
              <a:t>similaires</a:t>
            </a:r>
            <a:r>
              <a:rPr lang="en-GB">
                <a:latin typeface="Avenir Next LT Pro" panose="020B0504020202020204" pitchFamily="34" charset="0"/>
              </a:rPr>
              <a:t> et qui </a:t>
            </a:r>
            <a:r>
              <a:rPr lang="en-GB" err="1">
                <a:latin typeface="Avenir Next LT Pro" panose="020B0504020202020204" pitchFamily="34" charset="0"/>
              </a:rPr>
              <a:t>sont</a:t>
            </a:r>
            <a:r>
              <a:rPr lang="en-GB">
                <a:latin typeface="Avenir Next LT Pro" panose="020B0504020202020204" pitchFamily="34" charset="0"/>
              </a:rPr>
              <a:t> </a:t>
            </a:r>
            <a:r>
              <a:rPr lang="en-GB" err="1">
                <a:latin typeface="Avenir Next LT Pro" panose="020B0504020202020204" pitchFamily="34" charset="0"/>
              </a:rPr>
              <a:t>donc</a:t>
            </a:r>
            <a:r>
              <a:rPr lang="en-GB">
                <a:latin typeface="Avenir Next LT Pro" panose="020B0504020202020204" pitchFamily="34" charset="0"/>
              </a:rPr>
              <a:t> </a:t>
            </a:r>
            <a:r>
              <a:rPr lang="en-GB" err="1">
                <a:latin typeface="Avenir Next LT Pro" panose="020B0504020202020204" pitchFamily="34" charset="0"/>
              </a:rPr>
              <a:t>répétés</a:t>
            </a:r>
            <a:r>
              <a:rPr lang="en-GB">
                <a:latin typeface="Avenir Next LT Pro" panose="020B0504020202020204" pitchFamily="34" charset="0"/>
              </a:rPr>
              <a:t> dans de </a:t>
            </a:r>
            <a:r>
              <a:rPr lang="en-GB" err="1">
                <a:latin typeface="Avenir Next LT Pro" panose="020B0504020202020204" pitchFamily="34" charset="0"/>
              </a:rPr>
              <a:t>nombreux</a:t>
            </a:r>
            <a:r>
              <a:rPr lang="en-GB">
                <a:latin typeface="Avenir Next LT Pro" panose="020B0504020202020204" pitchFamily="34" charset="0"/>
              </a:rPr>
              <a:t> DAG </a:t>
            </a:r>
            <a:r>
              <a:rPr lang="en-GB" err="1">
                <a:latin typeface="Avenir Next LT Pro" panose="020B0504020202020204" pitchFamily="34" charset="0"/>
              </a:rPr>
              <a:t>différents</a:t>
            </a:r>
            <a:r>
              <a:rPr lang="en-GB">
                <a:latin typeface="Avenir Next LT Pro" panose="020B0504020202020204" pitchFamily="34" charset="0"/>
              </a:rPr>
              <a:t>. </a:t>
            </a:r>
          </a:p>
          <a:p>
            <a:pPr marL="285750" indent="-285750">
              <a:lnSpc>
                <a:spcPct val="250000"/>
              </a:lnSpc>
              <a:buFont typeface="Arial" panose="020B0604020202020204" pitchFamily="34" charset="0"/>
              <a:buChar char="•"/>
            </a:pPr>
            <a:r>
              <a:rPr lang="en-GB">
                <a:latin typeface="Avenir Next LT Pro" panose="020B0504020202020204" pitchFamily="34" charset="0"/>
              </a:rPr>
              <a:t>Un </a:t>
            </a:r>
            <a:r>
              <a:rPr lang="en-GB" err="1">
                <a:latin typeface="Avenir Next LT Pro" panose="020B0504020202020204" pitchFamily="34" charset="0"/>
              </a:rPr>
              <a:t>moyen</a:t>
            </a:r>
            <a:r>
              <a:rPr lang="en-GB">
                <a:latin typeface="Avenir Next LT Pro" panose="020B0504020202020204" pitchFamily="34" charset="0"/>
              </a:rPr>
              <a:t> </a:t>
            </a:r>
            <a:r>
              <a:rPr lang="en-GB" err="1">
                <a:latin typeface="Avenir Next LT Pro" panose="020B0504020202020204" pitchFamily="34" charset="0"/>
              </a:rPr>
              <a:t>efficace</a:t>
            </a:r>
            <a:r>
              <a:rPr lang="en-GB">
                <a:latin typeface="Avenir Next LT Pro" panose="020B0504020202020204" pitchFamily="34" charset="0"/>
              </a:rPr>
              <a:t> </a:t>
            </a:r>
            <a:r>
              <a:rPr lang="en-GB" err="1">
                <a:latin typeface="Avenir Next LT Pro" panose="020B0504020202020204" pitchFamily="34" charset="0"/>
              </a:rPr>
              <a:t>d'accélérer</a:t>
            </a:r>
            <a:r>
              <a:rPr lang="en-GB">
                <a:latin typeface="Avenir Next LT Pro" panose="020B0504020202020204" pitchFamily="34" charset="0"/>
              </a:rPr>
              <a:t> le </a:t>
            </a:r>
            <a:r>
              <a:rPr lang="en-GB" err="1">
                <a:latin typeface="Avenir Next LT Pro" panose="020B0504020202020204" pitchFamily="34" charset="0"/>
              </a:rPr>
              <a:t>processus</a:t>
            </a:r>
            <a:r>
              <a:rPr lang="en-GB">
                <a:latin typeface="Avenir Next LT Pro" panose="020B0504020202020204" pitchFamily="34" charset="0"/>
              </a:rPr>
              <a:t> de </a:t>
            </a:r>
            <a:r>
              <a:rPr lang="en-GB" err="1">
                <a:latin typeface="Avenir Next LT Pro" panose="020B0504020202020204" pitchFamily="34" charset="0"/>
              </a:rPr>
              <a:t>génération</a:t>
            </a:r>
            <a:r>
              <a:rPr lang="en-GB">
                <a:latin typeface="Avenir Next LT Pro" panose="020B0504020202020204" pitchFamily="34" charset="0"/>
              </a:rPr>
              <a:t> de </a:t>
            </a:r>
            <a:r>
              <a:rPr lang="en-GB" err="1">
                <a:latin typeface="Avenir Next LT Pro" panose="020B0504020202020204" pitchFamily="34" charset="0"/>
              </a:rPr>
              <a:t>ces</a:t>
            </a:r>
            <a:r>
              <a:rPr lang="en-GB">
                <a:latin typeface="Avenir Next LT Pro" panose="020B0504020202020204" pitchFamily="34" charset="0"/>
              </a:rPr>
              <a:t> structures DAG </a:t>
            </a:r>
            <a:r>
              <a:rPr lang="en-GB" err="1">
                <a:latin typeface="Avenir Next LT Pro" panose="020B0504020202020204" pitchFamily="34" charset="0"/>
              </a:rPr>
              <a:t>courantes</a:t>
            </a:r>
            <a:r>
              <a:rPr lang="en-GB">
                <a:latin typeface="Avenir Next LT Pro" panose="020B0504020202020204" pitchFamily="34" charset="0"/>
              </a:rPr>
              <a:t> </a:t>
            </a:r>
            <a:r>
              <a:rPr lang="en-GB" err="1">
                <a:latin typeface="Avenir Next LT Pro" panose="020B0504020202020204" pitchFamily="34" charset="0"/>
              </a:rPr>
              <a:t>est</a:t>
            </a:r>
            <a:r>
              <a:rPr lang="en-GB">
                <a:latin typeface="Avenir Next LT Pro" panose="020B0504020202020204" pitchFamily="34" charset="0"/>
              </a:rPr>
              <a:t> </a:t>
            </a:r>
            <a:r>
              <a:rPr lang="en-GB" err="1">
                <a:latin typeface="Avenir Next LT Pro" panose="020B0504020202020204" pitchFamily="34" charset="0"/>
              </a:rPr>
              <a:t>d'écrire</a:t>
            </a:r>
            <a:r>
              <a:rPr lang="en-GB">
                <a:latin typeface="Avenir Next LT Pro" panose="020B0504020202020204" pitchFamily="34" charset="0"/>
              </a:rPr>
              <a:t> </a:t>
            </a:r>
            <a:r>
              <a:rPr lang="en-GB" err="1">
                <a:latin typeface="Avenir Next LT Pro" panose="020B0504020202020204" pitchFamily="34" charset="0"/>
              </a:rPr>
              <a:t>une</a:t>
            </a:r>
            <a:r>
              <a:rPr lang="en-GB">
                <a:latin typeface="Avenir Next LT Pro" panose="020B0504020202020204" pitchFamily="34" charset="0"/>
              </a:rPr>
              <a:t> </a:t>
            </a:r>
            <a:r>
              <a:rPr lang="en-GB" b="1" err="1">
                <a:solidFill>
                  <a:srgbClr val="A8CEC3"/>
                </a:solidFill>
                <a:latin typeface="Avenir Next LT Pro" panose="020B0504020202020204" pitchFamily="34" charset="0"/>
              </a:rPr>
              <a:t>fonction</a:t>
            </a:r>
            <a:r>
              <a:rPr lang="en-GB" b="1">
                <a:solidFill>
                  <a:srgbClr val="A8CEC3"/>
                </a:solidFill>
                <a:latin typeface="Avenir Next LT Pro" panose="020B0504020202020204" pitchFamily="34" charset="0"/>
              </a:rPr>
              <a:t> task factory</a:t>
            </a:r>
            <a:r>
              <a:rPr lang="en-GB">
                <a:latin typeface="Avenir Next LT Pro" panose="020B0504020202020204" pitchFamily="34" charset="0"/>
              </a:rPr>
              <a:t>. </a:t>
            </a:r>
          </a:p>
          <a:p>
            <a:pPr marL="285750" indent="-285750">
              <a:lnSpc>
                <a:spcPct val="250000"/>
              </a:lnSpc>
              <a:buFont typeface="Arial" panose="020B0604020202020204" pitchFamily="34" charset="0"/>
              <a:buChar char="•"/>
            </a:pPr>
            <a:r>
              <a:rPr lang="en-GB" err="1">
                <a:latin typeface="Avenir Next LT Pro" panose="020B0504020202020204" pitchFamily="34" charset="0"/>
              </a:rPr>
              <a:t>L'idée</a:t>
            </a:r>
            <a:r>
              <a:rPr lang="en-GB">
                <a:latin typeface="Avenir Next LT Pro" panose="020B0504020202020204" pitchFamily="34" charset="0"/>
              </a:rPr>
              <a:t> derrière </a:t>
            </a:r>
            <a:r>
              <a:rPr lang="en-GB" err="1">
                <a:latin typeface="Avenir Next LT Pro" panose="020B0504020202020204" pitchFamily="34" charset="0"/>
              </a:rPr>
              <a:t>une</a:t>
            </a:r>
            <a:r>
              <a:rPr lang="en-GB">
                <a:latin typeface="Avenir Next LT Pro" panose="020B0504020202020204" pitchFamily="34" charset="0"/>
              </a:rPr>
              <a:t> </a:t>
            </a:r>
            <a:r>
              <a:rPr lang="en-GB" err="1">
                <a:latin typeface="Avenir Next LT Pro" panose="020B0504020202020204" pitchFamily="34" charset="0"/>
              </a:rPr>
              <a:t>telle</a:t>
            </a:r>
            <a:r>
              <a:rPr lang="en-GB">
                <a:latin typeface="Avenir Next LT Pro" panose="020B0504020202020204" pitchFamily="34" charset="0"/>
              </a:rPr>
              <a:t> </a:t>
            </a:r>
            <a:r>
              <a:rPr lang="en-GB" err="1">
                <a:latin typeface="Avenir Next LT Pro" panose="020B0504020202020204" pitchFamily="34" charset="0"/>
              </a:rPr>
              <a:t>fonction</a:t>
            </a:r>
            <a:r>
              <a:rPr lang="en-GB">
                <a:latin typeface="Avenir Next LT Pro" panose="020B0504020202020204" pitchFamily="34" charset="0"/>
              </a:rPr>
              <a:t> </a:t>
            </a:r>
            <a:r>
              <a:rPr lang="en-GB" err="1">
                <a:latin typeface="Avenir Next LT Pro" panose="020B0504020202020204" pitchFamily="34" charset="0"/>
              </a:rPr>
              <a:t>est</a:t>
            </a:r>
            <a:r>
              <a:rPr lang="en-GB">
                <a:latin typeface="Avenir Next LT Pro" panose="020B0504020202020204" pitchFamily="34" charset="0"/>
              </a:rPr>
              <a:t> </a:t>
            </a:r>
            <a:r>
              <a:rPr lang="en-GB" err="1">
                <a:latin typeface="Avenir Next LT Pro" panose="020B0504020202020204" pitchFamily="34" charset="0"/>
              </a:rPr>
              <a:t>qu'elle</a:t>
            </a:r>
            <a:r>
              <a:rPr lang="en-GB">
                <a:latin typeface="Avenir Next LT Pro" panose="020B0504020202020204" pitchFamily="34" charset="0"/>
              </a:rPr>
              <a:t> </a:t>
            </a:r>
            <a:r>
              <a:rPr lang="en-GB" err="1">
                <a:latin typeface="Avenir Next LT Pro" panose="020B0504020202020204" pitchFamily="34" charset="0"/>
              </a:rPr>
              <a:t>prend</a:t>
            </a:r>
            <a:r>
              <a:rPr lang="en-GB">
                <a:latin typeface="Avenir Next LT Pro" panose="020B0504020202020204" pitchFamily="34" charset="0"/>
              </a:rPr>
              <a:t> </a:t>
            </a:r>
            <a:r>
              <a:rPr lang="en-GB" err="1">
                <a:latin typeface="Avenir Next LT Pro" panose="020B0504020202020204" pitchFamily="34" charset="0"/>
              </a:rPr>
              <a:t>toute</a:t>
            </a:r>
            <a:r>
              <a:rPr lang="en-GB">
                <a:latin typeface="Avenir Next LT Pro" panose="020B0504020202020204" pitchFamily="34" charset="0"/>
              </a:rPr>
              <a:t> configuration </a:t>
            </a:r>
            <a:r>
              <a:rPr lang="en-GB" err="1">
                <a:latin typeface="Avenir Next LT Pro" panose="020B0504020202020204" pitchFamily="34" charset="0"/>
              </a:rPr>
              <a:t>requise</a:t>
            </a:r>
            <a:r>
              <a:rPr lang="en-GB">
                <a:latin typeface="Avenir Next LT Pro" panose="020B0504020202020204" pitchFamily="34" charset="0"/>
              </a:rPr>
              <a:t> pour les étapes </a:t>
            </a:r>
            <a:r>
              <a:rPr lang="en-GB" err="1">
                <a:latin typeface="Avenir Next LT Pro" panose="020B0504020202020204" pitchFamily="34" charset="0"/>
              </a:rPr>
              <a:t>respectives</a:t>
            </a:r>
            <a:r>
              <a:rPr lang="en-GB">
                <a:latin typeface="Avenir Next LT Pro" panose="020B0504020202020204" pitchFamily="34" charset="0"/>
              </a:rPr>
              <a:t> et </a:t>
            </a:r>
            <a:r>
              <a:rPr lang="en-GB" err="1">
                <a:latin typeface="Avenir Next LT Pro" panose="020B0504020202020204" pitchFamily="34" charset="0"/>
              </a:rPr>
              <a:t>génère</a:t>
            </a:r>
            <a:r>
              <a:rPr lang="en-GB">
                <a:latin typeface="Avenir Next LT Pro" panose="020B0504020202020204" pitchFamily="34" charset="0"/>
              </a:rPr>
              <a:t> le DAG </a:t>
            </a:r>
            <a:r>
              <a:rPr lang="en-GB" err="1">
                <a:latin typeface="Avenir Next LT Pro" panose="020B0504020202020204" pitchFamily="34" charset="0"/>
              </a:rPr>
              <a:t>ou</a:t>
            </a:r>
            <a:r>
              <a:rPr lang="en-GB">
                <a:latin typeface="Avenir Next LT Pro" panose="020B0504020202020204" pitchFamily="34" charset="0"/>
              </a:rPr>
              <a:t> </a:t>
            </a:r>
            <a:r>
              <a:rPr lang="en-GB" err="1">
                <a:latin typeface="Avenir Next LT Pro" panose="020B0504020202020204" pitchFamily="34" charset="0"/>
              </a:rPr>
              <a:t>l'ensemble</a:t>
            </a:r>
            <a:r>
              <a:rPr lang="en-GB">
                <a:latin typeface="Avenir Next LT Pro" panose="020B0504020202020204" pitchFamily="34" charset="0"/>
              </a:rPr>
              <a:t> de </a:t>
            </a:r>
            <a:r>
              <a:rPr lang="en-GB" err="1">
                <a:latin typeface="Avenir Next LT Pro" panose="020B0504020202020204" pitchFamily="34" charset="0"/>
              </a:rPr>
              <a:t>tâches</a:t>
            </a:r>
            <a:r>
              <a:rPr lang="en-GB">
                <a:latin typeface="Avenir Next LT Pro" panose="020B0504020202020204" pitchFamily="34" charset="0"/>
              </a:rPr>
              <a:t> </a:t>
            </a:r>
            <a:r>
              <a:rPr lang="en-GB" err="1">
                <a:latin typeface="Avenir Next LT Pro" panose="020B0504020202020204" pitchFamily="34" charset="0"/>
              </a:rPr>
              <a:t>correspondant</a:t>
            </a:r>
            <a:r>
              <a:rPr lang="en-GB">
                <a:latin typeface="Avenir Next LT Pro" panose="020B0504020202020204" pitchFamily="34" charset="0"/>
              </a:rPr>
              <a:t> (le </a:t>
            </a:r>
            <a:r>
              <a:rPr lang="en-GB" err="1">
                <a:latin typeface="Avenir Next LT Pro" panose="020B0504020202020204" pitchFamily="34" charset="0"/>
              </a:rPr>
              <a:t>produisant</a:t>
            </a:r>
            <a:r>
              <a:rPr lang="en-GB">
                <a:latin typeface="Avenir Next LT Pro" panose="020B0504020202020204" pitchFamily="34" charset="0"/>
              </a:rPr>
              <a:t> </a:t>
            </a:r>
            <a:r>
              <a:rPr lang="en-GB" err="1">
                <a:latin typeface="Avenir Next LT Pro" panose="020B0504020202020204" pitchFamily="34" charset="0"/>
              </a:rPr>
              <a:t>ainsi</a:t>
            </a:r>
            <a:r>
              <a:rPr lang="en-GB">
                <a:latin typeface="Avenir Next LT Pro" panose="020B0504020202020204" pitchFamily="34" charset="0"/>
              </a:rPr>
              <a:t>, </a:t>
            </a:r>
            <a:r>
              <a:rPr lang="en-GB" err="1">
                <a:latin typeface="Avenir Next LT Pro" panose="020B0504020202020204" pitchFamily="34" charset="0"/>
              </a:rPr>
              <a:t>comme</a:t>
            </a:r>
            <a:r>
              <a:rPr lang="en-GB">
                <a:latin typeface="Avenir Next LT Pro" panose="020B0504020202020204" pitchFamily="34" charset="0"/>
              </a:rPr>
              <a:t> </a:t>
            </a:r>
            <a:r>
              <a:rPr lang="en-GB" err="1">
                <a:latin typeface="Avenir Next LT Pro" panose="020B0504020202020204" pitchFamily="34" charset="0"/>
              </a:rPr>
              <a:t>une</a:t>
            </a:r>
            <a:r>
              <a:rPr lang="en-GB">
                <a:latin typeface="Avenir Next LT Pro" panose="020B0504020202020204" pitchFamily="34" charset="0"/>
              </a:rPr>
              <a:t> </a:t>
            </a:r>
            <a:r>
              <a:rPr lang="en-GB" err="1">
                <a:latin typeface="Avenir Next LT Pro" panose="020B0504020202020204" pitchFamily="34" charset="0"/>
              </a:rPr>
              <a:t>usine</a:t>
            </a:r>
            <a:r>
              <a:rPr lang="en-GB">
                <a:latin typeface="Avenir Next LT Pro" panose="020B0504020202020204" pitchFamily="34" charset="0"/>
              </a:rPr>
              <a:t>). </a:t>
            </a:r>
          </a:p>
          <a:p>
            <a:pPr marL="342900" indent="-342900">
              <a:lnSpc>
                <a:spcPct val="250000"/>
              </a:lnSpc>
              <a:buFont typeface="Arial" panose="020B0604020202020204" pitchFamily="34" charset="0"/>
              <a:buChar char="•"/>
            </a:pPr>
            <a:endParaRPr lang="en-US" sz="2000" spc="26">
              <a:solidFill>
                <a:srgbClr val="545454"/>
              </a:solidFill>
              <a:latin typeface="Avenir Next LT Pro" panose="020B0504020202020204" pitchFamily="34" charset="0"/>
            </a:endParaRPr>
          </a:p>
        </p:txBody>
      </p:sp>
      <p:sp>
        <p:nvSpPr>
          <p:cNvPr id="12" name="Espace réservé du numéro de diapositive 24">
            <a:extLst>
              <a:ext uri="{FF2B5EF4-FFF2-40B4-BE49-F238E27FC236}">
                <a16:creationId xmlns:a16="http://schemas.microsoft.com/office/drawing/2014/main" id="{0E4D7195-D4F2-0017-2519-D59A425C514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140</a:t>
            </a:fld>
            <a:endParaRPr lang="en-US" sz="1800" b="1">
              <a:solidFill>
                <a:srgbClr val="A8CEC3"/>
              </a:solidFill>
            </a:endParaRPr>
          </a:p>
        </p:txBody>
      </p:sp>
    </p:spTree>
    <p:extLst>
      <p:ext uri="{BB962C8B-B14F-4D97-AF65-F5344CB8AC3E}">
        <p14:creationId xmlns:p14="http://schemas.microsoft.com/office/powerpoint/2010/main" val="92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dissolv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dissolve">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dissolve">
                                      <p:cBhvr>
                                        <p:cTn id="27"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fr-MA" sz="3200" b="1" spc="62">
                <a:solidFill>
                  <a:srgbClr val="545454"/>
                </a:solidFill>
                <a:latin typeface="Avenir Next LT Pro" panose="020B0504020202020204" pitchFamily="34" charset="0"/>
              </a:rPr>
              <a:t>DYNAMIC TASK MAPPING</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7" name="TextBox 13">
            <a:extLst>
              <a:ext uri="{FF2B5EF4-FFF2-40B4-BE49-F238E27FC236}">
                <a16:creationId xmlns:a16="http://schemas.microsoft.com/office/drawing/2014/main" id="{F5EA646D-9904-2FBE-4D55-B000F7B7BE7C}"/>
              </a:ext>
            </a:extLst>
          </p:cNvPr>
          <p:cNvSpPr txBox="1"/>
          <p:nvPr/>
        </p:nvSpPr>
        <p:spPr>
          <a:xfrm>
            <a:off x="1336030" y="2229213"/>
            <a:ext cx="15577870" cy="1409938"/>
          </a:xfrm>
          <a:prstGeom prst="rect">
            <a:avLst/>
          </a:prstGeom>
        </p:spPr>
        <p:txBody>
          <a:bodyPr lIns="0" tIns="0" rIns="0" bIns="0" rtlCol="0" anchor="t">
            <a:spAutoFit/>
          </a:bodyPr>
          <a:lstStyle/>
          <a:p>
            <a:pPr marL="342900" indent="-342900">
              <a:lnSpc>
                <a:spcPct val="250000"/>
              </a:lnSpc>
              <a:buFont typeface="Arial" panose="020B0604020202020204" pitchFamily="34" charset="0"/>
              <a:buChar char="•"/>
            </a:pPr>
            <a:endParaRPr lang="en-US" sz="2000" spc="26">
              <a:solidFill>
                <a:srgbClr val="545454"/>
              </a:solidFill>
              <a:latin typeface="Avenir Next LT Pro" panose="020B0504020202020204" pitchFamily="34" charset="0"/>
            </a:endParaRPr>
          </a:p>
          <a:p>
            <a:pPr marL="342900" indent="-342900">
              <a:lnSpc>
                <a:spcPct val="250000"/>
              </a:lnSpc>
              <a:buFont typeface="Arial" panose="020B0604020202020204" pitchFamily="34" charset="0"/>
              <a:buChar char="•"/>
            </a:pPr>
            <a:endParaRPr lang="en-US" sz="2000" spc="26">
              <a:solidFill>
                <a:srgbClr val="545454"/>
              </a:solidFill>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55CC4032-7C10-5F19-D981-2F67D37717AD}"/>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141</a:t>
            </a:fld>
            <a:endParaRPr lang="en-US" sz="1800" b="1">
              <a:solidFill>
                <a:srgbClr val="A8CEC3"/>
              </a:solidFill>
            </a:endParaRPr>
          </a:p>
        </p:txBody>
      </p:sp>
      <p:pic>
        <p:nvPicPr>
          <p:cNvPr id="14" name="Picture 13">
            <a:extLst>
              <a:ext uri="{FF2B5EF4-FFF2-40B4-BE49-F238E27FC236}">
                <a16:creationId xmlns:a16="http://schemas.microsoft.com/office/drawing/2014/main" id="{0B68E759-BA1F-9DAA-FCE6-925BD84D6AFC}"/>
              </a:ext>
            </a:extLst>
          </p:cNvPr>
          <p:cNvPicPr>
            <a:picLocks noChangeAspect="1"/>
          </p:cNvPicPr>
          <p:nvPr/>
        </p:nvPicPr>
        <p:blipFill>
          <a:blip r:embed="rId5"/>
          <a:stretch>
            <a:fillRect/>
          </a:stretch>
        </p:blipFill>
        <p:spPr>
          <a:xfrm>
            <a:off x="6779491" y="2040413"/>
            <a:ext cx="6972300" cy="1993900"/>
          </a:xfrm>
          <a:prstGeom prst="rect">
            <a:avLst/>
          </a:prstGeom>
        </p:spPr>
      </p:pic>
      <p:pic>
        <p:nvPicPr>
          <p:cNvPr id="15" name="Picture 14">
            <a:extLst>
              <a:ext uri="{FF2B5EF4-FFF2-40B4-BE49-F238E27FC236}">
                <a16:creationId xmlns:a16="http://schemas.microsoft.com/office/drawing/2014/main" id="{9EBAD6D8-9C75-D9ED-79C6-1DF7308BC82C}"/>
              </a:ext>
            </a:extLst>
          </p:cNvPr>
          <p:cNvPicPr>
            <a:picLocks noChangeAspect="1"/>
          </p:cNvPicPr>
          <p:nvPr/>
        </p:nvPicPr>
        <p:blipFill>
          <a:blip r:embed="rId6"/>
          <a:stretch>
            <a:fillRect/>
          </a:stretch>
        </p:blipFill>
        <p:spPr>
          <a:xfrm>
            <a:off x="6878872" y="3868731"/>
            <a:ext cx="6858000" cy="4787900"/>
          </a:xfrm>
          <a:prstGeom prst="rect">
            <a:avLst/>
          </a:prstGeom>
        </p:spPr>
      </p:pic>
      <p:sp>
        <p:nvSpPr>
          <p:cNvPr id="16" name="Rounded Rectangle 15">
            <a:extLst>
              <a:ext uri="{FF2B5EF4-FFF2-40B4-BE49-F238E27FC236}">
                <a16:creationId xmlns:a16="http://schemas.microsoft.com/office/drawing/2014/main" id="{D5A24893-CD18-BBCD-41ED-277B4FE34A4E}"/>
              </a:ext>
            </a:extLst>
          </p:cNvPr>
          <p:cNvSpPr/>
          <p:nvPr/>
        </p:nvSpPr>
        <p:spPr>
          <a:xfrm>
            <a:off x="6779491" y="1709787"/>
            <a:ext cx="7296727" cy="7135392"/>
          </a:xfrm>
          <a:prstGeom prst="roundRect">
            <a:avLst>
              <a:gd name="adj" fmla="val 4370"/>
            </a:avLst>
          </a:prstGeom>
          <a:solidFill>
            <a:schemeClr val="accent1">
              <a:alpha val="646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9" name="TextBox 18">
            <a:extLst>
              <a:ext uri="{FF2B5EF4-FFF2-40B4-BE49-F238E27FC236}">
                <a16:creationId xmlns:a16="http://schemas.microsoft.com/office/drawing/2014/main" id="{2BD2276E-0A18-0859-7FBE-7E964B67E098}"/>
              </a:ext>
            </a:extLst>
          </p:cNvPr>
          <p:cNvSpPr txBox="1"/>
          <p:nvPr/>
        </p:nvSpPr>
        <p:spPr>
          <a:xfrm>
            <a:off x="1089982" y="2328425"/>
            <a:ext cx="4812054" cy="253858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GB">
                <a:latin typeface="Avenir Next LT Pro" panose="020B0504020202020204" pitchFamily="34" charset="0"/>
              </a:rPr>
              <a:t>Par </a:t>
            </a:r>
            <a:r>
              <a:rPr lang="en-GB" err="1">
                <a:latin typeface="Avenir Next LT Pro" panose="020B0504020202020204" pitchFamily="34" charset="0"/>
              </a:rPr>
              <a:t>exemple</a:t>
            </a:r>
            <a:r>
              <a:rPr lang="en-GB">
                <a:latin typeface="Avenir Next LT Pro" panose="020B0504020202020204" pitchFamily="34" charset="0"/>
              </a:rPr>
              <a:t>, </a:t>
            </a:r>
            <a:r>
              <a:rPr lang="en-GB" err="1">
                <a:latin typeface="Avenir Next LT Pro" panose="020B0504020202020204" pitchFamily="34" charset="0"/>
              </a:rPr>
              <a:t>si</a:t>
            </a:r>
            <a:r>
              <a:rPr lang="en-GB">
                <a:latin typeface="Avenir Next LT Pro" panose="020B0504020202020204" pitchFamily="34" charset="0"/>
              </a:rPr>
              <a:t> nous </a:t>
            </a:r>
            <a:r>
              <a:rPr lang="en-GB" err="1">
                <a:latin typeface="Avenir Next LT Pro" panose="020B0504020202020204" pitchFamily="34" charset="0"/>
              </a:rPr>
              <a:t>avons</a:t>
            </a:r>
            <a:r>
              <a:rPr lang="en-GB">
                <a:latin typeface="Avenir Next LT Pro" panose="020B0504020202020204" pitchFamily="34" charset="0"/>
              </a:rPr>
              <a:t> un </a:t>
            </a:r>
            <a:r>
              <a:rPr lang="en-GB" err="1">
                <a:latin typeface="Avenir Next LT Pro" panose="020B0504020202020204" pitchFamily="34" charset="0"/>
              </a:rPr>
              <a:t>processus</a:t>
            </a:r>
            <a:r>
              <a:rPr lang="en-GB">
                <a:latin typeface="Avenir Next LT Pro" panose="020B0504020202020204" pitchFamily="34" charset="0"/>
              </a:rPr>
              <a:t> courant qui </a:t>
            </a:r>
            <a:r>
              <a:rPr lang="en-GB" err="1">
                <a:latin typeface="Avenir Next LT Pro" panose="020B0504020202020204" pitchFamily="34" charset="0"/>
              </a:rPr>
              <a:t>implique</a:t>
            </a:r>
            <a:r>
              <a:rPr lang="en-GB">
                <a:latin typeface="Avenir Next LT Pro" panose="020B0504020202020204" pitchFamily="34" charset="0"/>
              </a:rPr>
              <a:t> de </a:t>
            </a:r>
            <a:r>
              <a:rPr lang="en-GB" err="1">
                <a:latin typeface="Avenir Next LT Pro" panose="020B0504020202020204" pitchFamily="34" charset="0"/>
              </a:rPr>
              <a:t>récupérer</a:t>
            </a:r>
            <a:r>
              <a:rPr lang="en-GB">
                <a:latin typeface="Avenir Next LT Pro" panose="020B0504020202020204" pitchFamily="34" charset="0"/>
              </a:rPr>
              <a:t>           des </a:t>
            </a:r>
            <a:r>
              <a:rPr lang="en-GB" err="1">
                <a:latin typeface="Avenir Next LT Pro" panose="020B0504020202020204" pitchFamily="34" charset="0"/>
              </a:rPr>
              <a:t>données</a:t>
            </a:r>
            <a:r>
              <a:rPr lang="en-GB">
                <a:latin typeface="Avenir Next LT Pro" panose="020B0504020202020204" pitchFamily="34" charset="0"/>
              </a:rPr>
              <a:t> à </a:t>
            </a:r>
            <a:r>
              <a:rPr lang="en-GB" err="1">
                <a:latin typeface="Avenir Next LT Pro" panose="020B0504020202020204" pitchFamily="34" charset="0"/>
              </a:rPr>
              <a:t>partir</a:t>
            </a:r>
            <a:r>
              <a:rPr lang="en-GB">
                <a:latin typeface="Avenir Next LT Pro" panose="020B0504020202020204" pitchFamily="34" charset="0"/>
              </a:rPr>
              <a:t> </a:t>
            </a:r>
            <a:r>
              <a:rPr lang="en-GB" err="1">
                <a:latin typeface="Avenir Next LT Pro" panose="020B0504020202020204" pitchFamily="34" charset="0"/>
              </a:rPr>
              <a:t>d'une</a:t>
            </a:r>
            <a:r>
              <a:rPr lang="en-GB">
                <a:latin typeface="Avenir Next LT Pro" panose="020B0504020202020204" pitchFamily="34" charset="0"/>
              </a:rPr>
              <a:t> API </a:t>
            </a:r>
            <a:r>
              <a:rPr lang="en-GB" err="1">
                <a:latin typeface="Avenir Next LT Pro" panose="020B0504020202020204" pitchFamily="34" charset="0"/>
              </a:rPr>
              <a:t>externe</a:t>
            </a:r>
            <a:r>
              <a:rPr lang="en-GB">
                <a:latin typeface="Avenir Next LT Pro" panose="020B0504020202020204" pitchFamily="34" charset="0"/>
              </a:rPr>
              <a:t>      et de </a:t>
            </a:r>
            <a:r>
              <a:rPr lang="en-GB" err="1">
                <a:latin typeface="Avenir Next LT Pro" panose="020B0504020202020204" pitchFamily="34" charset="0"/>
              </a:rPr>
              <a:t>prétraiter</a:t>
            </a:r>
            <a:r>
              <a:rPr lang="en-GB">
                <a:latin typeface="Avenir Next LT Pro" panose="020B0504020202020204" pitchFamily="34" charset="0"/>
              </a:rPr>
              <a:t> </a:t>
            </a:r>
            <a:r>
              <a:rPr lang="en-GB" err="1">
                <a:latin typeface="Avenir Next LT Pro" panose="020B0504020202020204" pitchFamily="34" charset="0"/>
              </a:rPr>
              <a:t>ces</a:t>
            </a:r>
            <a:r>
              <a:rPr lang="en-GB">
                <a:latin typeface="Avenir Next LT Pro" panose="020B0504020202020204" pitchFamily="34" charset="0"/>
              </a:rPr>
              <a:t> </a:t>
            </a:r>
            <a:r>
              <a:rPr lang="en-GB" err="1">
                <a:latin typeface="Avenir Next LT Pro" panose="020B0504020202020204" pitchFamily="34" charset="0"/>
              </a:rPr>
              <a:t>données</a:t>
            </a:r>
            <a:r>
              <a:rPr lang="en-GB">
                <a:latin typeface="Avenir Next LT Pro" panose="020B0504020202020204" pitchFamily="34" charset="0"/>
              </a:rPr>
              <a:t> à </a:t>
            </a:r>
            <a:r>
              <a:rPr lang="en-GB" err="1">
                <a:latin typeface="Avenir Next LT Pro" panose="020B0504020202020204" pitchFamily="34" charset="0"/>
              </a:rPr>
              <a:t>l'aide</a:t>
            </a:r>
            <a:r>
              <a:rPr lang="en-GB">
                <a:latin typeface="Avenir Next LT Pro" panose="020B0504020202020204" pitchFamily="34" charset="0"/>
              </a:rPr>
              <a:t>       d'un script </a:t>
            </a:r>
            <a:r>
              <a:rPr lang="en-GB" err="1">
                <a:latin typeface="Avenir Next LT Pro" panose="020B0504020202020204" pitchFamily="34" charset="0"/>
              </a:rPr>
              <a:t>donné</a:t>
            </a:r>
            <a:r>
              <a:rPr lang="en-GB">
                <a:latin typeface="Avenir Next LT Pro" panose="020B0504020202020204" pitchFamily="34" charset="0"/>
              </a:rPr>
              <a:t>, nous </a:t>
            </a:r>
            <a:r>
              <a:rPr lang="en-GB" err="1">
                <a:latin typeface="Avenir Next LT Pro" panose="020B0504020202020204" pitchFamily="34" charset="0"/>
              </a:rPr>
              <a:t>pourrions</a:t>
            </a:r>
            <a:r>
              <a:rPr lang="en-GB">
                <a:latin typeface="Avenir Next LT Pro" panose="020B0504020202020204" pitchFamily="34" charset="0"/>
              </a:rPr>
              <a:t> </a:t>
            </a:r>
            <a:r>
              <a:rPr lang="en-GB" err="1">
                <a:latin typeface="Avenir Next LT Pro" panose="020B0504020202020204" pitchFamily="34" charset="0"/>
              </a:rPr>
              <a:t>écrire</a:t>
            </a:r>
            <a:r>
              <a:rPr lang="en-GB">
                <a:latin typeface="Avenir Next LT Pro" panose="020B0504020202020204" pitchFamily="34" charset="0"/>
              </a:rPr>
              <a:t> </a:t>
            </a:r>
            <a:r>
              <a:rPr lang="en-GB" err="1">
                <a:latin typeface="Avenir Next LT Pro" panose="020B0504020202020204" pitchFamily="34" charset="0"/>
              </a:rPr>
              <a:t>une</a:t>
            </a:r>
            <a:r>
              <a:rPr lang="en-GB">
                <a:latin typeface="Avenir Next LT Pro" panose="020B0504020202020204" pitchFamily="34" charset="0"/>
              </a:rPr>
              <a:t> </a:t>
            </a:r>
            <a:r>
              <a:rPr lang="en-GB" err="1">
                <a:latin typeface="Avenir Next LT Pro" panose="020B0504020202020204" pitchFamily="34" charset="0"/>
              </a:rPr>
              <a:t>fonction</a:t>
            </a:r>
            <a:r>
              <a:rPr lang="en-GB">
                <a:latin typeface="Avenir Next LT Pro" panose="020B0504020202020204" pitchFamily="34" charset="0"/>
              </a:rPr>
              <a:t> factory, </a:t>
            </a:r>
            <a:r>
              <a:rPr lang="en-GB" err="1">
                <a:latin typeface="Avenir Next LT Pro" panose="020B0504020202020204" pitchFamily="34" charset="0"/>
              </a:rPr>
              <a:t>comme</a:t>
            </a:r>
            <a:r>
              <a:rPr lang="en-GB">
                <a:latin typeface="Avenir Next LT Pro" panose="020B0504020202020204" pitchFamily="34" charset="0"/>
              </a:rPr>
              <a:t> </a:t>
            </a:r>
            <a:r>
              <a:rPr lang="en-GB" err="1">
                <a:latin typeface="Avenir Next LT Pro" panose="020B0504020202020204" pitchFamily="34" charset="0"/>
              </a:rPr>
              <a:t>ceci</a:t>
            </a:r>
            <a:r>
              <a:rPr lang="en-GB">
                <a:latin typeface="Avenir Next LT Pro" panose="020B0504020202020204" pitchFamily="34" charset="0"/>
              </a:rPr>
              <a:t> :</a:t>
            </a:r>
            <a:endParaRPr lang="en-US">
              <a:latin typeface="Avenir Next LT Pro" panose="020B0504020202020204" pitchFamily="34" charset="0"/>
            </a:endParaRPr>
          </a:p>
        </p:txBody>
      </p:sp>
    </p:spTree>
    <p:extLst>
      <p:ext uri="{BB962C8B-B14F-4D97-AF65-F5344CB8AC3E}">
        <p14:creationId xmlns:p14="http://schemas.microsoft.com/office/powerpoint/2010/main" val="39299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dissolv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fr-MA" sz="3200" b="1" spc="62">
                <a:solidFill>
                  <a:srgbClr val="545454"/>
                </a:solidFill>
                <a:latin typeface="Avenir Next LT Pro" panose="020B0504020202020204" pitchFamily="34" charset="0"/>
              </a:rPr>
              <a:t>Task Factory</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7" name="TextBox 13">
            <a:extLst>
              <a:ext uri="{FF2B5EF4-FFF2-40B4-BE49-F238E27FC236}">
                <a16:creationId xmlns:a16="http://schemas.microsoft.com/office/drawing/2014/main" id="{F5EA646D-9904-2FBE-4D55-B000F7B7BE7C}"/>
              </a:ext>
            </a:extLst>
          </p:cNvPr>
          <p:cNvSpPr txBox="1"/>
          <p:nvPr/>
        </p:nvSpPr>
        <p:spPr>
          <a:xfrm>
            <a:off x="1336030" y="2229213"/>
            <a:ext cx="15577870" cy="1409938"/>
          </a:xfrm>
          <a:prstGeom prst="rect">
            <a:avLst/>
          </a:prstGeom>
        </p:spPr>
        <p:txBody>
          <a:bodyPr lIns="0" tIns="0" rIns="0" bIns="0" rtlCol="0" anchor="t">
            <a:spAutoFit/>
          </a:bodyPr>
          <a:lstStyle/>
          <a:p>
            <a:pPr marL="342900" indent="-342900">
              <a:lnSpc>
                <a:spcPct val="250000"/>
              </a:lnSpc>
              <a:buFont typeface="Arial" panose="020B0604020202020204" pitchFamily="34" charset="0"/>
              <a:buChar char="•"/>
            </a:pPr>
            <a:endParaRPr lang="en-US" sz="2000" spc="26">
              <a:solidFill>
                <a:srgbClr val="545454"/>
              </a:solidFill>
              <a:latin typeface="Avenir Next LT Pro" panose="020B0504020202020204" pitchFamily="34" charset="0"/>
            </a:endParaRPr>
          </a:p>
          <a:p>
            <a:pPr marL="342900" indent="-342900">
              <a:lnSpc>
                <a:spcPct val="250000"/>
              </a:lnSpc>
              <a:buFont typeface="Arial" panose="020B0604020202020204" pitchFamily="34" charset="0"/>
              <a:buChar char="•"/>
            </a:pPr>
            <a:endParaRPr lang="en-US" sz="2000" spc="26">
              <a:solidFill>
                <a:srgbClr val="545454"/>
              </a:solidFill>
              <a:latin typeface="Avenir Next LT Pro" panose="020B0504020202020204" pitchFamily="34" charset="0"/>
            </a:endParaRPr>
          </a:p>
        </p:txBody>
      </p:sp>
      <p:pic>
        <p:nvPicPr>
          <p:cNvPr id="12" name="Picture 11">
            <a:extLst>
              <a:ext uri="{FF2B5EF4-FFF2-40B4-BE49-F238E27FC236}">
                <a16:creationId xmlns:a16="http://schemas.microsoft.com/office/drawing/2014/main" id="{6AFBBEF9-C42A-8418-8E23-F2D327C5A53E}"/>
              </a:ext>
            </a:extLst>
          </p:cNvPr>
          <p:cNvPicPr>
            <a:picLocks noChangeAspect="1"/>
          </p:cNvPicPr>
          <p:nvPr/>
        </p:nvPicPr>
        <p:blipFill rotWithShape="1">
          <a:blip r:embed="rId5"/>
          <a:srcRect t="12193"/>
          <a:stretch/>
        </p:blipFill>
        <p:spPr>
          <a:xfrm>
            <a:off x="4006509" y="3181231"/>
            <a:ext cx="9887291" cy="4523131"/>
          </a:xfrm>
          <a:prstGeom prst="rect">
            <a:avLst/>
          </a:prstGeom>
        </p:spPr>
      </p:pic>
      <p:sp>
        <p:nvSpPr>
          <p:cNvPr id="14" name="Rounded Rectangle 13">
            <a:extLst>
              <a:ext uri="{FF2B5EF4-FFF2-40B4-BE49-F238E27FC236}">
                <a16:creationId xmlns:a16="http://schemas.microsoft.com/office/drawing/2014/main" id="{DCECDD55-1A46-1CE5-3EC5-9D992E6F0781}"/>
              </a:ext>
            </a:extLst>
          </p:cNvPr>
          <p:cNvSpPr/>
          <p:nvPr/>
        </p:nvSpPr>
        <p:spPr>
          <a:xfrm>
            <a:off x="3872347" y="2562149"/>
            <a:ext cx="10021453" cy="5495638"/>
          </a:xfrm>
          <a:prstGeom prst="roundRect">
            <a:avLst>
              <a:gd name="adj" fmla="val 4370"/>
            </a:avLst>
          </a:prstGeom>
          <a:solidFill>
            <a:schemeClr val="accent1">
              <a:alpha val="646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5" name="Espace réservé du numéro de diapositive 24">
            <a:extLst>
              <a:ext uri="{FF2B5EF4-FFF2-40B4-BE49-F238E27FC236}">
                <a16:creationId xmlns:a16="http://schemas.microsoft.com/office/drawing/2014/main" id="{A524381F-5245-4242-6E8A-433CB3EAA7E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142</a:t>
            </a:fld>
            <a:endParaRPr lang="en-US" sz="1800" b="1">
              <a:solidFill>
                <a:srgbClr val="A8CEC3"/>
              </a:solidFill>
            </a:endParaRPr>
          </a:p>
        </p:txBody>
      </p:sp>
    </p:spTree>
    <p:extLst>
      <p:ext uri="{BB962C8B-B14F-4D97-AF65-F5344CB8AC3E}">
        <p14:creationId xmlns:p14="http://schemas.microsoft.com/office/powerpoint/2010/main" val="21393403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49943" y="4440614"/>
            <a:ext cx="16007105" cy="2128788"/>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DYNAMIC </a:t>
            </a:r>
          </a:p>
          <a:p>
            <a:pPr algn="r">
              <a:lnSpc>
                <a:spcPts val="8250"/>
              </a:lnSpc>
            </a:pPr>
            <a:r>
              <a:rPr lang="en-US" sz="7500" b="1">
                <a:solidFill>
                  <a:srgbClr val="545454"/>
                </a:solidFill>
                <a:latin typeface="Avenir Next LT Pro"/>
              </a:rPr>
              <a:t>TASK MAPPING</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7.4</a:t>
            </a:r>
          </a:p>
        </p:txBody>
      </p:sp>
    </p:spTree>
    <p:extLst>
      <p:ext uri="{BB962C8B-B14F-4D97-AF65-F5344CB8AC3E}">
        <p14:creationId xmlns:p14="http://schemas.microsoft.com/office/powerpoint/2010/main" val="36949354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fr-MA" sz="3200" b="1" spc="62">
                <a:solidFill>
                  <a:srgbClr val="545454"/>
                </a:solidFill>
                <a:latin typeface="Avenir Next LT Pro" panose="020B0504020202020204" pitchFamily="34" charset="0"/>
              </a:rPr>
              <a:t>Dynamic </a:t>
            </a:r>
            <a:r>
              <a:rPr lang="fr-MA" sz="3200" b="1" spc="62" err="1">
                <a:solidFill>
                  <a:srgbClr val="545454"/>
                </a:solidFill>
                <a:latin typeface="Avenir Next LT Pro" panose="020B0504020202020204" pitchFamily="34" charset="0"/>
              </a:rPr>
              <a:t>Task</a:t>
            </a:r>
            <a:r>
              <a:rPr lang="fr-MA" sz="3200" b="1" spc="62">
                <a:solidFill>
                  <a:srgbClr val="545454"/>
                </a:solidFill>
                <a:latin typeface="Avenir Next LT Pro" panose="020B0504020202020204" pitchFamily="34" charset="0"/>
              </a:rPr>
              <a:t> Mapping</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7" name="TextBox 13">
            <a:extLst>
              <a:ext uri="{FF2B5EF4-FFF2-40B4-BE49-F238E27FC236}">
                <a16:creationId xmlns:a16="http://schemas.microsoft.com/office/drawing/2014/main" id="{F5EA646D-9904-2FBE-4D55-B000F7B7BE7C}"/>
              </a:ext>
            </a:extLst>
          </p:cNvPr>
          <p:cNvSpPr txBox="1"/>
          <p:nvPr/>
        </p:nvSpPr>
        <p:spPr>
          <a:xfrm>
            <a:off x="1336030" y="2229213"/>
            <a:ext cx="15577870" cy="7026860"/>
          </a:xfrm>
          <a:prstGeom prst="rect">
            <a:avLst/>
          </a:prstGeom>
        </p:spPr>
        <p:txBody>
          <a:bodyPr lIns="0" tIns="0" rIns="0" bIns="0" rtlCol="0" anchor="t">
            <a:spAutoFit/>
          </a:bodyPr>
          <a:lstStyle/>
          <a:p>
            <a:pPr marL="285750" indent="-285750">
              <a:lnSpc>
                <a:spcPct val="250000"/>
              </a:lnSpc>
              <a:buFont typeface="Arial" panose="020B0604020202020204" pitchFamily="34" charset="0"/>
              <a:buChar char="•"/>
            </a:pPr>
            <a:r>
              <a:rPr lang="fr-FR">
                <a:latin typeface="Avenir Next LT Pro" panose="020B0504020202020204" pitchFamily="34" charset="0"/>
              </a:rPr>
              <a:t>La "</a:t>
            </a:r>
            <a:r>
              <a:rPr lang="fr-FR" b="1">
                <a:solidFill>
                  <a:srgbClr val="62A0DF"/>
                </a:solidFill>
                <a:latin typeface="Avenir Next LT Pro" panose="020B0504020202020204" pitchFamily="34" charset="0"/>
              </a:rPr>
              <a:t>Dynamic </a:t>
            </a:r>
            <a:r>
              <a:rPr lang="fr-FR" b="1" err="1">
                <a:solidFill>
                  <a:srgbClr val="62A0DF"/>
                </a:solidFill>
                <a:latin typeface="Avenir Next LT Pro" panose="020B0504020202020204" pitchFamily="34" charset="0"/>
              </a:rPr>
              <a:t>Task</a:t>
            </a:r>
            <a:r>
              <a:rPr lang="fr-FR" b="1">
                <a:solidFill>
                  <a:srgbClr val="62A0DF"/>
                </a:solidFill>
                <a:latin typeface="Avenir Next LT Pro" panose="020B0504020202020204" pitchFamily="34" charset="0"/>
              </a:rPr>
              <a:t> Mapping</a:t>
            </a:r>
            <a:r>
              <a:rPr lang="fr-FR">
                <a:latin typeface="Avenir Next LT Pro" panose="020B0504020202020204" pitchFamily="34" charset="0"/>
              </a:rPr>
              <a:t>" permet de créer des tâches à l'exécution d'un flux de travail en fonction des données actuelles, plutôt que de savoir à l'avance combien de tâches seraient nécessaires par l'auteur du DAG.</a:t>
            </a:r>
          </a:p>
          <a:p>
            <a:pPr marL="285750" indent="-285750">
              <a:lnSpc>
                <a:spcPct val="250000"/>
              </a:lnSpc>
              <a:buFont typeface="Arial" panose="020B0604020202020204" pitchFamily="34" charset="0"/>
              <a:buChar char="•"/>
            </a:pPr>
            <a:r>
              <a:rPr lang="fr-FR">
                <a:latin typeface="Avenir Next LT Pro" panose="020B0504020202020204" pitchFamily="34" charset="0"/>
              </a:rPr>
              <a:t>Cela ressemble à la définition de vos tâches dans une boucle for, mais au lieu d'avoir le fichier DAG récupérer les données et le faire lui-même, </a:t>
            </a:r>
            <a:br>
              <a:rPr lang="fr-FR">
                <a:latin typeface="Avenir Next LT Pro" panose="020B0504020202020204" pitchFamily="34" charset="0"/>
              </a:rPr>
            </a:br>
            <a:r>
              <a:rPr lang="fr-FR">
                <a:latin typeface="Avenir Next LT Pro" panose="020B0504020202020204" pitchFamily="34" charset="0"/>
              </a:rPr>
              <a:t>le planificateur peut le faire en fonction de la sortie d'une tâche précédente. </a:t>
            </a:r>
          </a:p>
          <a:p>
            <a:pPr marL="285750" indent="-285750">
              <a:lnSpc>
                <a:spcPct val="250000"/>
              </a:lnSpc>
              <a:buFont typeface="Arial" panose="020B0604020202020204" pitchFamily="34" charset="0"/>
              <a:buChar char="•"/>
            </a:pPr>
            <a:r>
              <a:rPr lang="fr-FR">
                <a:latin typeface="Avenir Next LT Pro" panose="020B0504020202020204" pitchFamily="34" charset="0"/>
              </a:rPr>
              <a:t>Juste avant l'exécution d'une tâche mappée, le planificateur créera </a:t>
            </a:r>
            <a:r>
              <a:rPr lang="fr-FR" b="1">
                <a:solidFill>
                  <a:srgbClr val="FF0000"/>
                </a:solidFill>
                <a:latin typeface="Avenir Next LT Pro" panose="020B0504020202020204" pitchFamily="34" charset="0"/>
              </a:rPr>
              <a:t>n copies </a:t>
            </a:r>
            <a:r>
              <a:rPr lang="fr-FR">
                <a:latin typeface="Avenir Next LT Pro" panose="020B0504020202020204" pitchFamily="34" charset="0"/>
              </a:rPr>
              <a:t>de la tâche, une pour chaque entrée.</a:t>
            </a:r>
          </a:p>
          <a:p>
            <a:pPr marL="285750" indent="-285750">
              <a:lnSpc>
                <a:spcPct val="250000"/>
              </a:lnSpc>
              <a:buFont typeface="Arial" panose="020B0604020202020204" pitchFamily="34" charset="0"/>
              <a:buChar char="•"/>
            </a:pPr>
            <a:endParaRPr lang="fr-FR">
              <a:latin typeface="Avenir Next LT Pro" panose="020B0504020202020204" pitchFamily="34" charset="0"/>
            </a:endParaRPr>
          </a:p>
          <a:p>
            <a:pPr marL="285750" indent="-285750">
              <a:lnSpc>
                <a:spcPct val="250000"/>
              </a:lnSpc>
              <a:buFont typeface="Arial" panose="020B0604020202020204" pitchFamily="34" charset="0"/>
              <a:buChar char="•"/>
            </a:pPr>
            <a:r>
              <a:rPr lang="fr-FR">
                <a:latin typeface="Avenir Next LT Pro" panose="020B0504020202020204" pitchFamily="34" charset="0"/>
              </a:rPr>
              <a:t>Il est également possible d'avoir une tâche qui opère sur la sortie collectée d'une tâche mappée, communément appelée "</a:t>
            </a:r>
            <a:r>
              <a:rPr lang="fr-FR" err="1">
                <a:latin typeface="Avenir Next LT Pro" panose="020B0504020202020204" pitchFamily="34" charset="0"/>
              </a:rPr>
              <a:t>map</a:t>
            </a:r>
            <a:r>
              <a:rPr lang="fr-FR">
                <a:latin typeface="Avenir Next LT Pro" panose="020B0504020202020204" pitchFamily="34" charset="0"/>
              </a:rPr>
              <a:t> and </a:t>
            </a:r>
            <a:r>
              <a:rPr lang="fr-FR" err="1">
                <a:latin typeface="Avenir Next LT Pro" panose="020B0504020202020204" pitchFamily="34" charset="0"/>
              </a:rPr>
              <a:t>reduce</a:t>
            </a:r>
            <a:r>
              <a:rPr lang="fr-FR">
                <a:latin typeface="Avenir Next LT Pro" panose="020B0504020202020204" pitchFamily="34" charset="0"/>
              </a:rPr>
              <a:t>".</a:t>
            </a:r>
          </a:p>
          <a:p>
            <a:pPr marL="342900" indent="-342900">
              <a:lnSpc>
                <a:spcPct val="250000"/>
              </a:lnSpc>
              <a:buFont typeface="Arial" panose="020B0604020202020204" pitchFamily="34" charset="0"/>
              <a:buChar char="•"/>
            </a:pPr>
            <a:endParaRPr lang="en-US" sz="2000" spc="26">
              <a:solidFill>
                <a:srgbClr val="545454"/>
              </a:solidFill>
              <a:latin typeface="Avenir Next LT Pro" panose="020B0504020202020204" pitchFamily="34" charset="0"/>
            </a:endParaRPr>
          </a:p>
          <a:p>
            <a:pPr marL="342900" indent="-342900">
              <a:lnSpc>
                <a:spcPct val="250000"/>
              </a:lnSpc>
              <a:buFont typeface="Arial" panose="020B0604020202020204" pitchFamily="34" charset="0"/>
              <a:buChar char="•"/>
            </a:pPr>
            <a:endParaRPr lang="en-US" sz="2000" spc="26">
              <a:solidFill>
                <a:srgbClr val="545454"/>
              </a:solidFill>
              <a:latin typeface="Avenir Next LT Pro" panose="020B0504020202020204" pitchFamily="34" charset="0"/>
            </a:endParaRPr>
          </a:p>
          <a:p>
            <a:pPr marL="342900" indent="-342900">
              <a:lnSpc>
                <a:spcPct val="250000"/>
              </a:lnSpc>
              <a:buFont typeface="Arial" panose="020B0604020202020204" pitchFamily="34" charset="0"/>
              <a:buChar char="•"/>
            </a:pPr>
            <a:endParaRPr lang="en-US" sz="2000" spc="26">
              <a:solidFill>
                <a:srgbClr val="545454"/>
              </a:solidFill>
              <a:latin typeface="Avenir Next LT Pro" panose="020B0504020202020204" pitchFamily="34" charset="0"/>
            </a:endParaRPr>
          </a:p>
        </p:txBody>
      </p:sp>
      <p:sp>
        <p:nvSpPr>
          <p:cNvPr id="12" name="Espace réservé du numéro de diapositive 24">
            <a:extLst>
              <a:ext uri="{FF2B5EF4-FFF2-40B4-BE49-F238E27FC236}">
                <a16:creationId xmlns:a16="http://schemas.microsoft.com/office/drawing/2014/main" id="{366E5462-1872-49B0-D09A-25688642F01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144</a:t>
            </a:fld>
            <a:endParaRPr lang="en-US" sz="1800" b="1">
              <a:solidFill>
                <a:srgbClr val="A8CEC3"/>
              </a:solidFill>
            </a:endParaRPr>
          </a:p>
        </p:txBody>
      </p:sp>
    </p:spTree>
    <p:extLst>
      <p:ext uri="{BB962C8B-B14F-4D97-AF65-F5344CB8AC3E}">
        <p14:creationId xmlns:p14="http://schemas.microsoft.com/office/powerpoint/2010/main" val="275150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dissolv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dissolve">
                                      <p:cBhvr>
                                        <p:cTn id="22"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fr-MA" sz="3200" b="1" spc="62">
                <a:solidFill>
                  <a:srgbClr val="545454"/>
                </a:solidFill>
                <a:latin typeface="Avenir Next LT Pro" panose="020B0504020202020204" pitchFamily="34" charset="0"/>
              </a:rPr>
              <a:t>DYNAMIC TASK MAPPING</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7" name="TextBox 13">
            <a:extLst>
              <a:ext uri="{FF2B5EF4-FFF2-40B4-BE49-F238E27FC236}">
                <a16:creationId xmlns:a16="http://schemas.microsoft.com/office/drawing/2014/main" id="{F5EA646D-9904-2FBE-4D55-B000F7B7BE7C}"/>
              </a:ext>
            </a:extLst>
          </p:cNvPr>
          <p:cNvSpPr txBox="1"/>
          <p:nvPr/>
        </p:nvSpPr>
        <p:spPr>
          <a:xfrm>
            <a:off x="1336030" y="2229213"/>
            <a:ext cx="15577870" cy="1964449"/>
          </a:xfrm>
          <a:prstGeom prst="rect">
            <a:avLst/>
          </a:prstGeom>
        </p:spPr>
        <p:txBody>
          <a:bodyPr lIns="0" tIns="0" rIns="0" bIns="0" rtlCol="0" anchor="t">
            <a:spAutoFit/>
          </a:bodyPr>
          <a:lstStyle/>
          <a:p>
            <a:pPr>
              <a:lnSpc>
                <a:spcPct val="250000"/>
              </a:lnSpc>
            </a:pPr>
            <a:r>
              <a:rPr lang="fr-FR" b="1">
                <a:solidFill>
                  <a:srgbClr val="A8CEC3"/>
                </a:solidFill>
                <a:latin typeface="Avenir Next LT Pro" panose="020B0504020202020204" pitchFamily="34" charset="0"/>
              </a:rPr>
              <a:t>Simple Mapping</a:t>
            </a:r>
          </a:p>
          <a:p>
            <a:pPr>
              <a:lnSpc>
                <a:spcPct val="250000"/>
              </a:lnSpc>
            </a:pPr>
            <a:r>
              <a:rPr lang="fr-FR">
                <a:latin typeface="Avenir Next LT Pro" panose="020B0504020202020204" pitchFamily="34" charset="0"/>
              </a:rPr>
              <a:t>Dans sa forme la plus simple, vous pouvez cartographier sur une liste définie directement dans votre fichier DAG en utilisant la fonction </a:t>
            </a:r>
            <a:r>
              <a:rPr lang="fr-FR" b="1">
                <a:latin typeface="Avenir Next LT Pro" panose="020B0504020202020204" pitchFamily="34" charset="0"/>
              </a:rPr>
              <a:t>"expand()" </a:t>
            </a:r>
            <a:r>
              <a:rPr lang="fr-FR">
                <a:latin typeface="Avenir Next LT Pro" panose="020B0504020202020204" pitchFamily="34" charset="0"/>
              </a:rPr>
              <a:t>au lieu d'appeler directement votre tâche.</a:t>
            </a:r>
            <a:r>
              <a:rPr lang="fr-FR" b="1">
                <a:solidFill>
                  <a:srgbClr val="A8CEC3"/>
                </a:solidFill>
                <a:latin typeface="Avenir Next LT Pro" panose="020B0504020202020204" pitchFamily="34" charset="0"/>
              </a:rPr>
              <a:t> </a:t>
            </a:r>
            <a:endParaRPr lang="en-US" sz="2000" b="1" spc="26">
              <a:solidFill>
                <a:srgbClr val="A8CEC3"/>
              </a:solidFill>
              <a:latin typeface="Avenir Next LT Pro" panose="020B0504020202020204" pitchFamily="34" charset="0"/>
            </a:endParaRPr>
          </a:p>
        </p:txBody>
      </p:sp>
      <p:grpSp>
        <p:nvGrpSpPr>
          <p:cNvPr id="21" name="Group 14">
            <a:extLst>
              <a:ext uri="{FF2B5EF4-FFF2-40B4-BE49-F238E27FC236}">
                <a16:creationId xmlns:a16="http://schemas.microsoft.com/office/drawing/2014/main" id="{2CF3F44A-073D-1076-A136-B0AAA625C9EF}"/>
              </a:ext>
            </a:extLst>
          </p:cNvPr>
          <p:cNvGrpSpPr/>
          <p:nvPr/>
        </p:nvGrpSpPr>
        <p:grpSpPr>
          <a:xfrm>
            <a:off x="3836472" y="3350186"/>
            <a:ext cx="10615056" cy="6683487"/>
            <a:chOff x="0" y="-147664"/>
            <a:chExt cx="2917317" cy="869950"/>
          </a:xfrm>
        </p:grpSpPr>
        <p:sp>
          <p:nvSpPr>
            <p:cNvPr id="22" name="Freeform 15">
              <a:extLst>
                <a:ext uri="{FF2B5EF4-FFF2-40B4-BE49-F238E27FC236}">
                  <a16:creationId xmlns:a16="http://schemas.microsoft.com/office/drawing/2014/main" id="{79DA04D5-0D26-A866-A2B3-9C4B0F1E5D63}"/>
                </a:ext>
              </a:extLst>
            </p:cNvPr>
            <p:cNvSpPr/>
            <p:nvPr/>
          </p:nvSpPr>
          <p:spPr>
            <a:xfrm>
              <a:off x="0" y="0"/>
              <a:ext cx="2731528" cy="574621"/>
            </a:xfrm>
            <a:custGeom>
              <a:avLst/>
              <a:gdLst/>
              <a:ahLst/>
              <a:cxnLst/>
              <a:rect l="l" t="t" r="r" b="b"/>
              <a:pathLst>
                <a:path w="2731528" h="574621">
                  <a:moveTo>
                    <a:pt x="38070" y="0"/>
                  </a:moveTo>
                  <a:lnTo>
                    <a:pt x="2693457" y="0"/>
                  </a:lnTo>
                  <a:cubicBezTo>
                    <a:pt x="2703554" y="0"/>
                    <a:pt x="2713237" y="4011"/>
                    <a:pt x="2720377" y="11151"/>
                  </a:cubicBezTo>
                  <a:cubicBezTo>
                    <a:pt x="2727517" y="18290"/>
                    <a:pt x="2731528" y="27973"/>
                    <a:pt x="2731528" y="38070"/>
                  </a:cubicBezTo>
                  <a:lnTo>
                    <a:pt x="2731528" y="536551"/>
                  </a:lnTo>
                  <a:cubicBezTo>
                    <a:pt x="2731528" y="546648"/>
                    <a:pt x="2727517" y="556331"/>
                    <a:pt x="2720377" y="563471"/>
                  </a:cubicBezTo>
                  <a:cubicBezTo>
                    <a:pt x="2713237" y="570610"/>
                    <a:pt x="2703554" y="574621"/>
                    <a:pt x="2693457" y="574621"/>
                  </a:cubicBezTo>
                  <a:lnTo>
                    <a:pt x="38070" y="574621"/>
                  </a:lnTo>
                  <a:cubicBezTo>
                    <a:pt x="27973" y="574621"/>
                    <a:pt x="18290" y="570610"/>
                    <a:pt x="11151" y="563471"/>
                  </a:cubicBezTo>
                  <a:cubicBezTo>
                    <a:pt x="4011" y="556331"/>
                    <a:pt x="0" y="546648"/>
                    <a:pt x="0" y="536551"/>
                  </a:cubicBezTo>
                  <a:lnTo>
                    <a:pt x="0" y="38070"/>
                  </a:lnTo>
                  <a:cubicBezTo>
                    <a:pt x="0" y="27973"/>
                    <a:pt x="4011" y="18290"/>
                    <a:pt x="11151" y="11151"/>
                  </a:cubicBezTo>
                  <a:cubicBezTo>
                    <a:pt x="18290" y="4011"/>
                    <a:pt x="27973" y="0"/>
                    <a:pt x="38070" y="0"/>
                  </a:cubicBezTo>
                  <a:close/>
                </a:path>
              </a:pathLst>
            </a:custGeom>
            <a:solidFill>
              <a:srgbClr val="3B3838"/>
            </a:solidFill>
            <a:ln w="38100">
              <a:solidFill>
                <a:srgbClr val="BBCBCD"/>
              </a:solidFill>
            </a:ln>
          </p:spPr>
        </p:sp>
        <p:sp>
          <p:nvSpPr>
            <p:cNvPr id="23" name="TextBox 16">
              <a:extLst>
                <a:ext uri="{FF2B5EF4-FFF2-40B4-BE49-F238E27FC236}">
                  <a16:creationId xmlns:a16="http://schemas.microsoft.com/office/drawing/2014/main" id="{30D87048-9901-C9DB-8548-2B5FBCF233DE}"/>
                </a:ext>
              </a:extLst>
            </p:cNvPr>
            <p:cNvSpPr txBox="1"/>
            <p:nvPr/>
          </p:nvSpPr>
          <p:spPr>
            <a:xfrm>
              <a:off x="21285" y="-147664"/>
              <a:ext cx="2896032" cy="869950"/>
            </a:xfrm>
            <a:prstGeom prst="rect">
              <a:avLst/>
            </a:prstGeom>
          </p:spPr>
          <p:txBody>
            <a:bodyPr lIns="50800" tIns="50800" rIns="50800" bIns="50800" rtlCol="0" anchor="ctr"/>
            <a:lstStyle/>
            <a:p>
              <a:pPr algn="l"/>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FR" sz="1200" b="0" i="0">
                  <a:solidFill>
                    <a:schemeClr val="accent2">
                      <a:lumMod val="60000"/>
                      <a:lumOff val="40000"/>
                    </a:schemeClr>
                  </a:solidFill>
                  <a:effectLst/>
                  <a:latin typeface="Söhne"/>
                </a:rPr>
                <a:t> Exemple de DAG démontrant l'utilisation de la "Dynamic </a:t>
              </a:r>
              <a:r>
                <a:rPr lang="fr-FR" sz="1200" b="0" i="0" err="1">
                  <a:solidFill>
                    <a:schemeClr val="accent2">
                      <a:lumMod val="60000"/>
                      <a:lumOff val="40000"/>
                    </a:schemeClr>
                  </a:solidFill>
                  <a:effectLst/>
                  <a:latin typeface="Söhne"/>
                </a:rPr>
                <a:t>Task</a:t>
              </a:r>
              <a:r>
                <a:rPr lang="fr-FR" sz="1200" b="0" i="0">
                  <a:solidFill>
                    <a:schemeClr val="accent2">
                      <a:lumMod val="60000"/>
                      <a:lumOff val="40000"/>
                    </a:schemeClr>
                  </a:solidFill>
                  <a:effectLst/>
                  <a:latin typeface="Söhne"/>
                </a:rPr>
                <a:t> Mapping"</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p>
            <a:p>
              <a:pPr algn="l"/>
              <a:r>
                <a:rPr lang="fr-MA" sz="12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200" b="0" i="0">
                  <a:solidFill>
                    <a:schemeClr val="tx2">
                      <a:lumMod val="60000"/>
                      <a:lumOff val="40000"/>
                    </a:schemeClr>
                  </a:solidFill>
                  <a:effectLst/>
                  <a:latin typeface="Roboto Mono Regular" panose="020B0604020202020204" charset="0"/>
                  <a:ea typeface="Roboto Mono Regular" panose="020B0604020202020204" charset="0"/>
                </a:rPr>
                <a:t> __future__ import</a:t>
              </a:r>
              <a:r>
                <a:rPr lang="fr-MA" sz="1200" b="0" i="0">
                  <a:solidFill>
                    <a:schemeClr val="bg1"/>
                  </a:solidFill>
                  <a:effectLst/>
                  <a:latin typeface="Roboto Mono Regular" panose="020B0604020202020204" charset="0"/>
                  <a:ea typeface="Roboto Mono Regular" panose="020B0604020202020204" charset="0"/>
                </a:rPr>
                <a:t> annotations</a:t>
              </a:r>
            </a:p>
            <a:p>
              <a:pPr algn="l"/>
              <a:endParaRPr lang="fr-MA" sz="1200" b="0" i="0">
                <a:solidFill>
                  <a:schemeClr val="bg1"/>
                </a:solidFill>
                <a:effectLst/>
                <a:latin typeface="Roboto Mono Regular" panose="020B0604020202020204" charset="0"/>
                <a:ea typeface="Roboto Mono Regular" panose="020B0604020202020204" charset="0"/>
              </a:endParaRPr>
            </a:p>
            <a:p>
              <a:pPr algn="l"/>
              <a:r>
                <a:rPr lang="fr-MA" sz="12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200" b="0" i="0">
                  <a:solidFill>
                    <a:schemeClr val="tx2">
                      <a:lumMod val="60000"/>
                      <a:lumOff val="40000"/>
                    </a:schemeClr>
                  </a:solidFill>
                  <a:effectLst/>
                  <a:latin typeface="Roboto Mono Regular" panose="020B0604020202020204" charset="0"/>
                  <a:ea typeface="Roboto Mono Regular" panose="020B0604020202020204" charset="0"/>
                </a:rPr>
                <a:t> </a:t>
              </a:r>
              <a:r>
                <a:rPr lang="fr-MA" sz="1200" b="0" i="0" err="1">
                  <a:solidFill>
                    <a:schemeClr val="tx2">
                      <a:lumMod val="60000"/>
                      <a:lumOff val="40000"/>
                    </a:schemeClr>
                  </a:solidFill>
                  <a:effectLst/>
                  <a:latin typeface="Roboto Mono Regular" panose="020B0604020202020204" charset="0"/>
                  <a:ea typeface="Roboto Mono Regular" panose="020B0604020202020204" charset="0"/>
                </a:rPr>
                <a:t>datetime</a:t>
              </a:r>
              <a:r>
                <a:rPr lang="fr-MA" sz="1200" b="0" i="0">
                  <a:solidFill>
                    <a:schemeClr val="tx2">
                      <a:lumMod val="60000"/>
                      <a:lumOff val="40000"/>
                    </a:schemeClr>
                  </a:solidFill>
                  <a:effectLst/>
                  <a:latin typeface="Roboto Mono Regular" panose="020B0604020202020204" charset="0"/>
                  <a:ea typeface="Roboto Mono Regular" panose="020B0604020202020204" charset="0"/>
                </a:rPr>
                <a:t> import </a:t>
              </a:r>
              <a:r>
                <a:rPr lang="fr-MA" sz="1200" b="0" i="0" err="1">
                  <a:solidFill>
                    <a:schemeClr val="bg1"/>
                  </a:solidFill>
                  <a:effectLst/>
                  <a:latin typeface="Roboto Mono Regular" panose="020B0604020202020204" charset="0"/>
                  <a:ea typeface="Roboto Mono Regular" panose="020B0604020202020204" charset="0"/>
                </a:rPr>
                <a:t>datetime</a:t>
              </a:r>
              <a:endParaRPr lang="fr-MA" sz="1200" b="0" i="0">
                <a:solidFill>
                  <a:schemeClr val="bg1"/>
                </a:solidFill>
                <a:effectLst/>
                <a:latin typeface="Roboto Mono Regular" panose="020B0604020202020204" charset="0"/>
                <a:ea typeface="Roboto Mono Regular" panose="020B0604020202020204" charset="0"/>
              </a:endParaRPr>
            </a:p>
            <a:p>
              <a:pPr algn="l"/>
              <a:endParaRPr lang="fr-MA" sz="1200" b="0" i="0">
                <a:solidFill>
                  <a:schemeClr val="bg1"/>
                </a:solidFill>
                <a:effectLst/>
                <a:latin typeface="Roboto Mono Regular" panose="020B0604020202020204" charset="0"/>
                <a:ea typeface="Roboto Mono Regular" panose="020B0604020202020204" charset="0"/>
              </a:endParaRPr>
            </a:p>
            <a:p>
              <a:pPr algn="l"/>
              <a:r>
                <a:rPr lang="fr-MA" sz="12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200" b="0" i="0">
                  <a:solidFill>
                    <a:schemeClr val="tx2">
                      <a:lumMod val="60000"/>
                      <a:lumOff val="40000"/>
                    </a:schemeClr>
                  </a:solidFill>
                  <a:effectLst/>
                  <a:latin typeface="Roboto Mono Regular" panose="020B0604020202020204" charset="0"/>
                  <a:ea typeface="Roboto Mono Regular" panose="020B0604020202020204" charset="0"/>
                </a:rPr>
                <a:t> </a:t>
              </a:r>
              <a:r>
                <a:rPr lang="fr-MA" sz="1200" b="0" i="0" err="1">
                  <a:solidFill>
                    <a:schemeClr val="tx2">
                      <a:lumMod val="60000"/>
                      <a:lumOff val="40000"/>
                    </a:schemeClr>
                  </a:solidFill>
                  <a:effectLst/>
                  <a:latin typeface="Roboto Mono Regular" panose="020B0604020202020204" charset="0"/>
                  <a:ea typeface="Roboto Mono Regular" panose="020B0604020202020204" charset="0"/>
                </a:rPr>
                <a:t>airflow</a:t>
              </a:r>
              <a:r>
                <a:rPr lang="fr-MA" sz="1200" b="0" i="0">
                  <a:solidFill>
                    <a:schemeClr val="tx2">
                      <a:lumMod val="60000"/>
                      <a:lumOff val="40000"/>
                    </a:schemeClr>
                  </a:solidFill>
                  <a:effectLst/>
                  <a:latin typeface="Roboto Mono Regular" panose="020B0604020202020204" charset="0"/>
                  <a:ea typeface="Roboto Mono Regular" panose="020B0604020202020204" charset="0"/>
                </a:rPr>
                <a:t> import</a:t>
              </a:r>
              <a:r>
                <a:rPr lang="fr-MA" sz="1200" b="0" i="0">
                  <a:solidFill>
                    <a:schemeClr val="bg1"/>
                  </a:solidFill>
                  <a:effectLst/>
                  <a:latin typeface="Roboto Mono Regular" panose="020B0604020202020204" charset="0"/>
                  <a:ea typeface="Roboto Mono Regular" panose="020B0604020202020204" charset="0"/>
                </a:rPr>
                <a:t> DAG</a:t>
              </a:r>
            </a:p>
            <a:p>
              <a:pPr algn="l"/>
              <a:r>
                <a:rPr lang="fr-MA" sz="12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200" b="0" i="0">
                  <a:solidFill>
                    <a:schemeClr val="tx2">
                      <a:lumMod val="60000"/>
                      <a:lumOff val="40000"/>
                    </a:schemeClr>
                  </a:solidFill>
                  <a:effectLst/>
                  <a:latin typeface="Roboto Mono Regular" panose="020B0604020202020204" charset="0"/>
                  <a:ea typeface="Roboto Mono Regular" panose="020B0604020202020204" charset="0"/>
                </a:rPr>
                <a:t> </a:t>
              </a:r>
              <a:r>
                <a:rPr lang="fr-MA" sz="1200" b="0" i="0" err="1">
                  <a:solidFill>
                    <a:schemeClr val="tx2">
                      <a:lumMod val="60000"/>
                      <a:lumOff val="40000"/>
                    </a:schemeClr>
                  </a:solidFill>
                  <a:effectLst/>
                  <a:latin typeface="Roboto Mono Regular" panose="020B0604020202020204" charset="0"/>
                  <a:ea typeface="Roboto Mono Regular" panose="020B0604020202020204" charset="0"/>
                </a:rPr>
                <a:t>airflow.decorators</a:t>
              </a:r>
              <a:r>
                <a:rPr lang="fr-MA" sz="1200" b="0" i="0">
                  <a:solidFill>
                    <a:schemeClr val="tx2">
                      <a:lumMod val="60000"/>
                      <a:lumOff val="40000"/>
                    </a:schemeClr>
                  </a:solidFill>
                  <a:effectLst/>
                  <a:latin typeface="Roboto Mono Regular" panose="020B0604020202020204" charset="0"/>
                  <a:ea typeface="Roboto Mono Regular" panose="020B0604020202020204" charset="0"/>
                </a:rPr>
                <a:t> import </a:t>
              </a:r>
              <a:r>
                <a:rPr lang="fr-MA" sz="1200" b="0" i="0" err="1">
                  <a:solidFill>
                    <a:schemeClr val="bg1"/>
                  </a:solidFill>
                  <a:effectLst/>
                  <a:latin typeface="Roboto Mono Regular" panose="020B0604020202020204" charset="0"/>
                  <a:ea typeface="Roboto Mono Regular" panose="020B0604020202020204" charset="0"/>
                </a:rPr>
                <a:t>task</a:t>
              </a:r>
              <a:endParaRPr lang="fr-MA" sz="1200" b="0" i="0">
                <a:solidFill>
                  <a:schemeClr val="bg1"/>
                </a:solidFill>
                <a:effectLst/>
                <a:latin typeface="Roboto Mono Regular" panose="020B0604020202020204" charset="0"/>
                <a:ea typeface="Roboto Mono Regular" panose="020B0604020202020204" charset="0"/>
              </a:endParaRPr>
            </a:p>
            <a:p>
              <a:pPr algn="l"/>
              <a:endParaRPr lang="fr-MA" sz="1200" b="0" i="0">
                <a:solidFill>
                  <a:schemeClr val="bg1"/>
                </a:solidFill>
                <a:effectLst/>
                <a:latin typeface="Roboto Mono Regular" panose="020B0604020202020204" charset="0"/>
                <a:ea typeface="Roboto Mono Regular" panose="020B0604020202020204" charset="0"/>
              </a:endParaRPr>
            </a:p>
            <a:p>
              <a:pPr algn="l"/>
              <a:r>
                <a:rPr lang="fr-MA" sz="1200" b="0" i="0" err="1">
                  <a:solidFill>
                    <a:schemeClr val="tx2">
                      <a:lumMod val="60000"/>
                      <a:lumOff val="40000"/>
                    </a:schemeClr>
                  </a:solidFill>
                  <a:effectLst/>
                  <a:latin typeface="Roboto Mono Regular" panose="020B0604020202020204" charset="0"/>
                  <a:ea typeface="Roboto Mono Regular" panose="020B0604020202020204" charset="0"/>
                </a:rPr>
                <a:t>with</a:t>
              </a:r>
              <a:r>
                <a:rPr lang="fr-MA" sz="1200" b="0" i="0">
                  <a:solidFill>
                    <a:schemeClr val="bg1"/>
                  </a:solidFill>
                  <a:effectLst/>
                  <a:latin typeface="Roboto Mono Regular" panose="020B0604020202020204" charset="0"/>
                  <a:ea typeface="Roboto Mono Regular" panose="020B0604020202020204" charset="0"/>
                </a:rPr>
                <a:t> DAG(</a:t>
              </a:r>
              <a:r>
                <a:rPr lang="fr-MA" sz="1200" b="0" i="0" err="1">
                  <a:solidFill>
                    <a:schemeClr val="bg1"/>
                  </a:solidFill>
                  <a:effectLst/>
                  <a:latin typeface="Roboto Mono Regular" panose="020B0604020202020204" charset="0"/>
                  <a:ea typeface="Roboto Mono Regular" panose="020B0604020202020204" charset="0"/>
                </a:rPr>
                <a:t>dag_id</a:t>
              </a:r>
              <a:r>
                <a:rPr lang="fr-MA" sz="1200" b="0" i="0">
                  <a:solidFill>
                    <a:schemeClr val="bg1"/>
                  </a:solidFill>
                  <a:effectLst/>
                  <a:latin typeface="Roboto Mono Regular" panose="020B0604020202020204" charset="0"/>
                  <a:ea typeface="Roboto Mono Regular" panose="020B0604020202020204" charset="0"/>
                </a:rPr>
                <a:t>=</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err="1">
                  <a:solidFill>
                    <a:schemeClr val="accent2">
                      <a:lumMod val="60000"/>
                      <a:lumOff val="40000"/>
                    </a:schemeClr>
                  </a:solidFill>
                  <a:effectLst/>
                  <a:latin typeface="Roboto Mono Regular" panose="020B0604020202020204" charset="0"/>
                  <a:ea typeface="Roboto Mono Regular" panose="020B0604020202020204" charset="0"/>
                </a:rPr>
                <a:t>example_dynamic_task_mapping</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start_date</a:t>
              </a:r>
              <a:r>
                <a:rPr lang="fr-MA" sz="1200" b="0" i="0">
                  <a:solidFill>
                    <a:schemeClr val="bg1"/>
                  </a:solidFill>
                  <a:effectLst/>
                  <a:latin typeface="Roboto Mono Regular" panose="020B0604020202020204" charset="0"/>
                  <a:ea typeface="Roboto Mono Regular" panose="020B0604020202020204" charset="0"/>
                </a:rPr>
                <a:t>=</a:t>
              </a:r>
              <a:r>
                <a:rPr lang="fr-MA" sz="1200" b="0" i="0" err="1">
                  <a:solidFill>
                    <a:schemeClr val="bg1"/>
                  </a:solidFill>
                  <a:effectLst/>
                  <a:latin typeface="Roboto Mono Regular" panose="020B0604020202020204" charset="0"/>
                  <a:ea typeface="Roboto Mono Regular" panose="020B0604020202020204" charset="0"/>
                </a:rPr>
                <a:t>datetime</a:t>
              </a:r>
              <a:r>
                <a:rPr lang="fr-MA" sz="1200" b="0" i="0">
                  <a:solidFill>
                    <a:schemeClr val="bg1"/>
                  </a:solidFill>
                  <a:effectLst/>
                  <a:latin typeface="Roboto Mono Regular" panose="020B0604020202020204" charset="0"/>
                  <a:ea typeface="Roboto Mono Regular" panose="020B0604020202020204" charset="0"/>
                </a:rPr>
                <a:t>(2022, 3, 4)) </a:t>
              </a:r>
              <a:r>
                <a:rPr lang="fr-MA" sz="1200" b="0" i="0">
                  <a:solidFill>
                    <a:schemeClr val="tx2">
                      <a:lumMod val="60000"/>
                      <a:lumOff val="40000"/>
                    </a:schemeClr>
                  </a:solidFill>
                  <a:effectLst/>
                  <a:latin typeface="Roboto Mono Regular" panose="020B0604020202020204" charset="0"/>
                  <a:ea typeface="Roboto Mono Regular" panose="020B0604020202020204" charset="0"/>
                </a:rPr>
                <a:t>as </a:t>
              </a:r>
              <a:r>
                <a:rPr lang="fr-MA" sz="1200" b="0" i="0">
                  <a:solidFill>
                    <a:schemeClr val="bg1"/>
                  </a:solidFill>
                  <a:effectLst/>
                  <a:latin typeface="Roboto Mono Regular" panose="020B0604020202020204" charset="0"/>
                  <a:ea typeface="Roboto Mono Regular" panose="020B0604020202020204" charset="0"/>
                </a:rPr>
                <a:t>dag:</a:t>
              </a:r>
            </a:p>
            <a:p>
              <a:pPr algn="l"/>
              <a:endParaRPr lang="fr-MA" sz="1200" b="0" i="0">
                <a:solidFill>
                  <a:schemeClr val="bg1"/>
                </a:solidFill>
                <a:effectLst/>
                <a:latin typeface="Roboto Mono Regular" panose="020B0604020202020204" charset="0"/>
                <a:ea typeface="Roboto Mono Regular" panose="020B0604020202020204" charset="0"/>
              </a:endParaRPr>
            </a:p>
            <a:p>
              <a:pPr algn="l"/>
              <a:r>
                <a:rPr lang="fr-MA" sz="1200" b="0" i="0">
                  <a:solidFill>
                    <a:schemeClr val="bg1"/>
                  </a:solidFill>
                  <a:effectLst/>
                  <a:latin typeface="Roboto Mono Regular" panose="020B0604020202020204" charset="0"/>
                  <a:ea typeface="Roboto Mono Regular" panose="020B0604020202020204" charset="0"/>
                </a:rPr>
                <a:t>    </a:t>
              </a:r>
              <a:r>
                <a:rPr lang="fr-MA" sz="1200" b="0" i="0">
                  <a:solidFill>
                    <a:schemeClr val="accent4">
                      <a:lumMod val="60000"/>
                      <a:lumOff val="40000"/>
                    </a:schemeClr>
                  </a:solidFill>
                  <a:effectLst/>
                  <a:latin typeface="Roboto Mono Regular" panose="020B0604020202020204" charset="0"/>
                  <a:ea typeface="Roboto Mono Regular" panose="020B0604020202020204" charset="0"/>
                </a:rPr>
                <a:t>@task</a:t>
              </a:r>
            </a:p>
            <a:p>
              <a:pPr algn="l"/>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tx2">
                      <a:lumMod val="60000"/>
                      <a:lumOff val="40000"/>
                    </a:schemeClr>
                  </a:solidFill>
                  <a:effectLst/>
                  <a:latin typeface="Roboto Mono Regular" panose="020B0604020202020204" charset="0"/>
                  <a:ea typeface="Roboto Mono Regular" panose="020B0604020202020204" charset="0"/>
                </a:rPr>
                <a:t>def</a:t>
              </a:r>
              <a:r>
                <a:rPr lang="fr-MA" sz="1200" b="0" i="0">
                  <a:solidFill>
                    <a:schemeClr val="tx2">
                      <a:lumMod val="60000"/>
                      <a:lumOff val="40000"/>
                    </a:schemeClr>
                  </a:solidFill>
                  <a:effectLst/>
                  <a:latin typeface="Roboto Mono Regular" panose="020B0604020202020204" charset="0"/>
                  <a:ea typeface="Roboto Mono Regular" panose="020B0604020202020204" charset="0"/>
                </a:rPr>
                <a:t> </a:t>
              </a:r>
              <a:r>
                <a:rPr lang="fr-MA" sz="1200" b="0" i="0" err="1">
                  <a:solidFill>
                    <a:schemeClr val="tx2">
                      <a:lumMod val="60000"/>
                      <a:lumOff val="40000"/>
                    </a:schemeClr>
                  </a:solidFill>
                  <a:effectLst/>
                  <a:latin typeface="Roboto Mono Regular" panose="020B0604020202020204" charset="0"/>
                  <a:ea typeface="Roboto Mono Regular" panose="020B0604020202020204" charset="0"/>
                </a:rPr>
                <a:t>add_one</a:t>
              </a:r>
              <a:r>
                <a:rPr lang="fr-MA" sz="1200" b="0" i="0">
                  <a:solidFill>
                    <a:schemeClr val="bg1"/>
                  </a:solidFill>
                  <a:effectLst/>
                  <a:latin typeface="Roboto Mono Regular" panose="020B0604020202020204" charset="0"/>
                  <a:ea typeface="Roboto Mono Regular" panose="020B0604020202020204" charset="0"/>
                </a:rPr>
                <a:t>(x: </a:t>
              </a:r>
              <a:r>
                <a:rPr lang="fr-MA" sz="1200" b="0" i="0" err="1">
                  <a:solidFill>
                    <a:schemeClr val="accent3">
                      <a:lumMod val="75000"/>
                    </a:schemeClr>
                  </a:solidFill>
                  <a:effectLst/>
                  <a:latin typeface="Roboto Mono Regular" panose="020B0604020202020204" charset="0"/>
                  <a:ea typeface="Roboto Mono Regular" panose="020B0604020202020204" charset="0"/>
                </a:rPr>
                <a:t>int</a:t>
              </a:r>
              <a:r>
                <a:rPr lang="fr-MA" sz="1200" b="0" i="0">
                  <a:solidFill>
                    <a:schemeClr val="bg1"/>
                  </a:solidFill>
                  <a:effectLst/>
                  <a:latin typeface="Roboto Mono Regular" panose="020B0604020202020204" charset="0"/>
                  <a:ea typeface="Roboto Mono Regular" panose="020B0604020202020204" charset="0"/>
                </a:rPr>
                <a:t>):</a:t>
              </a:r>
            </a:p>
            <a:p>
              <a:pPr algn="l"/>
              <a:r>
                <a:rPr lang="fr-MA" sz="1200" b="0" i="0">
                  <a:solidFill>
                    <a:schemeClr val="bg1"/>
                  </a:solidFill>
                  <a:effectLst/>
                  <a:latin typeface="Roboto Mono Regular" panose="020B0604020202020204" charset="0"/>
                  <a:ea typeface="Roboto Mono Regular" panose="020B0604020202020204" charset="0"/>
                </a:rPr>
                <a:t>        </a:t>
              </a:r>
              <a:r>
                <a:rPr lang="fr-MA" sz="1200" b="0" i="0">
                  <a:solidFill>
                    <a:schemeClr val="tx2">
                      <a:lumMod val="60000"/>
                      <a:lumOff val="40000"/>
                    </a:schemeClr>
                  </a:solidFill>
                  <a:effectLst/>
                  <a:latin typeface="Roboto Mono Regular" panose="020B0604020202020204" charset="0"/>
                  <a:ea typeface="Roboto Mono Regular" panose="020B0604020202020204" charset="0"/>
                </a:rPr>
                <a:t>return</a:t>
              </a:r>
              <a:r>
                <a:rPr lang="fr-MA" sz="1200" b="0" i="0">
                  <a:solidFill>
                    <a:schemeClr val="bg1"/>
                  </a:solidFill>
                  <a:effectLst/>
                  <a:latin typeface="Roboto Mono Regular" panose="020B0604020202020204" charset="0"/>
                  <a:ea typeface="Roboto Mono Regular" panose="020B0604020202020204" charset="0"/>
                </a:rPr>
                <a:t> x + 1</a:t>
              </a:r>
            </a:p>
            <a:p>
              <a:pPr algn="l"/>
              <a:endParaRPr lang="fr-MA" sz="1200" b="0" i="0">
                <a:solidFill>
                  <a:schemeClr val="bg1"/>
                </a:solidFill>
                <a:effectLst/>
                <a:latin typeface="Roboto Mono Regular" panose="020B0604020202020204" charset="0"/>
                <a:ea typeface="Roboto Mono Regular" panose="020B0604020202020204" charset="0"/>
              </a:endParaRPr>
            </a:p>
            <a:p>
              <a:pPr algn="l"/>
              <a:r>
                <a:rPr lang="fr-MA" sz="1200" b="0" i="0">
                  <a:solidFill>
                    <a:schemeClr val="bg1"/>
                  </a:solidFill>
                  <a:effectLst/>
                  <a:latin typeface="Roboto Mono Regular" panose="020B0604020202020204" charset="0"/>
                  <a:ea typeface="Roboto Mono Regular" panose="020B0604020202020204" charset="0"/>
                </a:rPr>
                <a:t>    </a:t>
              </a:r>
              <a:r>
                <a:rPr lang="fr-MA" sz="1200" b="0" i="0">
                  <a:solidFill>
                    <a:schemeClr val="accent4">
                      <a:lumMod val="60000"/>
                      <a:lumOff val="40000"/>
                    </a:schemeClr>
                  </a:solidFill>
                  <a:effectLst/>
                  <a:latin typeface="Roboto Mono Regular" panose="020B0604020202020204" charset="0"/>
                  <a:ea typeface="Roboto Mono Regular" panose="020B0604020202020204" charset="0"/>
                </a:rPr>
                <a:t>@task</a:t>
              </a:r>
            </a:p>
            <a:p>
              <a:pPr algn="l"/>
              <a:r>
                <a:rPr lang="fr-MA" sz="1200" b="0" i="0">
                  <a:solidFill>
                    <a:schemeClr val="tx2">
                      <a:lumMod val="60000"/>
                      <a:lumOff val="40000"/>
                    </a:schemeClr>
                  </a:solidFill>
                  <a:effectLst/>
                  <a:latin typeface="Roboto Mono Regular" panose="020B0604020202020204" charset="0"/>
                  <a:ea typeface="Roboto Mono Regular" panose="020B0604020202020204" charset="0"/>
                </a:rPr>
                <a:t>    </a:t>
              </a:r>
              <a:r>
                <a:rPr lang="fr-MA" sz="1200" b="0" i="0" err="1">
                  <a:solidFill>
                    <a:schemeClr val="tx2">
                      <a:lumMod val="60000"/>
                      <a:lumOff val="40000"/>
                    </a:schemeClr>
                  </a:solidFill>
                  <a:effectLst/>
                  <a:latin typeface="Roboto Mono Regular" panose="020B0604020202020204" charset="0"/>
                  <a:ea typeface="Roboto Mono Regular" panose="020B0604020202020204" charset="0"/>
                </a:rPr>
                <a:t>def</a:t>
              </a:r>
              <a:r>
                <a:rPr lang="fr-MA" sz="1200" b="0" i="0">
                  <a:solidFill>
                    <a:schemeClr val="tx2">
                      <a:lumMod val="60000"/>
                      <a:lumOff val="40000"/>
                    </a:schemeClr>
                  </a:solidFill>
                  <a:effectLst/>
                  <a:latin typeface="Roboto Mono Regular" panose="020B0604020202020204" charset="0"/>
                  <a:ea typeface="Roboto Mono Regular" panose="020B0604020202020204" charset="0"/>
                </a:rPr>
                <a:t> </a:t>
              </a:r>
              <a:r>
                <a:rPr lang="fr-MA" sz="1200" b="0" i="0" err="1">
                  <a:solidFill>
                    <a:schemeClr val="tx2">
                      <a:lumMod val="60000"/>
                      <a:lumOff val="40000"/>
                    </a:schemeClr>
                  </a:solidFill>
                  <a:effectLst/>
                  <a:latin typeface="Roboto Mono Regular" panose="020B0604020202020204" charset="0"/>
                  <a:ea typeface="Roboto Mono Regular" panose="020B0604020202020204" charset="0"/>
                </a:rPr>
                <a:t>sum_it</a:t>
              </a:r>
              <a:r>
                <a:rPr lang="fr-MA" sz="1200" b="0" i="0">
                  <a:solidFill>
                    <a:schemeClr val="bg1"/>
                  </a:solidFill>
                  <a:effectLst/>
                  <a:latin typeface="Roboto Mono Regular" panose="020B0604020202020204" charset="0"/>
                  <a:ea typeface="Roboto Mono Regular" panose="020B0604020202020204" charset="0"/>
                </a:rPr>
                <a:t>(values):</a:t>
              </a:r>
            </a:p>
            <a:p>
              <a:pPr algn="l"/>
              <a:r>
                <a:rPr lang="fr-MA" sz="1200" b="0" i="0">
                  <a:solidFill>
                    <a:schemeClr val="bg1"/>
                  </a:solidFill>
                  <a:effectLst/>
                  <a:latin typeface="Roboto Mono Regular" panose="020B0604020202020204" charset="0"/>
                  <a:ea typeface="Roboto Mono Regular" panose="020B0604020202020204" charset="0"/>
                </a:rPr>
                <a:t>        total = </a:t>
              </a:r>
              <a:r>
                <a:rPr lang="fr-MA" sz="1200" b="0" i="0" err="1">
                  <a:solidFill>
                    <a:schemeClr val="accent3">
                      <a:lumMod val="75000"/>
                    </a:schemeClr>
                  </a:solidFill>
                  <a:effectLst/>
                  <a:latin typeface="Roboto Mono Regular" panose="020B0604020202020204" charset="0"/>
                  <a:ea typeface="Roboto Mono Regular" panose="020B0604020202020204" charset="0"/>
                </a:rPr>
                <a:t>sum</a:t>
              </a:r>
              <a:r>
                <a:rPr lang="fr-MA" sz="1200" b="0" i="0">
                  <a:solidFill>
                    <a:schemeClr val="bg1"/>
                  </a:solidFill>
                  <a:effectLst/>
                  <a:latin typeface="Roboto Mono Regular" panose="020B0604020202020204" charset="0"/>
                  <a:ea typeface="Roboto Mono Regular" panose="020B0604020202020204" charset="0"/>
                </a:rPr>
                <a:t>(values)</a:t>
              </a:r>
            </a:p>
            <a:p>
              <a:pPr algn="l"/>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accent3">
                      <a:lumMod val="75000"/>
                    </a:schemeClr>
                  </a:solidFill>
                  <a:effectLst/>
                  <a:latin typeface="Roboto Mono Regular" panose="020B0604020202020204" charset="0"/>
                  <a:ea typeface="Roboto Mono Regular" panose="020B0604020202020204" charset="0"/>
                </a:rPr>
                <a:t>print</a:t>
              </a:r>
              <a:r>
                <a:rPr lang="fr-MA" sz="1200" b="0" i="0">
                  <a:solidFill>
                    <a:schemeClr val="bg1"/>
                  </a:solidFill>
                  <a:effectLst/>
                  <a:latin typeface="Roboto Mono Regular" panose="020B0604020202020204" charset="0"/>
                  <a:ea typeface="Roboto Mono Regular" panose="020B0604020202020204" charset="0"/>
                </a:rPr>
                <a:t>(</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f</a:t>
              </a:r>
              <a:r>
                <a:rPr lang="fr-MA" sz="1200">
                  <a:solidFill>
                    <a:schemeClr val="accent2">
                      <a:lumMod val="60000"/>
                      <a:lumOff val="40000"/>
                    </a:schemeClr>
                  </a:solidFill>
                  <a:latin typeface="Roboto Mono Regular" panose="020B0604020202020204" charset="0"/>
                  <a:ea typeface="Roboto Mono Regular" panose="020B0604020202020204" charset="0"/>
                </a:rPr>
                <a:t>"</a:t>
              </a:r>
              <a:r>
                <a:rPr lang="fr-FR" sz="1200">
                  <a:solidFill>
                    <a:schemeClr val="accent2">
                      <a:lumMod val="60000"/>
                      <a:lumOff val="40000"/>
                    </a:schemeClr>
                  </a:solidFill>
                  <a:latin typeface="Roboto Mono Regular" panose="020B0604020202020204" charset="0"/>
                  <a:ea typeface="Roboto Mono Regular" panose="020B0604020202020204" charset="0"/>
                </a:rPr>
                <a:t> Total était de </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a:solidFill>
                    <a:schemeClr val="bg1"/>
                  </a:solidFill>
                  <a:effectLst/>
                  <a:latin typeface="Roboto Mono Regular" panose="020B0604020202020204" charset="0"/>
                  <a:ea typeface="Roboto Mono Regular" panose="020B0604020202020204" charset="0"/>
                </a:rPr>
                <a:t>total</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a:solidFill>
                    <a:schemeClr val="bg1"/>
                  </a:solidFill>
                  <a:effectLst/>
                  <a:latin typeface="Roboto Mono Regular" panose="020B0604020202020204" charset="0"/>
                  <a:ea typeface="Roboto Mono Regular" panose="020B0604020202020204" charset="0"/>
                </a:rPr>
                <a:t>)</a:t>
              </a:r>
            </a:p>
            <a:p>
              <a:pPr algn="l"/>
              <a:endParaRPr lang="fr-MA" sz="1200" b="0" i="0">
                <a:solidFill>
                  <a:schemeClr val="bg1"/>
                </a:solidFill>
                <a:effectLst/>
                <a:latin typeface="Roboto Mono Regular" panose="020B0604020202020204" charset="0"/>
                <a:ea typeface="Roboto Mono Regular" panose="020B0604020202020204" charset="0"/>
              </a:endParaRPr>
            </a:p>
            <a:p>
              <a:pPr algn="l"/>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added_values</a:t>
              </a:r>
              <a:r>
                <a:rPr lang="fr-MA" sz="1200" b="0" i="0">
                  <a:solidFill>
                    <a:schemeClr val="bg1"/>
                  </a:solidFill>
                  <a:effectLst/>
                  <a:latin typeface="Roboto Mono Regular" panose="020B0604020202020204" charset="0"/>
                  <a:ea typeface="Roboto Mono Regular" panose="020B0604020202020204" charset="0"/>
                </a:rPr>
                <a:t> = </a:t>
              </a:r>
              <a:r>
                <a:rPr lang="fr-MA" sz="1200" b="0" i="0" err="1">
                  <a:solidFill>
                    <a:schemeClr val="bg1"/>
                  </a:solidFill>
                  <a:effectLst/>
                  <a:latin typeface="Roboto Mono Regular" panose="020B0604020202020204" charset="0"/>
                  <a:ea typeface="Roboto Mono Regular" panose="020B0604020202020204" charset="0"/>
                </a:rPr>
                <a:t>add_one.expand</a:t>
              </a:r>
              <a:r>
                <a:rPr lang="fr-MA" sz="1200" b="0" i="0">
                  <a:solidFill>
                    <a:schemeClr val="bg1"/>
                  </a:solidFill>
                  <a:effectLst/>
                  <a:latin typeface="Roboto Mono Regular" panose="020B0604020202020204" charset="0"/>
                  <a:ea typeface="Roboto Mono Regular" panose="020B0604020202020204" charset="0"/>
                </a:rPr>
                <a:t>(x=[1, 2, 3])</a:t>
              </a:r>
            </a:p>
            <a:p>
              <a:pPr algn="l"/>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sum_it</a:t>
              </a:r>
              <a:r>
                <a:rPr lang="fr-MA" sz="1200" b="0" i="0">
                  <a:solidFill>
                    <a:schemeClr val="bg1"/>
                  </a:solidFill>
                  <a:effectLst/>
                  <a:latin typeface="Roboto Mono Regular" panose="020B0604020202020204" charset="0"/>
                  <a:ea typeface="Roboto Mono Regular" panose="020B0604020202020204" charset="0"/>
                </a:rPr>
                <a:t>(</a:t>
              </a:r>
              <a:r>
                <a:rPr lang="fr-MA" sz="1200" b="0" i="0" err="1">
                  <a:solidFill>
                    <a:schemeClr val="bg1"/>
                  </a:solidFill>
                  <a:effectLst/>
                  <a:latin typeface="Roboto Mono Regular" panose="020B0604020202020204" charset="0"/>
                  <a:ea typeface="Roboto Mono Regular" panose="020B0604020202020204" charset="0"/>
                </a:rPr>
                <a:t>added_values</a:t>
              </a:r>
              <a:r>
                <a:rPr lang="fr-MA" sz="1200" b="0" i="0">
                  <a:solidFill>
                    <a:schemeClr val="bg1"/>
                  </a:solidFill>
                  <a:effectLst/>
                  <a:latin typeface="Roboto Mono Regular" panose="020B0604020202020204" charset="0"/>
                  <a:ea typeface="Roboto Mono Regular" panose="020B0604020202020204" charset="0"/>
                </a:rPr>
                <a:t>)</a:t>
              </a:r>
            </a:p>
          </p:txBody>
        </p:sp>
      </p:grpSp>
      <p:sp>
        <p:nvSpPr>
          <p:cNvPr id="25" name="Espace réservé du numéro de diapositive 24">
            <a:extLst>
              <a:ext uri="{FF2B5EF4-FFF2-40B4-BE49-F238E27FC236}">
                <a16:creationId xmlns:a16="http://schemas.microsoft.com/office/drawing/2014/main" id="{886533FB-7DC6-D753-982C-32ED9EF6A1EA}"/>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145</a:t>
            </a:fld>
            <a:endParaRPr lang="en-US" sz="1800" b="1">
              <a:solidFill>
                <a:srgbClr val="A8CEC3"/>
              </a:solidFill>
            </a:endParaRPr>
          </a:p>
        </p:txBody>
      </p:sp>
    </p:spTree>
    <p:extLst>
      <p:ext uri="{BB962C8B-B14F-4D97-AF65-F5344CB8AC3E}">
        <p14:creationId xmlns:p14="http://schemas.microsoft.com/office/powerpoint/2010/main" val="199063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fr-MA" sz="3200" b="1" spc="62">
                <a:solidFill>
                  <a:srgbClr val="545454"/>
                </a:solidFill>
                <a:latin typeface="Avenir Next LT Pro" panose="020B0504020202020204" pitchFamily="34" charset="0"/>
              </a:rPr>
              <a:t>DYNAMIC TASK MAPPING</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7" name="TextBox 13">
            <a:extLst>
              <a:ext uri="{FF2B5EF4-FFF2-40B4-BE49-F238E27FC236}">
                <a16:creationId xmlns:a16="http://schemas.microsoft.com/office/drawing/2014/main" id="{F5EA646D-9904-2FBE-4D55-B000F7B7BE7C}"/>
              </a:ext>
            </a:extLst>
          </p:cNvPr>
          <p:cNvSpPr txBox="1"/>
          <p:nvPr/>
        </p:nvSpPr>
        <p:spPr>
          <a:xfrm>
            <a:off x="1336031" y="2229213"/>
            <a:ext cx="6893570" cy="4800738"/>
          </a:xfrm>
          <a:prstGeom prst="rect">
            <a:avLst/>
          </a:prstGeom>
        </p:spPr>
        <p:txBody>
          <a:bodyPr wrap="square" lIns="0" tIns="0" rIns="0" bIns="0" rtlCol="0" anchor="t">
            <a:spAutoFit/>
          </a:bodyPr>
          <a:lstStyle/>
          <a:p>
            <a:pPr>
              <a:lnSpc>
                <a:spcPct val="250000"/>
              </a:lnSpc>
            </a:pPr>
            <a:r>
              <a:rPr lang="fr-FR" b="1">
                <a:solidFill>
                  <a:srgbClr val="A8CEC3"/>
                </a:solidFill>
                <a:latin typeface="Avenir Next LT Pro" panose="020B0504020202020204" pitchFamily="34" charset="0"/>
              </a:rPr>
              <a:t>Simple Mapping</a:t>
            </a:r>
          </a:p>
          <a:p>
            <a:pPr>
              <a:lnSpc>
                <a:spcPct val="150000"/>
              </a:lnSpc>
            </a:pPr>
            <a:r>
              <a:rPr lang="fr-FR">
                <a:latin typeface="Avenir Next LT Pro" panose="020B0504020202020204" pitchFamily="34" charset="0"/>
              </a:rPr>
              <a:t>Cela affichera </a:t>
            </a:r>
            <a:r>
              <a:rPr lang="fr-FR" b="1">
                <a:latin typeface="Avenir Next LT Pro" panose="020B0504020202020204" pitchFamily="34" charset="0"/>
              </a:rPr>
              <a:t>"Total était de 9" </a:t>
            </a:r>
            <a:r>
              <a:rPr lang="fr-FR">
                <a:latin typeface="Avenir Next LT Pro" panose="020B0504020202020204" pitchFamily="34" charset="0"/>
              </a:rPr>
              <a:t>dans les journaux de tâches lors de l'exécution.</a:t>
            </a:r>
          </a:p>
          <a:p>
            <a:pPr>
              <a:lnSpc>
                <a:spcPct val="150000"/>
              </a:lnSpc>
            </a:pPr>
            <a:r>
              <a:rPr lang="fr-FR">
                <a:latin typeface="Avenir Next LT Pro" panose="020B0504020202020204" pitchFamily="34" charset="0"/>
              </a:rPr>
              <a:t>Voici la structure du DAG résultant :</a:t>
            </a:r>
          </a:p>
          <a:p>
            <a:pPr>
              <a:lnSpc>
                <a:spcPct val="150000"/>
              </a:lnSpc>
            </a:pPr>
            <a:endParaRPr lang="fr-FR">
              <a:latin typeface="Avenir Next LT Pro" panose="020B0504020202020204" pitchFamily="34" charset="0"/>
            </a:endParaRPr>
          </a:p>
          <a:p>
            <a:pPr>
              <a:lnSpc>
                <a:spcPct val="150000"/>
              </a:lnSpc>
            </a:pPr>
            <a:endParaRPr lang="fr-FR">
              <a:latin typeface="Avenir Next LT Pro" panose="020B0504020202020204" pitchFamily="34" charset="0"/>
            </a:endParaRPr>
          </a:p>
          <a:p>
            <a:pPr>
              <a:lnSpc>
                <a:spcPct val="150000"/>
              </a:lnSpc>
            </a:pPr>
            <a:endParaRPr lang="fr-FR">
              <a:latin typeface="Avenir Next LT Pro" panose="020B0504020202020204" pitchFamily="34" charset="0"/>
            </a:endParaRPr>
          </a:p>
          <a:p>
            <a:pPr>
              <a:lnSpc>
                <a:spcPct val="150000"/>
              </a:lnSpc>
            </a:pPr>
            <a:endParaRPr lang="fr-FR">
              <a:latin typeface="Avenir Next LT Pro" panose="020B0504020202020204" pitchFamily="34" charset="0"/>
            </a:endParaRPr>
          </a:p>
          <a:p>
            <a:pPr>
              <a:lnSpc>
                <a:spcPct val="150000"/>
              </a:lnSpc>
            </a:pPr>
            <a:endParaRPr lang="fr-FR">
              <a:latin typeface="Avenir Next LT Pro" panose="020B0504020202020204" pitchFamily="34" charset="0"/>
            </a:endParaRPr>
          </a:p>
          <a:p>
            <a:pPr>
              <a:lnSpc>
                <a:spcPct val="150000"/>
              </a:lnSpc>
            </a:pPr>
            <a:r>
              <a:rPr lang="fr-FR">
                <a:latin typeface="Avenir Next LT Pro" panose="020B0504020202020204" pitchFamily="34" charset="0"/>
              </a:rPr>
              <a:t>La vue en grille fournit également une visibilité sur les tâches cartographiées dans le panneau de détails.</a:t>
            </a:r>
          </a:p>
        </p:txBody>
      </p:sp>
      <p:pic>
        <p:nvPicPr>
          <p:cNvPr id="2050" name="Picture 2">
            <a:extLst>
              <a:ext uri="{FF2B5EF4-FFF2-40B4-BE49-F238E27FC236}">
                <a16:creationId xmlns:a16="http://schemas.microsoft.com/office/drawing/2014/main" id="{CDC88424-CDB5-A992-738F-E304F42FA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613" y="4305300"/>
            <a:ext cx="4762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1F7378F-C08C-FA9A-0881-0641957DE5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1231" y="1866820"/>
            <a:ext cx="9308069" cy="6246509"/>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24">
            <a:extLst>
              <a:ext uri="{FF2B5EF4-FFF2-40B4-BE49-F238E27FC236}">
                <a16:creationId xmlns:a16="http://schemas.microsoft.com/office/drawing/2014/main" id="{6904D0FC-FA77-00AF-B522-3B6B504A0C31}"/>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146</a:t>
            </a:fld>
            <a:endParaRPr lang="en-US" sz="1800" b="1">
              <a:solidFill>
                <a:srgbClr val="A8CEC3"/>
              </a:solidFill>
            </a:endParaRPr>
          </a:p>
        </p:txBody>
      </p:sp>
    </p:spTree>
    <p:extLst>
      <p:ext uri="{BB962C8B-B14F-4D97-AF65-F5344CB8AC3E}">
        <p14:creationId xmlns:p14="http://schemas.microsoft.com/office/powerpoint/2010/main" val="250178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dissolv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dissolve">
                                      <p:cBhvr>
                                        <p:cTn id="17" dur="500"/>
                                        <p:tgtEl>
                                          <p:spTgt spid="17">
                                            <p:txEl>
                                              <p:pRg st="1" end="1"/>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7">
                                            <p:txEl>
                                              <p:pRg st="2" end="2"/>
                                            </p:txEl>
                                          </p:spTgt>
                                        </p:tgtEl>
                                        <p:attrNameLst>
                                          <p:attrName>style.visibility</p:attrName>
                                        </p:attrNameLst>
                                      </p:cBhvr>
                                      <p:to>
                                        <p:strVal val="visible"/>
                                      </p:to>
                                    </p:set>
                                    <p:animEffect transition="in" filter="dissolve">
                                      <p:cBhvr>
                                        <p:cTn id="20" dur="500"/>
                                        <p:tgtEl>
                                          <p:spTgt spid="1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dissolve">
                                      <p:cBhvr>
                                        <p:cTn id="25" dur="500"/>
                                        <p:tgtEl>
                                          <p:spTgt spid="205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7">
                                            <p:txEl>
                                              <p:pRg st="8" end="8"/>
                                            </p:txEl>
                                          </p:spTgt>
                                        </p:tgtEl>
                                        <p:attrNameLst>
                                          <p:attrName>style.visibility</p:attrName>
                                        </p:attrNameLst>
                                      </p:cBhvr>
                                      <p:to>
                                        <p:strVal val="visible"/>
                                      </p:to>
                                    </p:set>
                                    <p:animEffect transition="in" filter="dissolve">
                                      <p:cBhvr>
                                        <p:cTn id="30"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fr-MA" sz="3200" b="1" spc="62">
                <a:solidFill>
                  <a:srgbClr val="545454"/>
                </a:solidFill>
                <a:latin typeface="Avenir Next LT Pro" panose="020B0504020202020204" pitchFamily="34" charset="0"/>
              </a:rPr>
              <a:t>DYNAMIC TASK MAPPING</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7" name="TextBox 13">
            <a:extLst>
              <a:ext uri="{FF2B5EF4-FFF2-40B4-BE49-F238E27FC236}">
                <a16:creationId xmlns:a16="http://schemas.microsoft.com/office/drawing/2014/main" id="{F5EA646D-9904-2FBE-4D55-B000F7B7BE7C}"/>
              </a:ext>
            </a:extLst>
          </p:cNvPr>
          <p:cNvSpPr txBox="1"/>
          <p:nvPr/>
        </p:nvSpPr>
        <p:spPr>
          <a:xfrm>
            <a:off x="1336030" y="2229213"/>
            <a:ext cx="15577870" cy="5423985"/>
          </a:xfrm>
          <a:prstGeom prst="rect">
            <a:avLst/>
          </a:prstGeom>
        </p:spPr>
        <p:txBody>
          <a:bodyPr lIns="0" tIns="0" rIns="0" bIns="0" rtlCol="0" anchor="t">
            <a:spAutoFit/>
          </a:bodyPr>
          <a:lstStyle/>
          <a:p>
            <a:pPr>
              <a:lnSpc>
                <a:spcPct val="250000"/>
              </a:lnSpc>
            </a:pPr>
            <a:r>
              <a:rPr lang="fr-FR" b="1" err="1">
                <a:solidFill>
                  <a:srgbClr val="A8CEC3"/>
                </a:solidFill>
                <a:latin typeface="Avenir Next LT Pro" panose="020B0504020202020204" pitchFamily="34" charset="0"/>
              </a:rPr>
              <a:t>Repeated</a:t>
            </a:r>
            <a:r>
              <a:rPr lang="fr-FR" b="1">
                <a:solidFill>
                  <a:srgbClr val="A8CEC3"/>
                </a:solidFill>
                <a:latin typeface="Avenir Next LT Pro" panose="020B0504020202020204" pitchFamily="34" charset="0"/>
              </a:rPr>
              <a:t> Mapping</a:t>
            </a:r>
          </a:p>
          <a:p>
            <a:pPr>
              <a:lnSpc>
                <a:spcPct val="250000"/>
              </a:lnSpc>
            </a:pPr>
            <a:r>
              <a:rPr lang="fr-FR">
                <a:latin typeface="Avenir Next LT Pro" panose="020B0504020202020204" pitchFamily="34" charset="0"/>
              </a:rPr>
              <a:t>Le résultat d'une tâche cartographiée peut également être utilisé en entrée de la tâche cartographiée suivante.</a:t>
            </a:r>
          </a:p>
          <a:p>
            <a:pPr>
              <a:lnSpc>
                <a:spcPct val="250000"/>
              </a:lnSpc>
            </a:pPr>
            <a:endParaRPr lang="fr-FR">
              <a:latin typeface="Avenir Next LT Pro" panose="020B0504020202020204" pitchFamily="34" charset="0"/>
            </a:endParaRPr>
          </a:p>
          <a:p>
            <a:pPr>
              <a:lnSpc>
                <a:spcPct val="250000"/>
              </a:lnSpc>
            </a:pPr>
            <a:endParaRPr lang="fr-FR">
              <a:latin typeface="Avenir Next LT Pro" panose="020B0504020202020204" pitchFamily="34" charset="0"/>
            </a:endParaRPr>
          </a:p>
          <a:p>
            <a:pPr>
              <a:lnSpc>
                <a:spcPct val="250000"/>
              </a:lnSpc>
            </a:pPr>
            <a:endParaRPr lang="fr-FR">
              <a:latin typeface="Avenir Next LT Pro" panose="020B0504020202020204" pitchFamily="34" charset="0"/>
            </a:endParaRPr>
          </a:p>
          <a:p>
            <a:pPr>
              <a:lnSpc>
                <a:spcPct val="250000"/>
              </a:lnSpc>
            </a:pPr>
            <a:endParaRPr lang="fr-FR">
              <a:latin typeface="Avenir Next LT Pro" panose="020B0504020202020204" pitchFamily="34" charset="0"/>
            </a:endParaRPr>
          </a:p>
          <a:p>
            <a:pPr>
              <a:lnSpc>
                <a:spcPct val="250000"/>
              </a:lnSpc>
            </a:pPr>
            <a:endParaRPr lang="fr-FR">
              <a:latin typeface="Avenir Next LT Pro" panose="020B0504020202020204" pitchFamily="34" charset="0"/>
            </a:endParaRPr>
          </a:p>
          <a:p>
            <a:pPr>
              <a:lnSpc>
                <a:spcPct val="250000"/>
              </a:lnSpc>
            </a:pPr>
            <a:r>
              <a:rPr lang="fr-FR">
                <a:latin typeface="Avenir Next LT Pro" panose="020B0504020202020204" pitchFamily="34" charset="0"/>
              </a:rPr>
              <a:t> Cela donnerait comme résultat </a:t>
            </a:r>
            <a:r>
              <a:rPr lang="fr-FR" b="1">
                <a:latin typeface="Avenir Next LT Pro" panose="020B0504020202020204" pitchFamily="34" charset="0"/>
              </a:rPr>
              <a:t>[3, 4, 5].</a:t>
            </a:r>
            <a:endParaRPr lang="en-US" sz="2000" b="1" spc="26">
              <a:solidFill>
                <a:srgbClr val="A8CEC3"/>
              </a:solidFill>
              <a:latin typeface="Avenir Next LT Pro" panose="020B0504020202020204" pitchFamily="34" charset="0"/>
            </a:endParaRPr>
          </a:p>
        </p:txBody>
      </p:sp>
      <p:grpSp>
        <p:nvGrpSpPr>
          <p:cNvPr id="21" name="Group 14">
            <a:extLst>
              <a:ext uri="{FF2B5EF4-FFF2-40B4-BE49-F238E27FC236}">
                <a16:creationId xmlns:a16="http://schemas.microsoft.com/office/drawing/2014/main" id="{2CF3F44A-073D-1076-A136-B0AAA625C9EF}"/>
              </a:ext>
            </a:extLst>
          </p:cNvPr>
          <p:cNvGrpSpPr/>
          <p:nvPr/>
        </p:nvGrpSpPr>
        <p:grpSpPr>
          <a:xfrm>
            <a:off x="3836472" y="3889315"/>
            <a:ext cx="10615056" cy="3106963"/>
            <a:chOff x="0" y="-147664"/>
            <a:chExt cx="2917317" cy="869950"/>
          </a:xfrm>
        </p:grpSpPr>
        <p:sp>
          <p:nvSpPr>
            <p:cNvPr id="22" name="Freeform 15">
              <a:extLst>
                <a:ext uri="{FF2B5EF4-FFF2-40B4-BE49-F238E27FC236}">
                  <a16:creationId xmlns:a16="http://schemas.microsoft.com/office/drawing/2014/main" id="{79DA04D5-0D26-A866-A2B3-9C4B0F1E5D63}"/>
                </a:ext>
              </a:extLst>
            </p:cNvPr>
            <p:cNvSpPr/>
            <p:nvPr/>
          </p:nvSpPr>
          <p:spPr>
            <a:xfrm>
              <a:off x="0" y="0"/>
              <a:ext cx="2731528" cy="574621"/>
            </a:xfrm>
            <a:custGeom>
              <a:avLst/>
              <a:gdLst/>
              <a:ahLst/>
              <a:cxnLst/>
              <a:rect l="l" t="t" r="r" b="b"/>
              <a:pathLst>
                <a:path w="2731528" h="574621">
                  <a:moveTo>
                    <a:pt x="38070" y="0"/>
                  </a:moveTo>
                  <a:lnTo>
                    <a:pt x="2693457" y="0"/>
                  </a:lnTo>
                  <a:cubicBezTo>
                    <a:pt x="2703554" y="0"/>
                    <a:pt x="2713237" y="4011"/>
                    <a:pt x="2720377" y="11151"/>
                  </a:cubicBezTo>
                  <a:cubicBezTo>
                    <a:pt x="2727517" y="18290"/>
                    <a:pt x="2731528" y="27973"/>
                    <a:pt x="2731528" y="38070"/>
                  </a:cubicBezTo>
                  <a:lnTo>
                    <a:pt x="2731528" y="536551"/>
                  </a:lnTo>
                  <a:cubicBezTo>
                    <a:pt x="2731528" y="546648"/>
                    <a:pt x="2727517" y="556331"/>
                    <a:pt x="2720377" y="563471"/>
                  </a:cubicBezTo>
                  <a:cubicBezTo>
                    <a:pt x="2713237" y="570610"/>
                    <a:pt x="2703554" y="574621"/>
                    <a:pt x="2693457" y="574621"/>
                  </a:cubicBezTo>
                  <a:lnTo>
                    <a:pt x="38070" y="574621"/>
                  </a:lnTo>
                  <a:cubicBezTo>
                    <a:pt x="27973" y="574621"/>
                    <a:pt x="18290" y="570610"/>
                    <a:pt x="11151" y="563471"/>
                  </a:cubicBezTo>
                  <a:cubicBezTo>
                    <a:pt x="4011" y="556331"/>
                    <a:pt x="0" y="546648"/>
                    <a:pt x="0" y="536551"/>
                  </a:cubicBezTo>
                  <a:lnTo>
                    <a:pt x="0" y="38070"/>
                  </a:lnTo>
                  <a:cubicBezTo>
                    <a:pt x="0" y="27973"/>
                    <a:pt x="4011" y="18290"/>
                    <a:pt x="11151" y="11151"/>
                  </a:cubicBezTo>
                  <a:cubicBezTo>
                    <a:pt x="18290" y="4011"/>
                    <a:pt x="27973" y="0"/>
                    <a:pt x="38070" y="0"/>
                  </a:cubicBezTo>
                  <a:close/>
                </a:path>
              </a:pathLst>
            </a:custGeom>
            <a:solidFill>
              <a:srgbClr val="3B3838"/>
            </a:solidFill>
            <a:ln w="38100">
              <a:solidFill>
                <a:srgbClr val="BBCBCD"/>
              </a:solidFill>
            </a:ln>
          </p:spPr>
        </p:sp>
        <p:sp>
          <p:nvSpPr>
            <p:cNvPr id="23" name="TextBox 16">
              <a:extLst>
                <a:ext uri="{FF2B5EF4-FFF2-40B4-BE49-F238E27FC236}">
                  <a16:creationId xmlns:a16="http://schemas.microsoft.com/office/drawing/2014/main" id="{30D87048-9901-C9DB-8548-2B5FBCF233DE}"/>
                </a:ext>
              </a:extLst>
            </p:cNvPr>
            <p:cNvSpPr txBox="1"/>
            <p:nvPr/>
          </p:nvSpPr>
          <p:spPr>
            <a:xfrm>
              <a:off x="21285" y="-147664"/>
              <a:ext cx="2896032" cy="869950"/>
            </a:xfrm>
            <a:prstGeom prst="rect">
              <a:avLst/>
            </a:prstGeom>
          </p:spPr>
          <p:txBody>
            <a:bodyPr lIns="50800" tIns="50800" rIns="50800" bIns="50800" rtlCol="0" anchor="ctr"/>
            <a:lstStyle/>
            <a:p>
              <a:pPr algn="l"/>
              <a:r>
                <a:rPr lang="en-US" sz="1200" b="0" i="0">
                  <a:solidFill>
                    <a:schemeClr val="tx2">
                      <a:lumMod val="60000"/>
                      <a:lumOff val="40000"/>
                    </a:schemeClr>
                  </a:solidFill>
                  <a:effectLst/>
                  <a:latin typeface="Roboto Mono Regular" panose="020B0604020202020204" charset="0"/>
                  <a:ea typeface="Roboto Mono Regular" panose="020B0604020202020204" charset="0"/>
                </a:rPr>
                <a:t>with</a:t>
              </a:r>
              <a:r>
                <a:rPr lang="en-US" sz="1200" b="0" i="0">
                  <a:solidFill>
                    <a:schemeClr val="bg1"/>
                  </a:solidFill>
                  <a:effectLst/>
                  <a:latin typeface="Roboto Mono Regular" panose="020B0604020202020204" charset="0"/>
                  <a:ea typeface="Roboto Mono Regular" panose="020B0604020202020204" charset="0"/>
                </a:rPr>
                <a:t> DAG(</a:t>
              </a:r>
              <a:r>
                <a:rPr lang="en-US" sz="1200" b="0" i="0" err="1">
                  <a:solidFill>
                    <a:schemeClr val="bg1"/>
                  </a:solidFill>
                  <a:effectLst/>
                  <a:latin typeface="Roboto Mono Regular" panose="020B0604020202020204" charset="0"/>
                  <a:ea typeface="Roboto Mono Regular" panose="020B0604020202020204" charset="0"/>
                </a:rPr>
                <a:t>dag_id</a:t>
              </a:r>
              <a:r>
                <a:rPr lang="en-US" sz="1200" b="0" i="0">
                  <a:solidFill>
                    <a:schemeClr val="bg1"/>
                  </a:solidFill>
                  <a:effectLst/>
                  <a:latin typeface="Roboto Mono Regular" panose="020B0604020202020204" charset="0"/>
                  <a:ea typeface="Roboto Mono Regular" panose="020B0604020202020204" charset="0"/>
                </a:rPr>
                <a:t>=</a:t>
              </a:r>
              <a:r>
                <a:rPr lang="en-US" sz="1200" b="0" i="0">
                  <a:solidFill>
                    <a:schemeClr val="accent2">
                      <a:lumMod val="60000"/>
                      <a:lumOff val="40000"/>
                    </a:schemeClr>
                  </a:solidFill>
                  <a:effectLst/>
                  <a:latin typeface="Roboto Mono Regular" panose="020B0604020202020204" charset="0"/>
                  <a:ea typeface="Roboto Mono Regular" panose="020B0604020202020204" charset="0"/>
                </a:rPr>
                <a:t>"</a:t>
              </a:r>
              <a:r>
                <a:rPr lang="en-US" sz="1200" b="0" i="0" err="1">
                  <a:solidFill>
                    <a:schemeClr val="accent2">
                      <a:lumMod val="60000"/>
                      <a:lumOff val="40000"/>
                    </a:schemeClr>
                  </a:solidFill>
                  <a:effectLst/>
                  <a:latin typeface="Roboto Mono Regular" panose="020B0604020202020204" charset="0"/>
                  <a:ea typeface="Roboto Mono Regular" panose="020B0604020202020204" charset="0"/>
                </a:rPr>
                <a:t>repeated_mapping</a:t>
              </a:r>
              <a:r>
                <a:rPr lang="en-US" sz="1200" b="0" i="0">
                  <a:solidFill>
                    <a:schemeClr val="accent2">
                      <a:lumMod val="60000"/>
                      <a:lumOff val="40000"/>
                    </a:schemeClr>
                  </a:solidFill>
                  <a:effectLst/>
                  <a:latin typeface="Roboto Mono Regular" panose="020B0604020202020204" charset="0"/>
                  <a:ea typeface="Roboto Mono Regular" panose="020B0604020202020204" charset="0"/>
                </a:rPr>
                <a:t>"</a:t>
              </a:r>
              <a:r>
                <a:rPr lang="en-US" sz="1200" b="0" i="0">
                  <a:solidFill>
                    <a:schemeClr val="bg1"/>
                  </a:solidFill>
                  <a:effectLst/>
                  <a:latin typeface="Roboto Mono Regular" panose="020B0604020202020204" charset="0"/>
                  <a:ea typeface="Roboto Mono Regular" panose="020B0604020202020204" charset="0"/>
                </a:rPr>
                <a:t>, </a:t>
              </a:r>
              <a:r>
                <a:rPr lang="en-US" sz="1200" b="0" i="0" err="1">
                  <a:solidFill>
                    <a:schemeClr val="bg1"/>
                  </a:solidFill>
                  <a:effectLst/>
                  <a:latin typeface="Roboto Mono Regular" panose="020B0604020202020204" charset="0"/>
                  <a:ea typeface="Roboto Mono Regular" panose="020B0604020202020204" charset="0"/>
                </a:rPr>
                <a:t>start_date</a:t>
              </a:r>
              <a:r>
                <a:rPr lang="en-US" sz="1200" b="0" i="0">
                  <a:solidFill>
                    <a:schemeClr val="bg1"/>
                  </a:solidFill>
                  <a:effectLst/>
                  <a:latin typeface="Roboto Mono Regular" panose="020B0604020202020204" charset="0"/>
                  <a:ea typeface="Roboto Mono Regular" panose="020B0604020202020204" charset="0"/>
                </a:rPr>
                <a:t>=datetime(2022, 3, 4)) </a:t>
              </a:r>
              <a:r>
                <a:rPr lang="en-US" sz="1200" b="0" i="0">
                  <a:solidFill>
                    <a:schemeClr val="tx2">
                      <a:lumMod val="60000"/>
                      <a:lumOff val="40000"/>
                    </a:schemeClr>
                  </a:solidFill>
                  <a:effectLst/>
                  <a:latin typeface="Roboto Mono Regular" panose="020B0604020202020204" charset="0"/>
                  <a:ea typeface="Roboto Mono Regular" panose="020B0604020202020204" charset="0"/>
                </a:rPr>
                <a:t>as</a:t>
              </a:r>
              <a:r>
                <a:rPr lang="en-US" sz="1200" b="0" i="0">
                  <a:solidFill>
                    <a:schemeClr val="bg1"/>
                  </a:solidFill>
                  <a:effectLst/>
                  <a:latin typeface="Roboto Mono Regular" panose="020B0604020202020204" charset="0"/>
                  <a:ea typeface="Roboto Mono Regular" panose="020B0604020202020204" charset="0"/>
                </a:rPr>
                <a:t> </a:t>
              </a:r>
              <a:r>
                <a:rPr lang="en-US" sz="1200" b="0" i="0" err="1">
                  <a:solidFill>
                    <a:schemeClr val="bg1"/>
                  </a:solidFill>
                  <a:effectLst/>
                  <a:latin typeface="Roboto Mono Regular" panose="020B0604020202020204" charset="0"/>
                  <a:ea typeface="Roboto Mono Regular" panose="020B0604020202020204" charset="0"/>
                </a:rPr>
                <a:t>dag</a:t>
              </a:r>
              <a:r>
                <a:rPr lang="en-US" sz="1200" b="0" i="0">
                  <a:solidFill>
                    <a:schemeClr val="bg1"/>
                  </a:solidFill>
                  <a:effectLst/>
                  <a:latin typeface="Roboto Mono Regular" panose="020B0604020202020204" charset="0"/>
                  <a:ea typeface="Roboto Mono Regular" panose="020B0604020202020204" charset="0"/>
                </a:rPr>
                <a:t>:</a:t>
              </a:r>
            </a:p>
            <a:p>
              <a:pPr algn="l"/>
              <a:endParaRPr lang="en-US" sz="1200" b="0" i="0">
                <a:solidFill>
                  <a:schemeClr val="bg1"/>
                </a:solidFill>
                <a:effectLst/>
                <a:latin typeface="Roboto Mono Regular" panose="020B0604020202020204" charset="0"/>
                <a:ea typeface="Roboto Mono Regular" panose="020B0604020202020204" charset="0"/>
              </a:endParaRPr>
            </a:p>
            <a:p>
              <a:pPr algn="l"/>
              <a:r>
                <a:rPr lang="en-US" sz="1200" b="0" i="0">
                  <a:solidFill>
                    <a:schemeClr val="bg1"/>
                  </a:solidFill>
                  <a:effectLst/>
                  <a:latin typeface="Roboto Mono Regular" panose="020B0604020202020204" charset="0"/>
                  <a:ea typeface="Roboto Mono Regular" panose="020B0604020202020204" charset="0"/>
                </a:rPr>
                <a:t>    </a:t>
              </a:r>
              <a:r>
                <a:rPr lang="en-US" sz="1200" b="0" i="0">
                  <a:solidFill>
                    <a:schemeClr val="accent4">
                      <a:lumMod val="60000"/>
                      <a:lumOff val="40000"/>
                    </a:schemeClr>
                  </a:solidFill>
                  <a:effectLst/>
                  <a:latin typeface="Roboto Mono Regular" panose="020B0604020202020204" charset="0"/>
                  <a:ea typeface="Roboto Mono Regular" panose="020B0604020202020204" charset="0"/>
                </a:rPr>
                <a:t>@task</a:t>
              </a:r>
            </a:p>
            <a:p>
              <a:pPr algn="l"/>
              <a:r>
                <a:rPr lang="en-US" sz="1200" b="0" i="0">
                  <a:solidFill>
                    <a:schemeClr val="bg1"/>
                  </a:solidFill>
                  <a:effectLst/>
                  <a:latin typeface="Roboto Mono Regular" panose="020B0604020202020204" charset="0"/>
                  <a:ea typeface="Roboto Mono Regular" panose="020B0604020202020204" charset="0"/>
                </a:rPr>
                <a:t>    </a:t>
              </a:r>
              <a:r>
                <a:rPr lang="en-US" sz="1200" b="0" i="0">
                  <a:solidFill>
                    <a:schemeClr val="tx2">
                      <a:lumMod val="60000"/>
                      <a:lumOff val="40000"/>
                    </a:schemeClr>
                  </a:solidFill>
                  <a:effectLst/>
                  <a:latin typeface="Roboto Mono Regular" panose="020B0604020202020204" charset="0"/>
                  <a:ea typeface="Roboto Mono Regular" panose="020B0604020202020204" charset="0"/>
                </a:rPr>
                <a:t>def </a:t>
              </a:r>
              <a:r>
                <a:rPr lang="en-US" sz="1200" b="0" i="0" err="1">
                  <a:solidFill>
                    <a:schemeClr val="tx2">
                      <a:lumMod val="60000"/>
                      <a:lumOff val="40000"/>
                    </a:schemeClr>
                  </a:solidFill>
                  <a:effectLst/>
                  <a:latin typeface="Roboto Mono Regular" panose="020B0604020202020204" charset="0"/>
                  <a:ea typeface="Roboto Mono Regular" panose="020B0604020202020204" charset="0"/>
                </a:rPr>
                <a:t>add_one</a:t>
              </a:r>
              <a:r>
                <a:rPr lang="en-US" sz="1200" b="0" i="0">
                  <a:solidFill>
                    <a:schemeClr val="bg1"/>
                  </a:solidFill>
                  <a:effectLst/>
                  <a:latin typeface="Roboto Mono Regular" panose="020B0604020202020204" charset="0"/>
                  <a:ea typeface="Roboto Mono Regular" panose="020B0604020202020204" charset="0"/>
                </a:rPr>
                <a:t>(x: </a:t>
              </a:r>
              <a:r>
                <a:rPr lang="en-US" sz="1200" b="0" i="0">
                  <a:solidFill>
                    <a:schemeClr val="accent3">
                      <a:lumMod val="75000"/>
                    </a:schemeClr>
                  </a:solidFill>
                  <a:effectLst/>
                  <a:latin typeface="Roboto Mono Regular" panose="020B0604020202020204" charset="0"/>
                  <a:ea typeface="Roboto Mono Regular" panose="020B0604020202020204" charset="0"/>
                </a:rPr>
                <a:t>int</a:t>
              </a:r>
              <a:r>
                <a:rPr lang="en-US" sz="1200" b="0" i="0">
                  <a:solidFill>
                    <a:schemeClr val="bg1"/>
                  </a:solidFill>
                  <a:effectLst/>
                  <a:latin typeface="Roboto Mono Regular" panose="020B0604020202020204" charset="0"/>
                  <a:ea typeface="Roboto Mono Regular" panose="020B0604020202020204" charset="0"/>
                </a:rPr>
                <a:t>):</a:t>
              </a:r>
            </a:p>
            <a:p>
              <a:pPr algn="l"/>
              <a:r>
                <a:rPr lang="en-US" sz="1200" b="0" i="0">
                  <a:solidFill>
                    <a:schemeClr val="tx2">
                      <a:lumMod val="60000"/>
                      <a:lumOff val="40000"/>
                    </a:schemeClr>
                  </a:solidFill>
                  <a:effectLst/>
                  <a:latin typeface="Roboto Mono Regular" panose="020B0604020202020204" charset="0"/>
                  <a:ea typeface="Roboto Mono Regular" panose="020B0604020202020204" charset="0"/>
                </a:rPr>
                <a:t>        return </a:t>
              </a:r>
              <a:r>
                <a:rPr lang="en-US" sz="1200" b="0" i="0">
                  <a:solidFill>
                    <a:schemeClr val="bg1"/>
                  </a:solidFill>
                  <a:effectLst/>
                  <a:latin typeface="Roboto Mono Regular" panose="020B0604020202020204" charset="0"/>
                  <a:ea typeface="Roboto Mono Regular" panose="020B0604020202020204" charset="0"/>
                </a:rPr>
                <a:t>x + 1</a:t>
              </a:r>
            </a:p>
            <a:p>
              <a:pPr algn="l"/>
              <a:endParaRPr lang="en-US" sz="1200" b="0" i="0">
                <a:solidFill>
                  <a:schemeClr val="bg1"/>
                </a:solidFill>
                <a:effectLst/>
                <a:latin typeface="Roboto Mono Regular" panose="020B0604020202020204" charset="0"/>
                <a:ea typeface="Roboto Mono Regular" panose="020B0604020202020204" charset="0"/>
              </a:endParaRPr>
            </a:p>
            <a:p>
              <a:pPr algn="l"/>
              <a:r>
                <a:rPr lang="en-US" sz="1200" b="0" i="0">
                  <a:solidFill>
                    <a:schemeClr val="bg1"/>
                  </a:solidFill>
                  <a:effectLst/>
                  <a:latin typeface="Roboto Mono Regular" panose="020B0604020202020204" charset="0"/>
                  <a:ea typeface="Roboto Mono Regular" panose="020B0604020202020204" charset="0"/>
                </a:rPr>
                <a:t>    first = </a:t>
              </a:r>
              <a:r>
                <a:rPr lang="en-US" sz="1200" b="0" i="0" err="1">
                  <a:solidFill>
                    <a:schemeClr val="bg1"/>
                  </a:solidFill>
                  <a:effectLst/>
                  <a:latin typeface="Roboto Mono Regular" panose="020B0604020202020204" charset="0"/>
                  <a:ea typeface="Roboto Mono Regular" panose="020B0604020202020204" charset="0"/>
                </a:rPr>
                <a:t>add_one.expand</a:t>
              </a:r>
              <a:r>
                <a:rPr lang="en-US" sz="1200" b="0" i="0">
                  <a:solidFill>
                    <a:schemeClr val="bg1"/>
                  </a:solidFill>
                  <a:effectLst/>
                  <a:latin typeface="Roboto Mono Regular" panose="020B0604020202020204" charset="0"/>
                  <a:ea typeface="Roboto Mono Regular" panose="020B0604020202020204" charset="0"/>
                </a:rPr>
                <a:t>(x=[1, 2, 3])</a:t>
              </a:r>
            </a:p>
            <a:p>
              <a:pPr algn="l"/>
              <a:r>
                <a:rPr lang="en-US" sz="1200" b="0" i="0">
                  <a:solidFill>
                    <a:schemeClr val="bg1"/>
                  </a:solidFill>
                  <a:effectLst/>
                  <a:latin typeface="Roboto Mono Regular" panose="020B0604020202020204" charset="0"/>
                  <a:ea typeface="Roboto Mono Regular" panose="020B0604020202020204" charset="0"/>
                </a:rPr>
                <a:t>    second = </a:t>
              </a:r>
              <a:r>
                <a:rPr lang="en-US" sz="1200" b="0" i="0" err="1">
                  <a:solidFill>
                    <a:schemeClr val="bg1"/>
                  </a:solidFill>
                  <a:effectLst/>
                  <a:latin typeface="Roboto Mono Regular" panose="020B0604020202020204" charset="0"/>
                  <a:ea typeface="Roboto Mono Regular" panose="020B0604020202020204" charset="0"/>
                </a:rPr>
                <a:t>add_one.expand</a:t>
              </a:r>
              <a:r>
                <a:rPr lang="en-US" sz="1200" b="0" i="0">
                  <a:solidFill>
                    <a:schemeClr val="bg1"/>
                  </a:solidFill>
                  <a:effectLst/>
                  <a:latin typeface="Roboto Mono Regular" panose="020B0604020202020204" charset="0"/>
                  <a:ea typeface="Roboto Mono Regular" panose="020B0604020202020204" charset="0"/>
                </a:rPr>
                <a:t>(x=first)</a:t>
              </a:r>
              <a:endParaRPr lang="fr-MA" sz="1200" b="0" i="0">
                <a:solidFill>
                  <a:schemeClr val="bg1"/>
                </a:solidFill>
                <a:effectLst/>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86D1452B-32BD-C9F3-1511-AC264A08545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147</a:t>
            </a:fld>
            <a:endParaRPr lang="en-US" sz="1800" b="1">
              <a:solidFill>
                <a:srgbClr val="A8CEC3"/>
              </a:solidFill>
            </a:endParaRPr>
          </a:p>
        </p:txBody>
      </p:sp>
    </p:spTree>
    <p:extLst>
      <p:ext uri="{BB962C8B-B14F-4D97-AF65-F5344CB8AC3E}">
        <p14:creationId xmlns:p14="http://schemas.microsoft.com/office/powerpoint/2010/main" val="103320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xEl>
                                              <p:pRg st="7" end="7"/>
                                            </p:txEl>
                                          </p:spTgt>
                                        </p:tgtEl>
                                        <p:attrNameLst>
                                          <p:attrName>style.visibility</p:attrName>
                                        </p:attrNameLst>
                                      </p:cBhvr>
                                      <p:to>
                                        <p:strVal val="visible"/>
                                      </p:to>
                                    </p:set>
                                    <p:animEffect transition="in" filter="dissolve">
                                      <p:cBhvr>
                                        <p:cTn id="22"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fr-MA" sz="3200" b="1" spc="62">
                <a:solidFill>
                  <a:srgbClr val="545454"/>
                </a:solidFill>
                <a:latin typeface="Avenir Next LT Pro" panose="020B0504020202020204" pitchFamily="34" charset="0"/>
              </a:rPr>
              <a:t>DYNAMIC TASK MAPPING</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7" name="TextBox 13">
            <a:extLst>
              <a:ext uri="{FF2B5EF4-FFF2-40B4-BE49-F238E27FC236}">
                <a16:creationId xmlns:a16="http://schemas.microsoft.com/office/drawing/2014/main" id="{F5EA646D-9904-2FBE-4D55-B000F7B7BE7C}"/>
              </a:ext>
            </a:extLst>
          </p:cNvPr>
          <p:cNvSpPr txBox="1"/>
          <p:nvPr/>
        </p:nvSpPr>
        <p:spPr>
          <a:xfrm>
            <a:off x="1336030" y="2229213"/>
            <a:ext cx="15577870" cy="6151107"/>
          </a:xfrm>
          <a:prstGeom prst="rect">
            <a:avLst/>
          </a:prstGeom>
        </p:spPr>
        <p:txBody>
          <a:bodyPr lIns="0" tIns="0" rIns="0" bIns="0" rtlCol="0" anchor="t">
            <a:spAutoFit/>
          </a:bodyPr>
          <a:lstStyle/>
          <a:p>
            <a:pPr>
              <a:lnSpc>
                <a:spcPct val="250000"/>
              </a:lnSpc>
            </a:pPr>
            <a:r>
              <a:rPr lang="fr-FR" b="1">
                <a:solidFill>
                  <a:srgbClr val="A8CEC3"/>
                </a:solidFill>
                <a:latin typeface="Avenir Next LT Pro" panose="020B0504020202020204" pitchFamily="34" charset="0"/>
              </a:rPr>
              <a:t>Constant </a:t>
            </a:r>
            <a:r>
              <a:rPr lang="fr-FR" b="1" err="1">
                <a:solidFill>
                  <a:srgbClr val="A8CEC3"/>
                </a:solidFill>
                <a:latin typeface="Avenir Next LT Pro" panose="020B0504020202020204" pitchFamily="34" charset="0"/>
              </a:rPr>
              <a:t>parameters</a:t>
            </a:r>
            <a:r>
              <a:rPr lang="fr-FR" b="1">
                <a:solidFill>
                  <a:srgbClr val="A8CEC3"/>
                </a:solidFill>
                <a:latin typeface="Avenir Next LT Pro" panose="020B0504020202020204" pitchFamily="34" charset="0"/>
              </a:rPr>
              <a:t> </a:t>
            </a:r>
          </a:p>
          <a:p>
            <a:pPr>
              <a:lnSpc>
                <a:spcPct val="200000"/>
              </a:lnSpc>
            </a:pPr>
            <a:r>
              <a:rPr lang="fr-FR">
                <a:latin typeface="Avenir Next LT Pro" panose="020B0504020202020204" pitchFamily="34" charset="0"/>
              </a:rPr>
              <a:t>En plus de transmettre des arguments qui sont développés à l'exécution, il est possible de transmettre des arguments qui ne changent pas - afin de les différencier clairement, nous utilisons des fonctions différentes : "expand()" pour les arguments cartographiés et "partial()" pour ceux qui ne le sont pas. </a:t>
            </a: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r>
              <a:rPr lang="fr-FR">
                <a:latin typeface="Avenir Next LT Pro" panose="020B0504020202020204" pitchFamily="34" charset="0"/>
              </a:rPr>
              <a:t>Cela donnerait comme résultat des valeurs de 11, 12 et 13.</a:t>
            </a:r>
          </a:p>
          <a:p>
            <a:pPr>
              <a:lnSpc>
                <a:spcPct val="200000"/>
              </a:lnSpc>
            </a:pPr>
            <a:r>
              <a:rPr lang="fr-FR">
                <a:latin typeface="Avenir Next LT Pro" panose="020B0504020202020204" pitchFamily="34" charset="0"/>
              </a:rPr>
              <a:t>Cela est également utile pour transmettre des éléments tels que des identifiants de connexion, des noms de tables de base de données ou des noms de compartiments à des tâches.</a:t>
            </a:r>
          </a:p>
        </p:txBody>
      </p:sp>
      <p:grpSp>
        <p:nvGrpSpPr>
          <p:cNvPr id="21" name="Group 14">
            <a:extLst>
              <a:ext uri="{FF2B5EF4-FFF2-40B4-BE49-F238E27FC236}">
                <a16:creationId xmlns:a16="http://schemas.microsoft.com/office/drawing/2014/main" id="{2CF3F44A-073D-1076-A136-B0AAA625C9EF}"/>
              </a:ext>
            </a:extLst>
          </p:cNvPr>
          <p:cNvGrpSpPr/>
          <p:nvPr/>
        </p:nvGrpSpPr>
        <p:grpSpPr>
          <a:xfrm>
            <a:off x="3836472" y="3889315"/>
            <a:ext cx="10615056" cy="3106963"/>
            <a:chOff x="0" y="-147664"/>
            <a:chExt cx="2917317" cy="869950"/>
          </a:xfrm>
        </p:grpSpPr>
        <p:sp>
          <p:nvSpPr>
            <p:cNvPr id="22" name="Freeform 15">
              <a:extLst>
                <a:ext uri="{FF2B5EF4-FFF2-40B4-BE49-F238E27FC236}">
                  <a16:creationId xmlns:a16="http://schemas.microsoft.com/office/drawing/2014/main" id="{79DA04D5-0D26-A866-A2B3-9C4B0F1E5D63}"/>
                </a:ext>
              </a:extLst>
            </p:cNvPr>
            <p:cNvSpPr/>
            <p:nvPr/>
          </p:nvSpPr>
          <p:spPr>
            <a:xfrm>
              <a:off x="0" y="0"/>
              <a:ext cx="2731528" cy="574621"/>
            </a:xfrm>
            <a:custGeom>
              <a:avLst/>
              <a:gdLst/>
              <a:ahLst/>
              <a:cxnLst/>
              <a:rect l="l" t="t" r="r" b="b"/>
              <a:pathLst>
                <a:path w="2731528" h="574621">
                  <a:moveTo>
                    <a:pt x="38070" y="0"/>
                  </a:moveTo>
                  <a:lnTo>
                    <a:pt x="2693457" y="0"/>
                  </a:lnTo>
                  <a:cubicBezTo>
                    <a:pt x="2703554" y="0"/>
                    <a:pt x="2713237" y="4011"/>
                    <a:pt x="2720377" y="11151"/>
                  </a:cubicBezTo>
                  <a:cubicBezTo>
                    <a:pt x="2727517" y="18290"/>
                    <a:pt x="2731528" y="27973"/>
                    <a:pt x="2731528" y="38070"/>
                  </a:cubicBezTo>
                  <a:lnTo>
                    <a:pt x="2731528" y="536551"/>
                  </a:lnTo>
                  <a:cubicBezTo>
                    <a:pt x="2731528" y="546648"/>
                    <a:pt x="2727517" y="556331"/>
                    <a:pt x="2720377" y="563471"/>
                  </a:cubicBezTo>
                  <a:cubicBezTo>
                    <a:pt x="2713237" y="570610"/>
                    <a:pt x="2703554" y="574621"/>
                    <a:pt x="2693457" y="574621"/>
                  </a:cubicBezTo>
                  <a:lnTo>
                    <a:pt x="38070" y="574621"/>
                  </a:lnTo>
                  <a:cubicBezTo>
                    <a:pt x="27973" y="574621"/>
                    <a:pt x="18290" y="570610"/>
                    <a:pt x="11151" y="563471"/>
                  </a:cubicBezTo>
                  <a:cubicBezTo>
                    <a:pt x="4011" y="556331"/>
                    <a:pt x="0" y="546648"/>
                    <a:pt x="0" y="536551"/>
                  </a:cubicBezTo>
                  <a:lnTo>
                    <a:pt x="0" y="38070"/>
                  </a:lnTo>
                  <a:cubicBezTo>
                    <a:pt x="0" y="27973"/>
                    <a:pt x="4011" y="18290"/>
                    <a:pt x="11151" y="11151"/>
                  </a:cubicBezTo>
                  <a:cubicBezTo>
                    <a:pt x="18290" y="4011"/>
                    <a:pt x="27973" y="0"/>
                    <a:pt x="38070" y="0"/>
                  </a:cubicBezTo>
                  <a:close/>
                </a:path>
              </a:pathLst>
            </a:custGeom>
            <a:solidFill>
              <a:srgbClr val="3B3838"/>
            </a:solidFill>
            <a:ln w="38100">
              <a:solidFill>
                <a:srgbClr val="BBCBCD"/>
              </a:solidFill>
            </a:ln>
          </p:spPr>
        </p:sp>
        <p:sp>
          <p:nvSpPr>
            <p:cNvPr id="23" name="TextBox 16">
              <a:extLst>
                <a:ext uri="{FF2B5EF4-FFF2-40B4-BE49-F238E27FC236}">
                  <a16:creationId xmlns:a16="http://schemas.microsoft.com/office/drawing/2014/main" id="{30D87048-9901-C9DB-8548-2B5FBCF233DE}"/>
                </a:ext>
              </a:extLst>
            </p:cNvPr>
            <p:cNvSpPr txBox="1"/>
            <p:nvPr/>
          </p:nvSpPr>
          <p:spPr>
            <a:xfrm>
              <a:off x="21285" y="-147664"/>
              <a:ext cx="2896032" cy="869950"/>
            </a:xfrm>
            <a:prstGeom prst="rect">
              <a:avLst/>
            </a:prstGeom>
          </p:spPr>
          <p:txBody>
            <a:bodyPr lIns="50800" tIns="50800" rIns="50800" bIns="50800" rtlCol="0" anchor="ctr"/>
            <a:lstStyle/>
            <a:p>
              <a:pPr algn="l"/>
              <a:r>
                <a:rPr lang="fr-FR" sz="1200" b="0" i="0">
                  <a:solidFill>
                    <a:schemeClr val="accent4">
                      <a:lumMod val="60000"/>
                      <a:lumOff val="40000"/>
                    </a:schemeClr>
                  </a:solidFill>
                  <a:effectLst/>
                  <a:latin typeface="Roboto Mono Regular" panose="020B0604020202020204" charset="0"/>
                  <a:ea typeface="Roboto Mono Regular" panose="020B0604020202020204" charset="0"/>
                </a:rPr>
                <a:t>@task</a:t>
              </a:r>
            </a:p>
            <a:p>
              <a:pPr algn="l"/>
              <a:r>
                <a:rPr lang="fr-FR" sz="1200" b="0" i="0" err="1">
                  <a:solidFill>
                    <a:schemeClr val="tx2">
                      <a:lumMod val="60000"/>
                      <a:lumOff val="40000"/>
                    </a:schemeClr>
                  </a:solidFill>
                  <a:effectLst/>
                  <a:latin typeface="Roboto Mono Regular" panose="020B0604020202020204" charset="0"/>
                  <a:ea typeface="Roboto Mono Regular" panose="020B0604020202020204" charset="0"/>
                </a:rPr>
                <a:t>def</a:t>
              </a:r>
              <a:r>
                <a:rPr lang="fr-FR" sz="1200" b="0" i="0">
                  <a:solidFill>
                    <a:schemeClr val="tx2">
                      <a:lumMod val="60000"/>
                      <a:lumOff val="40000"/>
                    </a:schemeClr>
                  </a:solidFill>
                  <a:effectLst/>
                  <a:latin typeface="Roboto Mono Regular" panose="020B0604020202020204" charset="0"/>
                  <a:ea typeface="Roboto Mono Regular" panose="020B0604020202020204" charset="0"/>
                </a:rPr>
                <a:t> </a:t>
              </a:r>
              <a:r>
                <a:rPr lang="fr-FR" sz="1200" b="0" i="0" err="1">
                  <a:solidFill>
                    <a:schemeClr val="tx2">
                      <a:lumMod val="60000"/>
                      <a:lumOff val="40000"/>
                    </a:schemeClr>
                  </a:solidFill>
                  <a:effectLst/>
                  <a:latin typeface="Roboto Mono Regular" panose="020B0604020202020204" charset="0"/>
                  <a:ea typeface="Roboto Mono Regular" panose="020B0604020202020204" charset="0"/>
                </a:rPr>
                <a:t>add</a:t>
              </a:r>
              <a:r>
                <a:rPr lang="fr-FR" sz="1200" b="0" i="0">
                  <a:solidFill>
                    <a:schemeClr val="bg1"/>
                  </a:solidFill>
                  <a:effectLst/>
                  <a:latin typeface="Roboto Mono Regular" panose="020B0604020202020204" charset="0"/>
                  <a:ea typeface="Roboto Mono Regular" panose="020B0604020202020204" charset="0"/>
                </a:rPr>
                <a:t>(x: </a:t>
              </a:r>
              <a:r>
                <a:rPr lang="fr-FR" sz="1200" b="0" i="0" err="1">
                  <a:solidFill>
                    <a:schemeClr val="accent3">
                      <a:lumMod val="75000"/>
                    </a:schemeClr>
                  </a:solidFill>
                  <a:effectLst/>
                  <a:latin typeface="Roboto Mono Regular" panose="020B0604020202020204" charset="0"/>
                  <a:ea typeface="Roboto Mono Regular" panose="020B0604020202020204" charset="0"/>
                </a:rPr>
                <a:t>int</a:t>
              </a:r>
              <a:r>
                <a:rPr lang="fr-FR" sz="1200" b="0" i="0">
                  <a:solidFill>
                    <a:schemeClr val="bg1"/>
                  </a:solidFill>
                  <a:effectLst/>
                  <a:latin typeface="Roboto Mono Regular" panose="020B0604020202020204" charset="0"/>
                  <a:ea typeface="Roboto Mono Regular" panose="020B0604020202020204" charset="0"/>
                </a:rPr>
                <a:t>, y: </a:t>
              </a:r>
              <a:r>
                <a:rPr lang="fr-FR" sz="1200" b="0" i="0" err="1">
                  <a:solidFill>
                    <a:schemeClr val="accent3">
                      <a:lumMod val="75000"/>
                    </a:schemeClr>
                  </a:solidFill>
                  <a:effectLst/>
                  <a:latin typeface="Roboto Mono Regular" panose="020B0604020202020204" charset="0"/>
                  <a:ea typeface="Roboto Mono Regular" panose="020B0604020202020204" charset="0"/>
                </a:rPr>
                <a:t>int</a:t>
              </a:r>
              <a:r>
                <a:rPr lang="fr-FR" sz="1200" b="0" i="0">
                  <a:solidFill>
                    <a:schemeClr val="bg1"/>
                  </a:solidFill>
                  <a:effectLst/>
                  <a:latin typeface="Roboto Mono Regular" panose="020B0604020202020204" charset="0"/>
                  <a:ea typeface="Roboto Mono Regular" panose="020B0604020202020204" charset="0"/>
                </a:rPr>
                <a:t>):</a:t>
              </a:r>
            </a:p>
            <a:p>
              <a:pPr algn="l"/>
              <a:r>
                <a:rPr lang="fr-FR" sz="1200" b="0" i="0">
                  <a:solidFill>
                    <a:schemeClr val="tx2">
                      <a:lumMod val="60000"/>
                      <a:lumOff val="40000"/>
                    </a:schemeClr>
                  </a:solidFill>
                  <a:effectLst/>
                  <a:latin typeface="Roboto Mono Regular" panose="020B0604020202020204" charset="0"/>
                  <a:ea typeface="Roboto Mono Regular" panose="020B0604020202020204" charset="0"/>
                </a:rPr>
                <a:t>    return </a:t>
              </a:r>
              <a:r>
                <a:rPr lang="fr-FR" sz="1200" b="0" i="0">
                  <a:solidFill>
                    <a:schemeClr val="bg1"/>
                  </a:solidFill>
                  <a:effectLst/>
                  <a:latin typeface="Roboto Mono Regular" panose="020B0604020202020204" charset="0"/>
                  <a:ea typeface="Roboto Mono Regular" panose="020B0604020202020204" charset="0"/>
                </a:rPr>
                <a:t>x + y</a:t>
              </a:r>
            </a:p>
            <a:p>
              <a:pPr algn="l"/>
              <a:endParaRPr lang="fr-FR" sz="1200" b="0" i="0">
                <a:solidFill>
                  <a:schemeClr val="bg1"/>
                </a:solidFill>
                <a:effectLst/>
                <a:latin typeface="Roboto Mono Regular" panose="020B0604020202020204" charset="0"/>
                <a:ea typeface="Roboto Mono Regular" panose="020B0604020202020204" charset="0"/>
              </a:endParaRPr>
            </a:p>
            <a:p>
              <a:pPr algn="l"/>
              <a:endParaRPr lang="fr-FR" sz="1200" b="0" i="0">
                <a:solidFill>
                  <a:schemeClr val="bg1"/>
                </a:solidFill>
                <a:effectLst/>
                <a:latin typeface="Roboto Mono Regular" panose="020B0604020202020204" charset="0"/>
                <a:ea typeface="Roboto Mono Regular" panose="020B0604020202020204" charset="0"/>
              </a:endParaRPr>
            </a:p>
            <a:p>
              <a:pPr algn="l"/>
              <a:r>
                <a:rPr lang="fr-FR" sz="1200" b="0" i="0" err="1">
                  <a:solidFill>
                    <a:schemeClr val="bg1"/>
                  </a:solidFill>
                  <a:effectLst/>
                  <a:latin typeface="Roboto Mono Regular" panose="020B0604020202020204" charset="0"/>
                  <a:ea typeface="Roboto Mono Regular" panose="020B0604020202020204" charset="0"/>
                </a:rPr>
                <a:t>added_values</a:t>
              </a:r>
              <a:r>
                <a:rPr lang="fr-FR" sz="1200" b="0" i="0">
                  <a:solidFill>
                    <a:schemeClr val="bg1"/>
                  </a:solidFill>
                  <a:effectLst/>
                  <a:latin typeface="Roboto Mono Regular" panose="020B0604020202020204" charset="0"/>
                  <a:ea typeface="Roboto Mono Regular" panose="020B0604020202020204" charset="0"/>
                </a:rPr>
                <a:t> = </a:t>
              </a:r>
              <a:r>
                <a:rPr lang="fr-FR" sz="1200" b="0" i="0" err="1">
                  <a:solidFill>
                    <a:schemeClr val="bg1"/>
                  </a:solidFill>
                  <a:effectLst/>
                  <a:latin typeface="Roboto Mono Regular" panose="020B0604020202020204" charset="0"/>
                  <a:ea typeface="Roboto Mono Regular" panose="020B0604020202020204" charset="0"/>
                </a:rPr>
                <a:t>add.partial</a:t>
              </a:r>
              <a:r>
                <a:rPr lang="fr-FR" sz="1200" b="0" i="0">
                  <a:solidFill>
                    <a:schemeClr val="bg1"/>
                  </a:solidFill>
                  <a:effectLst/>
                  <a:latin typeface="Roboto Mono Regular" panose="020B0604020202020204" charset="0"/>
                  <a:ea typeface="Roboto Mono Regular" panose="020B0604020202020204" charset="0"/>
                </a:rPr>
                <a:t>(y=10).expand(x=[1, 2, 3])</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Cela a pour résultat que la fonction "</a:t>
              </a:r>
              <a:r>
                <a:rPr lang="fr-FR" sz="1200" b="0" i="0" err="1">
                  <a:solidFill>
                    <a:schemeClr val="accent3">
                      <a:lumMod val="75000"/>
                    </a:schemeClr>
                  </a:solidFill>
                  <a:effectLst/>
                  <a:latin typeface="Roboto Mono Regular" panose="020B0604020202020204" charset="0"/>
                  <a:ea typeface="Roboto Mono Regular" panose="020B0604020202020204" charset="0"/>
                </a:rPr>
                <a:t>add</a:t>
              </a:r>
              <a:r>
                <a:rPr lang="fr-FR" sz="1200" b="0" i="0">
                  <a:solidFill>
                    <a:schemeClr val="accent3">
                      <a:lumMod val="75000"/>
                    </a:schemeClr>
                  </a:solidFill>
                  <a:effectLst/>
                  <a:latin typeface="Roboto Mono Regular" panose="020B0604020202020204" charset="0"/>
                  <a:ea typeface="Roboto Mono Regular" panose="020B0604020202020204" charset="0"/>
                </a:rPr>
                <a:t>" est étendue à</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a:t>
              </a:r>
              <a:r>
                <a:rPr lang="fr-FR" sz="1200" b="0" i="0" err="1">
                  <a:solidFill>
                    <a:schemeClr val="accent3">
                      <a:lumMod val="75000"/>
                    </a:schemeClr>
                  </a:solidFill>
                  <a:effectLst/>
                  <a:latin typeface="Roboto Mono Regular" panose="020B0604020202020204" charset="0"/>
                  <a:ea typeface="Roboto Mono Regular" panose="020B0604020202020204" charset="0"/>
                </a:rPr>
                <a:t>add</a:t>
              </a:r>
              <a:r>
                <a:rPr lang="fr-FR" sz="1200" b="0" i="0">
                  <a:solidFill>
                    <a:schemeClr val="accent3">
                      <a:lumMod val="75000"/>
                    </a:schemeClr>
                  </a:solidFill>
                  <a:effectLst/>
                  <a:latin typeface="Roboto Mono Regular" panose="020B0604020202020204" charset="0"/>
                  <a:ea typeface="Roboto Mono Regular" panose="020B0604020202020204" charset="0"/>
                </a:rPr>
                <a:t>(x=1, y=10)</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a:t>
              </a:r>
              <a:r>
                <a:rPr lang="fr-FR" sz="1200" b="0" i="0" err="1">
                  <a:solidFill>
                    <a:schemeClr val="accent3">
                      <a:lumMod val="75000"/>
                    </a:schemeClr>
                  </a:solidFill>
                  <a:effectLst/>
                  <a:latin typeface="Roboto Mono Regular" panose="020B0604020202020204" charset="0"/>
                  <a:ea typeface="Roboto Mono Regular" panose="020B0604020202020204" charset="0"/>
                </a:rPr>
                <a:t>add</a:t>
              </a:r>
              <a:r>
                <a:rPr lang="fr-FR" sz="1200" b="0" i="0">
                  <a:solidFill>
                    <a:schemeClr val="accent3">
                      <a:lumMod val="75000"/>
                    </a:schemeClr>
                  </a:solidFill>
                  <a:effectLst/>
                  <a:latin typeface="Roboto Mono Regular" panose="020B0604020202020204" charset="0"/>
                  <a:ea typeface="Roboto Mono Regular" panose="020B0604020202020204" charset="0"/>
                </a:rPr>
                <a:t>(x=2, y=10)</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a:t>
              </a:r>
              <a:r>
                <a:rPr lang="fr-FR" sz="1200" b="0" i="0" err="1">
                  <a:solidFill>
                    <a:schemeClr val="accent3">
                      <a:lumMod val="75000"/>
                    </a:schemeClr>
                  </a:solidFill>
                  <a:effectLst/>
                  <a:latin typeface="Roboto Mono Regular" panose="020B0604020202020204" charset="0"/>
                  <a:ea typeface="Roboto Mono Regular" panose="020B0604020202020204" charset="0"/>
                </a:rPr>
                <a:t>add</a:t>
              </a:r>
              <a:r>
                <a:rPr lang="fr-FR" sz="1200" b="0" i="0">
                  <a:solidFill>
                    <a:schemeClr val="accent3">
                      <a:lumMod val="75000"/>
                    </a:schemeClr>
                  </a:solidFill>
                  <a:effectLst/>
                  <a:latin typeface="Roboto Mono Regular" panose="020B0604020202020204" charset="0"/>
                  <a:ea typeface="Roboto Mono Regular" panose="020B0604020202020204" charset="0"/>
                </a:rPr>
                <a:t>(x=3, y=10)</a:t>
              </a:r>
              <a:endParaRPr lang="fr-MA" sz="1200" b="0" i="0">
                <a:solidFill>
                  <a:schemeClr val="accent3">
                    <a:lumMod val="75000"/>
                  </a:schemeClr>
                </a:solidFill>
                <a:effectLst/>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C8CB0090-3887-4E9C-24BB-8323AE0C8287}"/>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148</a:t>
            </a:fld>
            <a:endParaRPr lang="en-US" sz="1800" b="1">
              <a:solidFill>
                <a:srgbClr val="A8CEC3"/>
              </a:solidFill>
            </a:endParaRPr>
          </a:p>
        </p:txBody>
      </p:sp>
    </p:spTree>
    <p:extLst>
      <p:ext uri="{BB962C8B-B14F-4D97-AF65-F5344CB8AC3E}">
        <p14:creationId xmlns:p14="http://schemas.microsoft.com/office/powerpoint/2010/main" val="11566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xEl>
                                              <p:pRg st="6" end="6"/>
                                            </p:txEl>
                                          </p:spTgt>
                                        </p:tgtEl>
                                        <p:attrNameLst>
                                          <p:attrName>style.visibility</p:attrName>
                                        </p:attrNameLst>
                                      </p:cBhvr>
                                      <p:to>
                                        <p:strVal val="visible"/>
                                      </p:to>
                                    </p:set>
                                    <p:animEffect transition="in" filter="dissolve">
                                      <p:cBhvr>
                                        <p:cTn id="22" dur="500"/>
                                        <p:tgtEl>
                                          <p:spTgt spid="17">
                                            <p:txEl>
                                              <p:pRg st="6" end="6"/>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7">
                                            <p:txEl>
                                              <p:pRg st="7" end="7"/>
                                            </p:txEl>
                                          </p:spTgt>
                                        </p:tgtEl>
                                        <p:attrNameLst>
                                          <p:attrName>style.visibility</p:attrName>
                                        </p:attrNameLst>
                                      </p:cBhvr>
                                      <p:to>
                                        <p:strVal val="visible"/>
                                      </p:to>
                                    </p:set>
                                    <p:animEffect transition="in" filter="dissolve">
                                      <p:cBhvr>
                                        <p:cTn id="25"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fr-MA" sz="3200" b="1" spc="62">
                <a:solidFill>
                  <a:srgbClr val="545454"/>
                </a:solidFill>
                <a:latin typeface="Avenir Next LT Pro" panose="020B0504020202020204" pitchFamily="34" charset="0"/>
              </a:rPr>
              <a:t>DYNAMIC TASK MAPPING</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7" name="TextBox 13">
            <a:extLst>
              <a:ext uri="{FF2B5EF4-FFF2-40B4-BE49-F238E27FC236}">
                <a16:creationId xmlns:a16="http://schemas.microsoft.com/office/drawing/2014/main" id="{F5EA646D-9904-2FBE-4D55-B000F7B7BE7C}"/>
              </a:ext>
            </a:extLst>
          </p:cNvPr>
          <p:cNvSpPr txBox="1"/>
          <p:nvPr/>
        </p:nvSpPr>
        <p:spPr>
          <a:xfrm>
            <a:off x="1336030" y="2229213"/>
            <a:ext cx="15577870" cy="5597110"/>
          </a:xfrm>
          <a:prstGeom prst="rect">
            <a:avLst/>
          </a:prstGeom>
        </p:spPr>
        <p:txBody>
          <a:bodyPr lIns="0" tIns="0" rIns="0" bIns="0" rtlCol="0" anchor="t">
            <a:spAutoFit/>
          </a:bodyPr>
          <a:lstStyle/>
          <a:p>
            <a:pPr>
              <a:lnSpc>
                <a:spcPct val="250000"/>
              </a:lnSpc>
            </a:pPr>
            <a:r>
              <a:rPr lang="fr-FR" b="1">
                <a:solidFill>
                  <a:srgbClr val="A8CEC3"/>
                </a:solidFill>
                <a:latin typeface="Avenir Next LT Pro" panose="020B0504020202020204" pitchFamily="34" charset="0"/>
              </a:rPr>
              <a:t>Mapping sur plusieurs paramètres </a:t>
            </a:r>
          </a:p>
          <a:p>
            <a:pPr>
              <a:lnSpc>
                <a:spcPct val="200000"/>
              </a:lnSpc>
            </a:pPr>
            <a:r>
              <a:rPr lang="fr-FR">
                <a:latin typeface="Avenir Next LT Pro" panose="020B0504020202020204" pitchFamily="34" charset="0"/>
              </a:rPr>
              <a:t>En plus d'un seul paramètre, il est possible de passer plusieurs paramètres à "expand". Cela aura pour effet de créer un "produit cartésien", en appelant la tâche cartographiée avec chaque combinaison de paramètres. </a:t>
            </a: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endParaRPr lang="fr-FR">
              <a:latin typeface="Avenir Next LT Pro" panose="020B0504020202020204" pitchFamily="34" charset="0"/>
            </a:endParaRPr>
          </a:p>
          <a:p>
            <a:pPr>
              <a:lnSpc>
                <a:spcPct val="200000"/>
              </a:lnSpc>
            </a:pPr>
            <a:r>
              <a:rPr lang="fr-FR">
                <a:latin typeface="Avenir Next LT Pro" panose="020B0504020202020204" pitchFamily="34" charset="0"/>
              </a:rPr>
              <a:t>Cela donnerait comme résultat l'appel de la tâche "</a:t>
            </a:r>
            <a:r>
              <a:rPr lang="fr-FR" err="1">
                <a:latin typeface="Avenir Next LT Pro" panose="020B0504020202020204" pitchFamily="34" charset="0"/>
              </a:rPr>
              <a:t>add</a:t>
            </a:r>
            <a:r>
              <a:rPr lang="fr-FR">
                <a:latin typeface="Avenir Next LT Pro" panose="020B0504020202020204" pitchFamily="34" charset="0"/>
              </a:rPr>
              <a:t>" 6 fois. Veuillez noter, cependant, que l'ordre d'expansion n'est pas garanti.</a:t>
            </a:r>
          </a:p>
        </p:txBody>
      </p:sp>
      <p:grpSp>
        <p:nvGrpSpPr>
          <p:cNvPr id="21" name="Group 14">
            <a:extLst>
              <a:ext uri="{FF2B5EF4-FFF2-40B4-BE49-F238E27FC236}">
                <a16:creationId xmlns:a16="http://schemas.microsoft.com/office/drawing/2014/main" id="{2CF3F44A-073D-1076-A136-B0AAA625C9EF}"/>
              </a:ext>
            </a:extLst>
          </p:cNvPr>
          <p:cNvGrpSpPr/>
          <p:nvPr/>
        </p:nvGrpSpPr>
        <p:grpSpPr>
          <a:xfrm>
            <a:off x="3836472" y="3889315"/>
            <a:ext cx="10615056" cy="3106963"/>
            <a:chOff x="0" y="-147664"/>
            <a:chExt cx="2917317" cy="869950"/>
          </a:xfrm>
        </p:grpSpPr>
        <p:sp>
          <p:nvSpPr>
            <p:cNvPr id="22" name="Freeform 15">
              <a:extLst>
                <a:ext uri="{FF2B5EF4-FFF2-40B4-BE49-F238E27FC236}">
                  <a16:creationId xmlns:a16="http://schemas.microsoft.com/office/drawing/2014/main" id="{79DA04D5-0D26-A866-A2B3-9C4B0F1E5D63}"/>
                </a:ext>
              </a:extLst>
            </p:cNvPr>
            <p:cNvSpPr/>
            <p:nvPr/>
          </p:nvSpPr>
          <p:spPr>
            <a:xfrm>
              <a:off x="0" y="-84528"/>
              <a:ext cx="2731528" cy="764439"/>
            </a:xfrm>
            <a:custGeom>
              <a:avLst/>
              <a:gdLst/>
              <a:ahLst/>
              <a:cxnLst/>
              <a:rect l="l" t="t" r="r" b="b"/>
              <a:pathLst>
                <a:path w="2731528" h="574621">
                  <a:moveTo>
                    <a:pt x="38070" y="0"/>
                  </a:moveTo>
                  <a:lnTo>
                    <a:pt x="2693457" y="0"/>
                  </a:lnTo>
                  <a:cubicBezTo>
                    <a:pt x="2703554" y="0"/>
                    <a:pt x="2713237" y="4011"/>
                    <a:pt x="2720377" y="11151"/>
                  </a:cubicBezTo>
                  <a:cubicBezTo>
                    <a:pt x="2727517" y="18290"/>
                    <a:pt x="2731528" y="27973"/>
                    <a:pt x="2731528" y="38070"/>
                  </a:cubicBezTo>
                  <a:lnTo>
                    <a:pt x="2731528" y="536551"/>
                  </a:lnTo>
                  <a:cubicBezTo>
                    <a:pt x="2731528" y="546648"/>
                    <a:pt x="2727517" y="556331"/>
                    <a:pt x="2720377" y="563471"/>
                  </a:cubicBezTo>
                  <a:cubicBezTo>
                    <a:pt x="2713237" y="570610"/>
                    <a:pt x="2703554" y="574621"/>
                    <a:pt x="2693457" y="574621"/>
                  </a:cubicBezTo>
                  <a:lnTo>
                    <a:pt x="38070" y="574621"/>
                  </a:lnTo>
                  <a:cubicBezTo>
                    <a:pt x="27973" y="574621"/>
                    <a:pt x="18290" y="570610"/>
                    <a:pt x="11151" y="563471"/>
                  </a:cubicBezTo>
                  <a:cubicBezTo>
                    <a:pt x="4011" y="556331"/>
                    <a:pt x="0" y="546648"/>
                    <a:pt x="0" y="536551"/>
                  </a:cubicBezTo>
                  <a:lnTo>
                    <a:pt x="0" y="38070"/>
                  </a:lnTo>
                  <a:cubicBezTo>
                    <a:pt x="0" y="27973"/>
                    <a:pt x="4011" y="18290"/>
                    <a:pt x="11151" y="11151"/>
                  </a:cubicBezTo>
                  <a:cubicBezTo>
                    <a:pt x="18290" y="4011"/>
                    <a:pt x="27973" y="0"/>
                    <a:pt x="38070" y="0"/>
                  </a:cubicBezTo>
                  <a:close/>
                </a:path>
              </a:pathLst>
            </a:custGeom>
            <a:solidFill>
              <a:srgbClr val="3B3838"/>
            </a:solidFill>
            <a:ln w="38100">
              <a:solidFill>
                <a:srgbClr val="BBCBCD"/>
              </a:solidFill>
            </a:ln>
          </p:spPr>
        </p:sp>
        <p:sp>
          <p:nvSpPr>
            <p:cNvPr id="23" name="TextBox 16">
              <a:extLst>
                <a:ext uri="{FF2B5EF4-FFF2-40B4-BE49-F238E27FC236}">
                  <a16:creationId xmlns:a16="http://schemas.microsoft.com/office/drawing/2014/main" id="{30D87048-9901-C9DB-8548-2B5FBCF233DE}"/>
                </a:ext>
              </a:extLst>
            </p:cNvPr>
            <p:cNvSpPr txBox="1"/>
            <p:nvPr/>
          </p:nvSpPr>
          <p:spPr>
            <a:xfrm>
              <a:off x="21285" y="-147664"/>
              <a:ext cx="2896032" cy="869950"/>
            </a:xfrm>
            <a:prstGeom prst="rect">
              <a:avLst/>
            </a:prstGeom>
          </p:spPr>
          <p:txBody>
            <a:bodyPr lIns="50800" tIns="50800" rIns="50800" bIns="50800" rtlCol="0" anchor="ctr"/>
            <a:lstStyle/>
            <a:p>
              <a:pPr algn="l"/>
              <a:r>
                <a:rPr lang="fr-FR" sz="1200" b="0" i="0">
                  <a:solidFill>
                    <a:schemeClr val="accent4">
                      <a:lumMod val="60000"/>
                      <a:lumOff val="40000"/>
                    </a:schemeClr>
                  </a:solidFill>
                  <a:effectLst/>
                  <a:latin typeface="Roboto Mono Regular" panose="020B0604020202020204" charset="0"/>
                  <a:ea typeface="Roboto Mono Regular" panose="020B0604020202020204" charset="0"/>
                </a:rPr>
                <a:t>@task</a:t>
              </a:r>
            </a:p>
            <a:p>
              <a:pPr algn="l"/>
              <a:r>
                <a:rPr lang="fr-FR" sz="1200" b="0" i="0" err="1">
                  <a:solidFill>
                    <a:schemeClr val="tx2">
                      <a:lumMod val="60000"/>
                      <a:lumOff val="40000"/>
                    </a:schemeClr>
                  </a:solidFill>
                  <a:effectLst/>
                  <a:latin typeface="Roboto Mono Regular" panose="020B0604020202020204" charset="0"/>
                  <a:ea typeface="Roboto Mono Regular" panose="020B0604020202020204" charset="0"/>
                </a:rPr>
                <a:t>def</a:t>
              </a:r>
              <a:r>
                <a:rPr lang="fr-FR" sz="1200" b="0" i="0">
                  <a:solidFill>
                    <a:schemeClr val="tx2">
                      <a:lumMod val="60000"/>
                      <a:lumOff val="40000"/>
                    </a:schemeClr>
                  </a:solidFill>
                  <a:effectLst/>
                  <a:latin typeface="Roboto Mono Regular" panose="020B0604020202020204" charset="0"/>
                  <a:ea typeface="Roboto Mono Regular" panose="020B0604020202020204" charset="0"/>
                </a:rPr>
                <a:t> </a:t>
              </a:r>
              <a:r>
                <a:rPr lang="fr-FR" sz="1200" b="0" i="0" err="1">
                  <a:solidFill>
                    <a:schemeClr val="tx2">
                      <a:lumMod val="60000"/>
                      <a:lumOff val="40000"/>
                    </a:schemeClr>
                  </a:solidFill>
                  <a:effectLst/>
                  <a:latin typeface="Roboto Mono Regular" panose="020B0604020202020204" charset="0"/>
                  <a:ea typeface="Roboto Mono Regular" panose="020B0604020202020204" charset="0"/>
                </a:rPr>
                <a:t>add</a:t>
              </a:r>
              <a:r>
                <a:rPr lang="fr-FR" sz="1200" b="0" i="0">
                  <a:solidFill>
                    <a:schemeClr val="bg1"/>
                  </a:solidFill>
                  <a:effectLst/>
                  <a:latin typeface="Roboto Mono Regular" panose="020B0604020202020204" charset="0"/>
                  <a:ea typeface="Roboto Mono Regular" panose="020B0604020202020204" charset="0"/>
                </a:rPr>
                <a:t>(x: </a:t>
              </a:r>
              <a:r>
                <a:rPr lang="fr-FR" sz="1200" b="0" i="0" err="1">
                  <a:solidFill>
                    <a:schemeClr val="accent3">
                      <a:lumMod val="75000"/>
                    </a:schemeClr>
                  </a:solidFill>
                  <a:effectLst/>
                  <a:latin typeface="Roboto Mono Regular" panose="020B0604020202020204" charset="0"/>
                  <a:ea typeface="Roboto Mono Regular" panose="020B0604020202020204" charset="0"/>
                </a:rPr>
                <a:t>int</a:t>
              </a:r>
              <a:r>
                <a:rPr lang="fr-FR" sz="1200" b="0" i="0">
                  <a:solidFill>
                    <a:schemeClr val="bg1"/>
                  </a:solidFill>
                  <a:effectLst/>
                  <a:latin typeface="Roboto Mono Regular" panose="020B0604020202020204" charset="0"/>
                  <a:ea typeface="Roboto Mono Regular" panose="020B0604020202020204" charset="0"/>
                </a:rPr>
                <a:t>, y: </a:t>
              </a:r>
              <a:r>
                <a:rPr lang="fr-FR" sz="1200" b="0" i="0" err="1">
                  <a:solidFill>
                    <a:schemeClr val="accent3">
                      <a:lumMod val="75000"/>
                    </a:schemeClr>
                  </a:solidFill>
                  <a:effectLst/>
                  <a:latin typeface="Roboto Mono Regular" panose="020B0604020202020204" charset="0"/>
                  <a:ea typeface="Roboto Mono Regular" panose="020B0604020202020204" charset="0"/>
                </a:rPr>
                <a:t>int</a:t>
              </a:r>
              <a:r>
                <a:rPr lang="fr-FR" sz="1200" b="0" i="0">
                  <a:solidFill>
                    <a:schemeClr val="bg1"/>
                  </a:solidFill>
                  <a:effectLst/>
                  <a:latin typeface="Roboto Mono Regular" panose="020B0604020202020204" charset="0"/>
                  <a:ea typeface="Roboto Mono Regular" panose="020B0604020202020204" charset="0"/>
                </a:rPr>
                <a:t>):</a:t>
              </a:r>
            </a:p>
            <a:p>
              <a:pPr algn="l"/>
              <a:r>
                <a:rPr lang="fr-FR" sz="1200" b="0" i="0">
                  <a:solidFill>
                    <a:schemeClr val="accent4">
                      <a:lumMod val="60000"/>
                      <a:lumOff val="40000"/>
                    </a:schemeClr>
                  </a:solidFill>
                  <a:effectLst/>
                  <a:latin typeface="Roboto Mono Regular" panose="020B0604020202020204" charset="0"/>
                  <a:ea typeface="Roboto Mono Regular" panose="020B0604020202020204" charset="0"/>
                </a:rPr>
                <a:t>    </a:t>
              </a:r>
              <a:r>
                <a:rPr lang="fr-FR" sz="1200" b="0" i="0">
                  <a:solidFill>
                    <a:schemeClr val="tx2">
                      <a:lumMod val="60000"/>
                      <a:lumOff val="40000"/>
                    </a:schemeClr>
                  </a:solidFill>
                  <a:effectLst/>
                  <a:latin typeface="Roboto Mono Regular" panose="020B0604020202020204" charset="0"/>
                  <a:ea typeface="Roboto Mono Regular" panose="020B0604020202020204" charset="0"/>
                </a:rPr>
                <a:t>return</a:t>
              </a:r>
              <a:r>
                <a:rPr lang="fr-FR" sz="1200" b="0" i="0">
                  <a:solidFill>
                    <a:schemeClr val="accent4">
                      <a:lumMod val="60000"/>
                      <a:lumOff val="40000"/>
                    </a:schemeClr>
                  </a:solidFill>
                  <a:effectLst/>
                  <a:latin typeface="Roboto Mono Regular" panose="020B0604020202020204" charset="0"/>
                  <a:ea typeface="Roboto Mono Regular" panose="020B0604020202020204" charset="0"/>
                </a:rPr>
                <a:t> </a:t>
              </a:r>
              <a:r>
                <a:rPr lang="fr-FR" sz="1200" b="0" i="0">
                  <a:solidFill>
                    <a:schemeClr val="bg1"/>
                  </a:solidFill>
                  <a:effectLst/>
                  <a:latin typeface="Roboto Mono Regular" panose="020B0604020202020204" charset="0"/>
                  <a:ea typeface="Roboto Mono Regular" panose="020B0604020202020204" charset="0"/>
                </a:rPr>
                <a:t>x + y</a:t>
              </a:r>
            </a:p>
            <a:p>
              <a:pPr algn="l"/>
              <a:endParaRPr lang="fr-FR" sz="1200" b="0" i="0">
                <a:solidFill>
                  <a:schemeClr val="bg1"/>
                </a:solidFill>
                <a:effectLst/>
                <a:latin typeface="Roboto Mono Regular" panose="020B0604020202020204" charset="0"/>
                <a:ea typeface="Roboto Mono Regular" panose="020B0604020202020204" charset="0"/>
              </a:endParaRPr>
            </a:p>
            <a:p>
              <a:pPr algn="l"/>
              <a:endParaRPr lang="fr-FR" sz="1200" b="0" i="0">
                <a:solidFill>
                  <a:schemeClr val="bg1"/>
                </a:solidFill>
                <a:effectLst/>
                <a:latin typeface="Roboto Mono Regular" panose="020B0604020202020204" charset="0"/>
                <a:ea typeface="Roboto Mono Regular" panose="020B0604020202020204" charset="0"/>
              </a:endParaRPr>
            </a:p>
            <a:p>
              <a:pPr algn="l"/>
              <a:r>
                <a:rPr lang="fr-FR" sz="1200" b="0" i="0" err="1">
                  <a:solidFill>
                    <a:schemeClr val="bg1"/>
                  </a:solidFill>
                  <a:effectLst/>
                  <a:latin typeface="Roboto Mono Regular" panose="020B0604020202020204" charset="0"/>
                  <a:ea typeface="Roboto Mono Regular" panose="020B0604020202020204" charset="0"/>
                </a:rPr>
                <a:t>added_values</a:t>
              </a:r>
              <a:r>
                <a:rPr lang="fr-FR" sz="1200" b="0" i="0">
                  <a:solidFill>
                    <a:schemeClr val="bg1"/>
                  </a:solidFill>
                  <a:effectLst/>
                  <a:latin typeface="Roboto Mono Regular" panose="020B0604020202020204" charset="0"/>
                  <a:ea typeface="Roboto Mono Regular" panose="020B0604020202020204" charset="0"/>
                </a:rPr>
                <a:t> = </a:t>
              </a:r>
              <a:r>
                <a:rPr lang="fr-FR" sz="1200" b="0" i="0" err="1">
                  <a:solidFill>
                    <a:schemeClr val="bg1"/>
                  </a:solidFill>
                  <a:effectLst/>
                  <a:latin typeface="Roboto Mono Regular" panose="020B0604020202020204" charset="0"/>
                  <a:ea typeface="Roboto Mono Regular" panose="020B0604020202020204" charset="0"/>
                </a:rPr>
                <a:t>add.expand</a:t>
              </a:r>
              <a:r>
                <a:rPr lang="fr-FR" sz="1200" b="0" i="0">
                  <a:solidFill>
                    <a:schemeClr val="bg1"/>
                  </a:solidFill>
                  <a:effectLst/>
                  <a:latin typeface="Roboto Mono Regular" panose="020B0604020202020204" charset="0"/>
                  <a:ea typeface="Roboto Mono Regular" panose="020B0604020202020204" charset="0"/>
                </a:rPr>
                <a:t>(x=[2, 4, 8], y=[5, 10])</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Cela entraîne l'appel de la fonction </a:t>
              </a:r>
              <a:r>
                <a:rPr lang="fr-FR" sz="1200" b="0" i="0" err="1">
                  <a:solidFill>
                    <a:schemeClr val="accent3">
                      <a:lumMod val="75000"/>
                    </a:schemeClr>
                  </a:solidFill>
                  <a:effectLst/>
                  <a:latin typeface="Roboto Mono Regular" panose="020B0604020202020204" charset="0"/>
                  <a:ea typeface="Roboto Mono Regular" panose="020B0604020202020204" charset="0"/>
                </a:rPr>
                <a:t>add</a:t>
              </a:r>
              <a:r>
                <a:rPr lang="fr-FR" sz="1200" b="0" i="0">
                  <a:solidFill>
                    <a:schemeClr val="accent3">
                      <a:lumMod val="75000"/>
                    </a:schemeClr>
                  </a:solidFill>
                  <a:effectLst/>
                  <a:latin typeface="Roboto Mono Regular" panose="020B0604020202020204" charset="0"/>
                  <a:ea typeface="Roboto Mono Regular" panose="020B0604020202020204" charset="0"/>
                </a:rPr>
                <a:t> avec</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a:t>
              </a:r>
              <a:r>
                <a:rPr lang="fr-FR" sz="1200" b="0" i="0" err="1">
                  <a:solidFill>
                    <a:schemeClr val="accent3">
                      <a:lumMod val="75000"/>
                    </a:schemeClr>
                  </a:solidFill>
                  <a:effectLst/>
                  <a:latin typeface="Roboto Mono Regular" panose="020B0604020202020204" charset="0"/>
                  <a:ea typeface="Roboto Mono Regular" panose="020B0604020202020204" charset="0"/>
                </a:rPr>
                <a:t>add</a:t>
              </a:r>
              <a:r>
                <a:rPr lang="fr-FR" sz="1200" b="0" i="0">
                  <a:solidFill>
                    <a:schemeClr val="accent3">
                      <a:lumMod val="75000"/>
                    </a:schemeClr>
                  </a:solidFill>
                  <a:effectLst/>
                  <a:latin typeface="Roboto Mono Regular" panose="020B0604020202020204" charset="0"/>
                  <a:ea typeface="Roboto Mono Regular" panose="020B0604020202020204" charset="0"/>
                </a:rPr>
                <a:t>(x=2, y=5)</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a:t>
              </a:r>
              <a:r>
                <a:rPr lang="fr-FR" sz="1200" b="0" i="0" err="1">
                  <a:solidFill>
                    <a:schemeClr val="accent3">
                      <a:lumMod val="75000"/>
                    </a:schemeClr>
                  </a:solidFill>
                  <a:effectLst/>
                  <a:latin typeface="Roboto Mono Regular" panose="020B0604020202020204" charset="0"/>
                  <a:ea typeface="Roboto Mono Regular" panose="020B0604020202020204" charset="0"/>
                </a:rPr>
                <a:t>add</a:t>
              </a:r>
              <a:r>
                <a:rPr lang="fr-FR" sz="1200" b="0" i="0">
                  <a:solidFill>
                    <a:schemeClr val="accent3">
                      <a:lumMod val="75000"/>
                    </a:schemeClr>
                  </a:solidFill>
                  <a:effectLst/>
                  <a:latin typeface="Roboto Mono Regular" panose="020B0604020202020204" charset="0"/>
                  <a:ea typeface="Roboto Mono Regular" panose="020B0604020202020204" charset="0"/>
                </a:rPr>
                <a:t>(x=2, y=10)</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a:t>
              </a:r>
              <a:r>
                <a:rPr lang="fr-FR" sz="1200" b="0" i="0" err="1">
                  <a:solidFill>
                    <a:schemeClr val="accent3">
                      <a:lumMod val="75000"/>
                    </a:schemeClr>
                  </a:solidFill>
                  <a:effectLst/>
                  <a:latin typeface="Roboto Mono Regular" panose="020B0604020202020204" charset="0"/>
                  <a:ea typeface="Roboto Mono Regular" panose="020B0604020202020204" charset="0"/>
                </a:rPr>
                <a:t>add</a:t>
              </a:r>
              <a:r>
                <a:rPr lang="fr-FR" sz="1200" b="0" i="0">
                  <a:solidFill>
                    <a:schemeClr val="accent3">
                      <a:lumMod val="75000"/>
                    </a:schemeClr>
                  </a:solidFill>
                  <a:effectLst/>
                  <a:latin typeface="Roboto Mono Regular" panose="020B0604020202020204" charset="0"/>
                  <a:ea typeface="Roboto Mono Regular" panose="020B0604020202020204" charset="0"/>
                </a:rPr>
                <a:t>(x=4, y=5)</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a:t>
              </a:r>
              <a:r>
                <a:rPr lang="fr-FR" sz="1200" b="0" i="0" err="1">
                  <a:solidFill>
                    <a:schemeClr val="accent3">
                      <a:lumMod val="75000"/>
                    </a:schemeClr>
                  </a:solidFill>
                  <a:effectLst/>
                  <a:latin typeface="Roboto Mono Regular" panose="020B0604020202020204" charset="0"/>
                  <a:ea typeface="Roboto Mono Regular" panose="020B0604020202020204" charset="0"/>
                </a:rPr>
                <a:t>add</a:t>
              </a:r>
              <a:r>
                <a:rPr lang="fr-FR" sz="1200" b="0" i="0">
                  <a:solidFill>
                    <a:schemeClr val="accent3">
                      <a:lumMod val="75000"/>
                    </a:schemeClr>
                  </a:solidFill>
                  <a:effectLst/>
                  <a:latin typeface="Roboto Mono Regular" panose="020B0604020202020204" charset="0"/>
                  <a:ea typeface="Roboto Mono Regular" panose="020B0604020202020204" charset="0"/>
                </a:rPr>
                <a:t>(x=4, y=10)</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a:t>
              </a:r>
              <a:r>
                <a:rPr lang="fr-FR" sz="1200" b="0" i="0" err="1">
                  <a:solidFill>
                    <a:schemeClr val="accent3">
                      <a:lumMod val="75000"/>
                    </a:schemeClr>
                  </a:solidFill>
                  <a:effectLst/>
                  <a:latin typeface="Roboto Mono Regular" panose="020B0604020202020204" charset="0"/>
                  <a:ea typeface="Roboto Mono Regular" panose="020B0604020202020204" charset="0"/>
                </a:rPr>
                <a:t>add</a:t>
              </a:r>
              <a:r>
                <a:rPr lang="fr-FR" sz="1200" b="0" i="0">
                  <a:solidFill>
                    <a:schemeClr val="accent3">
                      <a:lumMod val="75000"/>
                    </a:schemeClr>
                  </a:solidFill>
                  <a:effectLst/>
                  <a:latin typeface="Roboto Mono Regular" panose="020B0604020202020204" charset="0"/>
                  <a:ea typeface="Roboto Mono Regular" panose="020B0604020202020204" charset="0"/>
                </a:rPr>
                <a:t>(x=8, y=5)</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a:t>
              </a:r>
              <a:r>
                <a:rPr lang="fr-FR" sz="1200" b="0" i="0" err="1">
                  <a:solidFill>
                    <a:schemeClr val="accent3">
                      <a:lumMod val="75000"/>
                    </a:schemeClr>
                  </a:solidFill>
                  <a:effectLst/>
                  <a:latin typeface="Roboto Mono Regular" panose="020B0604020202020204" charset="0"/>
                  <a:ea typeface="Roboto Mono Regular" panose="020B0604020202020204" charset="0"/>
                </a:rPr>
                <a:t>add</a:t>
              </a:r>
              <a:r>
                <a:rPr lang="fr-FR" sz="1200" b="0" i="0">
                  <a:solidFill>
                    <a:schemeClr val="accent3">
                      <a:lumMod val="75000"/>
                    </a:schemeClr>
                  </a:solidFill>
                  <a:effectLst/>
                  <a:latin typeface="Roboto Mono Regular" panose="020B0604020202020204" charset="0"/>
                  <a:ea typeface="Roboto Mono Regular" panose="020B0604020202020204" charset="0"/>
                </a:rPr>
                <a:t>(x=8, y=10)</a:t>
              </a:r>
              <a:endParaRPr lang="fr-MA" sz="1200" b="0" i="0">
                <a:solidFill>
                  <a:schemeClr val="accent3">
                    <a:lumMod val="75000"/>
                  </a:schemeClr>
                </a:solidFill>
                <a:effectLst/>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811132AD-E4C8-D1BE-2665-670890BD326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149</a:t>
            </a:fld>
            <a:endParaRPr lang="en-US" sz="1800" b="1">
              <a:solidFill>
                <a:srgbClr val="A8CEC3"/>
              </a:solidFill>
            </a:endParaRPr>
          </a:p>
        </p:txBody>
      </p:sp>
    </p:spTree>
    <p:extLst>
      <p:ext uri="{BB962C8B-B14F-4D97-AF65-F5344CB8AC3E}">
        <p14:creationId xmlns:p14="http://schemas.microsoft.com/office/powerpoint/2010/main" val="285458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xEl>
                                              <p:pRg st="8" end="8"/>
                                            </p:txEl>
                                          </p:spTgt>
                                        </p:tgtEl>
                                        <p:attrNameLst>
                                          <p:attrName>style.visibility</p:attrName>
                                        </p:attrNameLst>
                                      </p:cBhvr>
                                      <p:to>
                                        <p:strVal val="visible"/>
                                      </p:to>
                                    </p:set>
                                    <p:animEffect transition="in" filter="dissolve">
                                      <p:cBhvr>
                                        <p:cTn id="22"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QUAND UTILISER AIRFLOW</a:t>
            </a:r>
            <a:endParaRPr lang="en-US" sz="3200" b="1" spc="62">
              <a:solidFill>
                <a:srgbClr val="545454"/>
              </a:solidFill>
              <a:latin typeface="Avenir Next LT Pro" panose="020B0504020202020204" pitchFamily="34" charset="0"/>
            </a:endParaRPr>
          </a:p>
        </p:txBody>
      </p:sp>
      <p:sp>
        <p:nvSpPr>
          <p:cNvPr id="3" name="TextBox 3"/>
          <p:cNvSpPr txBox="1"/>
          <p:nvPr/>
        </p:nvSpPr>
        <p:spPr>
          <a:xfrm>
            <a:off x="1336031" y="2643117"/>
            <a:ext cx="15351870" cy="7674601"/>
          </a:xfrm>
          <a:prstGeom prst="rect">
            <a:avLst/>
          </a:prstGeom>
        </p:spPr>
        <p:txBody>
          <a:bodyPr wrap="square" lIns="0" tIns="0" rIns="0" bIns="0" rtlCol="0" anchor="t">
            <a:spAutoFit/>
          </a:bodyPr>
          <a:lstStyle/>
          <a:p>
            <a:pPr>
              <a:lnSpc>
                <a:spcPct val="200000"/>
              </a:lnSpc>
            </a:pPr>
            <a:r>
              <a:rPr lang="fr-FR" b="1">
                <a:solidFill>
                  <a:srgbClr val="A8CEC3"/>
                </a:solidFill>
                <a:latin typeface="Avenir Next LT Pro" panose="020B0504020202020204" pitchFamily="34" charset="0"/>
              </a:rPr>
              <a:t>Raisons pour ne pas choisir Airflow</a:t>
            </a:r>
          </a:p>
          <a:p>
            <a:pPr marL="742950" lvl="1" indent="-285750">
              <a:lnSpc>
                <a:spcPct val="200000"/>
              </a:lnSpc>
              <a:buFont typeface="Arial" panose="020B0604020202020204" pitchFamily="34" charset="0"/>
              <a:buChar char="•"/>
            </a:pPr>
            <a:r>
              <a:rPr lang="fr-FR">
                <a:latin typeface="Avenir Next LT Pro" panose="020B0504020202020204" pitchFamily="34" charset="0"/>
              </a:rPr>
              <a:t>Équipes avec peu ou pas d'expérience en programmation (Python), car la mise en œuvre de DAG en Python peut être intimidante avec peu d'expérience en Python. </a:t>
            </a:r>
          </a:p>
          <a:p>
            <a:pPr marL="742950" lvl="1" indent="-285750">
              <a:lnSpc>
                <a:spcPct val="200000"/>
              </a:lnSpc>
              <a:buFont typeface="Arial" panose="020B0604020202020204" pitchFamily="34" charset="0"/>
              <a:buChar char="•"/>
            </a:pPr>
            <a:r>
              <a:rPr lang="fr-FR">
                <a:latin typeface="Avenir Next LT Pro" panose="020B0504020202020204" pitchFamily="34" charset="0"/>
              </a:rPr>
              <a:t>Dans de telles équipes, l'utilisation d'un gestionnaire de workflow avec une interface graphique (comme Azure Data </a:t>
            </a:r>
            <a:r>
              <a:rPr lang="fr-FR" err="1">
                <a:latin typeface="Avenir Next LT Pro" panose="020B0504020202020204" pitchFamily="34" charset="0"/>
              </a:rPr>
              <a:t>Factory</a:t>
            </a:r>
            <a:r>
              <a:rPr lang="fr-FR">
                <a:latin typeface="Avenir Next LT Pro" panose="020B0504020202020204" pitchFamily="34" charset="0"/>
              </a:rPr>
              <a:t>) ou une définition de workflow statique peut être plus judicieuse.</a:t>
            </a:r>
          </a:p>
          <a:p>
            <a:pPr marL="742950" lvl="1" indent="-285750">
              <a:lnSpc>
                <a:spcPct val="200000"/>
              </a:lnSpc>
              <a:buFont typeface="Arial" panose="020B0604020202020204" pitchFamily="34" charset="0"/>
              <a:buChar char="•"/>
            </a:pPr>
            <a:r>
              <a:rPr lang="fr-FR">
                <a:latin typeface="Avenir Next LT Pro" panose="020B0504020202020204" pitchFamily="34" charset="0"/>
              </a:rPr>
              <a:t>De même, le code Python dans les DAG peut rapidement devenir complexe pour des cas d'utilisation plus importants. </a:t>
            </a:r>
          </a:p>
          <a:p>
            <a:pPr marL="742950" lvl="1" indent="-285750">
              <a:lnSpc>
                <a:spcPct val="200000"/>
              </a:lnSpc>
              <a:buFont typeface="Arial" panose="020B0604020202020204" pitchFamily="34" charset="0"/>
              <a:buChar char="•"/>
            </a:pPr>
            <a:r>
              <a:rPr lang="fr-FR">
                <a:latin typeface="Avenir Next LT Pro" panose="020B0504020202020204" pitchFamily="34" charset="0"/>
              </a:rPr>
              <a:t>La mise en place et la maintenance des DAG Airflow nécessitent une rigueur d'ingénierie appropriée pour maintenir les choses maintenables à long terme.</a:t>
            </a: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235" y="9773451"/>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2" name="Espace réservé du numéro de diapositive 24">
            <a:extLst>
              <a:ext uri="{FF2B5EF4-FFF2-40B4-BE49-F238E27FC236}">
                <a16:creationId xmlns:a16="http://schemas.microsoft.com/office/drawing/2014/main" id="{886273A4-9A24-2565-DE33-689B11329887}"/>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15</a:t>
            </a:fld>
            <a:endParaRPr lang="en-US" sz="1800" b="1">
              <a:solidFill>
                <a:srgbClr val="A8CEC3"/>
              </a:solidFill>
            </a:endParaRPr>
          </a:p>
        </p:txBody>
      </p:sp>
    </p:spTree>
    <p:extLst>
      <p:ext uri="{BB962C8B-B14F-4D97-AF65-F5344CB8AC3E}">
        <p14:creationId xmlns:p14="http://schemas.microsoft.com/office/powerpoint/2010/main" val="62248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fr-MA" sz="3200" b="1" spc="62">
                <a:solidFill>
                  <a:srgbClr val="545454"/>
                </a:solidFill>
                <a:latin typeface="Avenir Next LT Pro" panose="020B0504020202020204" pitchFamily="34" charset="0"/>
              </a:rPr>
              <a:t>DYNAMIC TASK MAPPING</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7" name="TextBox 13">
            <a:extLst>
              <a:ext uri="{FF2B5EF4-FFF2-40B4-BE49-F238E27FC236}">
                <a16:creationId xmlns:a16="http://schemas.microsoft.com/office/drawing/2014/main" id="{F5EA646D-9904-2FBE-4D55-B000F7B7BE7C}"/>
              </a:ext>
            </a:extLst>
          </p:cNvPr>
          <p:cNvSpPr txBox="1"/>
          <p:nvPr/>
        </p:nvSpPr>
        <p:spPr>
          <a:xfrm>
            <a:off x="1336030" y="2229213"/>
            <a:ext cx="15577870" cy="6808980"/>
          </a:xfrm>
          <a:prstGeom prst="rect">
            <a:avLst/>
          </a:prstGeom>
        </p:spPr>
        <p:txBody>
          <a:bodyPr lIns="0" tIns="0" rIns="0" bIns="0" rtlCol="0" anchor="t">
            <a:spAutoFit/>
          </a:bodyPr>
          <a:lstStyle/>
          <a:p>
            <a:pPr>
              <a:lnSpc>
                <a:spcPct val="250000"/>
              </a:lnSpc>
            </a:pPr>
            <a:r>
              <a:rPr lang="fr-FR" b="1">
                <a:solidFill>
                  <a:srgbClr val="A8CEC3"/>
                </a:solidFill>
                <a:latin typeface="Avenir Next LT Pro" panose="020B0504020202020204" pitchFamily="34" charset="0"/>
              </a:rPr>
              <a:t>Mapping Générée par tâche </a:t>
            </a:r>
          </a:p>
          <a:p>
            <a:pPr>
              <a:lnSpc>
                <a:spcPct val="250000"/>
              </a:lnSpc>
            </a:pPr>
            <a:r>
              <a:rPr lang="fr-FR">
                <a:latin typeface="Avenir Next LT Pro" panose="020B0504020202020204" pitchFamily="34" charset="0"/>
              </a:rPr>
              <a:t>Jusqu'à présent, les exemples présentés auraient pu être implémentés avec une boucle "for" dans le fichier DAG, mais la véritable puissance de la cartographie dynamique des tâches réside dans la capacité d'une tâche à générer la liste à parcourir.</a:t>
            </a:r>
          </a:p>
          <a:p>
            <a:pPr>
              <a:lnSpc>
                <a:spcPct val="250000"/>
              </a:lnSpc>
            </a:pPr>
            <a:endParaRPr lang="fr-FR">
              <a:latin typeface="Avenir Next LT Pro" panose="020B0504020202020204" pitchFamily="34" charset="0"/>
            </a:endParaRPr>
          </a:p>
          <a:p>
            <a:pPr>
              <a:lnSpc>
                <a:spcPct val="250000"/>
              </a:lnSpc>
            </a:pPr>
            <a:endParaRPr lang="fr-FR">
              <a:latin typeface="Avenir Next LT Pro" panose="020B0504020202020204" pitchFamily="34" charset="0"/>
            </a:endParaRPr>
          </a:p>
          <a:p>
            <a:pPr>
              <a:lnSpc>
                <a:spcPct val="250000"/>
              </a:lnSpc>
            </a:pPr>
            <a:endParaRPr lang="fr-FR">
              <a:latin typeface="Avenir Next LT Pro" panose="020B0504020202020204" pitchFamily="34" charset="0"/>
            </a:endParaRPr>
          </a:p>
          <a:p>
            <a:pPr>
              <a:lnSpc>
                <a:spcPct val="250000"/>
              </a:lnSpc>
            </a:pPr>
            <a:endParaRPr lang="fr-FR">
              <a:latin typeface="Avenir Next LT Pro" panose="020B0504020202020204" pitchFamily="34" charset="0"/>
            </a:endParaRPr>
          </a:p>
          <a:p>
            <a:pPr>
              <a:lnSpc>
                <a:spcPct val="250000"/>
              </a:lnSpc>
            </a:pPr>
            <a:endParaRPr lang="fr-FR">
              <a:latin typeface="Avenir Next LT Pro" panose="020B0504020202020204" pitchFamily="34" charset="0"/>
            </a:endParaRPr>
          </a:p>
          <a:p>
            <a:pPr>
              <a:lnSpc>
                <a:spcPct val="250000"/>
              </a:lnSpc>
            </a:pPr>
            <a:r>
              <a:rPr lang="fr-FR">
                <a:latin typeface="Avenir Next LT Pro" panose="020B0504020202020204" pitchFamily="34" charset="0"/>
              </a:rPr>
              <a:t>La tâche </a:t>
            </a:r>
            <a:r>
              <a:rPr lang="fr-FR" b="1">
                <a:latin typeface="Avenir Next LT Pro" panose="020B0504020202020204" pitchFamily="34" charset="0"/>
              </a:rPr>
              <a:t>"</a:t>
            </a:r>
            <a:r>
              <a:rPr lang="fr-FR" b="1" err="1">
                <a:latin typeface="Avenir Next LT Pro" panose="020B0504020202020204" pitchFamily="34" charset="0"/>
              </a:rPr>
              <a:t>make_list</a:t>
            </a:r>
            <a:r>
              <a:rPr lang="fr-FR" b="1">
                <a:latin typeface="Avenir Next LT Pro" panose="020B0504020202020204" pitchFamily="34" charset="0"/>
              </a:rPr>
              <a:t>" </a:t>
            </a:r>
            <a:r>
              <a:rPr lang="fr-FR">
                <a:latin typeface="Avenir Next LT Pro" panose="020B0504020202020204" pitchFamily="34" charset="0"/>
              </a:rPr>
              <a:t>s'exécute comme une tâche normale et doit retourner une liste ou un dictionnaire, puis la tâche </a:t>
            </a:r>
            <a:r>
              <a:rPr lang="fr-FR" b="1">
                <a:latin typeface="Avenir Next LT Pro" panose="020B0504020202020204" pitchFamily="34" charset="0"/>
              </a:rPr>
              <a:t>consommatrice</a:t>
            </a:r>
            <a:r>
              <a:rPr lang="fr-FR">
                <a:latin typeface="Avenir Next LT Pro" panose="020B0504020202020204" pitchFamily="34" charset="0"/>
              </a:rPr>
              <a:t> sera appelée quatre fois, une fois avec chaque valeur dans le retour de </a:t>
            </a:r>
            <a:r>
              <a:rPr lang="fr-FR" b="1">
                <a:latin typeface="Avenir Next LT Pro" panose="020B0504020202020204" pitchFamily="34" charset="0"/>
              </a:rPr>
              <a:t>"</a:t>
            </a:r>
            <a:r>
              <a:rPr lang="fr-FR" b="1" err="1">
                <a:latin typeface="Avenir Next LT Pro" panose="020B0504020202020204" pitchFamily="34" charset="0"/>
              </a:rPr>
              <a:t>make_list</a:t>
            </a:r>
            <a:r>
              <a:rPr lang="fr-FR" b="1">
                <a:latin typeface="Avenir Next LT Pro" panose="020B0504020202020204" pitchFamily="34" charset="0"/>
              </a:rPr>
              <a:t>".</a:t>
            </a:r>
          </a:p>
        </p:txBody>
      </p:sp>
      <p:grpSp>
        <p:nvGrpSpPr>
          <p:cNvPr id="21" name="Group 14">
            <a:extLst>
              <a:ext uri="{FF2B5EF4-FFF2-40B4-BE49-F238E27FC236}">
                <a16:creationId xmlns:a16="http://schemas.microsoft.com/office/drawing/2014/main" id="{2CF3F44A-073D-1076-A136-B0AAA625C9EF}"/>
              </a:ext>
            </a:extLst>
          </p:cNvPr>
          <p:cNvGrpSpPr/>
          <p:nvPr/>
        </p:nvGrpSpPr>
        <p:grpSpPr>
          <a:xfrm>
            <a:off x="2212166" y="3549680"/>
            <a:ext cx="13863667" cy="5019554"/>
            <a:chOff x="0" y="-147664"/>
            <a:chExt cx="2917317" cy="869950"/>
          </a:xfrm>
        </p:grpSpPr>
        <p:sp>
          <p:nvSpPr>
            <p:cNvPr id="22" name="Freeform 15">
              <a:extLst>
                <a:ext uri="{FF2B5EF4-FFF2-40B4-BE49-F238E27FC236}">
                  <a16:creationId xmlns:a16="http://schemas.microsoft.com/office/drawing/2014/main" id="{79DA04D5-0D26-A866-A2B3-9C4B0F1E5D63}"/>
                </a:ext>
              </a:extLst>
            </p:cNvPr>
            <p:cNvSpPr/>
            <p:nvPr/>
          </p:nvSpPr>
          <p:spPr>
            <a:xfrm>
              <a:off x="0" y="0"/>
              <a:ext cx="2731528" cy="574621"/>
            </a:xfrm>
            <a:custGeom>
              <a:avLst/>
              <a:gdLst/>
              <a:ahLst/>
              <a:cxnLst/>
              <a:rect l="l" t="t" r="r" b="b"/>
              <a:pathLst>
                <a:path w="2731528" h="574621">
                  <a:moveTo>
                    <a:pt x="38070" y="0"/>
                  </a:moveTo>
                  <a:lnTo>
                    <a:pt x="2693457" y="0"/>
                  </a:lnTo>
                  <a:cubicBezTo>
                    <a:pt x="2703554" y="0"/>
                    <a:pt x="2713237" y="4011"/>
                    <a:pt x="2720377" y="11151"/>
                  </a:cubicBezTo>
                  <a:cubicBezTo>
                    <a:pt x="2727517" y="18290"/>
                    <a:pt x="2731528" y="27973"/>
                    <a:pt x="2731528" y="38070"/>
                  </a:cubicBezTo>
                  <a:lnTo>
                    <a:pt x="2731528" y="536551"/>
                  </a:lnTo>
                  <a:cubicBezTo>
                    <a:pt x="2731528" y="546648"/>
                    <a:pt x="2727517" y="556331"/>
                    <a:pt x="2720377" y="563471"/>
                  </a:cubicBezTo>
                  <a:cubicBezTo>
                    <a:pt x="2713237" y="570610"/>
                    <a:pt x="2703554" y="574621"/>
                    <a:pt x="2693457" y="574621"/>
                  </a:cubicBezTo>
                  <a:lnTo>
                    <a:pt x="38070" y="574621"/>
                  </a:lnTo>
                  <a:cubicBezTo>
                    <a:pt x="27973" y="574621"/>
                    <a:pt x="18290" y="570610"/>
                    <a:pt x="11151" y="563471"/>
                  </a:cubicBezTo>
                  <a:cubicBezTo>
                    <a:pt x="4011" y="556331"/>
                    <a:pt x="0" y="546648"/>
                    <a:pt x="0" y="536551"/>
                  </a:cubicBezTo>
                  <a:lnTo>
                    <a:pt x="0" y="38070"/>
                  </a:lnTo>
                  <a:cubicBezTo>
                    <a:pt x="0" y="27973"/>
                    <a:pt x="4011" y="18290"/>
                    <a:pt x="11151" y="11151"/>
                  </a:cubicBezTo>
                  <a:cubicBezTo>
                    <a:pt x="18290" y="4011"/>
                    <a:pt x="27973" y="0"/>
                    <a:pt x="38070" y="0"/>
                  </a:cubicBezTo>
                  <a:close/>
                </a:path>
              </a:pathLst>
            </a:custGeom>
            <a:solidFill>
              <a:srgbClr val="3B3838"/>
            </a:solidFill>
            <a:ln w="38100">
              <a:solidFill>
                <a:srgbClr val="BBCBCD"/>
              </a:solidFill>
            </a:ln>
          </p:spPr>
        </p:sp>
        <p:sp>
          <p:nvSpPr>
            <p:cNvPr id="23" name="TextBox 16">
              <a:extLst>
                <a:ext uri="{FF2B5EF4-FFF2-40B4-BE49-F238E27FC236}">
                  <a16:creationId xmlns:a16="http://schemas.microsoft.com/office/drawing/2014/main" id="{30D87048-9901-C9DB-8548-2B5FBCF233DE}"/>
                </a:ext>
              </a:extLst>
            </p:cNvPr>
            <p:cNvSpPr txBox="1"/>
            <p:nvPr/>
          </p:nvSpPr>
          <p:spPr>
            <a:xfrm>
              <a:off x="21285" y="-147664"/>
              <a:ext cx="2896032" cy="869950"/>
            </a:xfrm>
            <a:prstGeom prst="rect">
              <a:avLst/>
            </a:prstGeom>
          </p:spPr>
          <p:txBody>
            <a:bodyPr lIns="50800" tIns="50800" rIns="50800" bIns="50800" rtlCol="0" anchor="ctr"/>
            <a:lstStyle/>
            <a:p>
              <a:pPr algn="l"/>
              <a:r>
                <a:rPr lang="fr-FR" sz="1200" b="0" i="0">
                  <a:solidFill>
                    <a:schemeClr val="accent4">
                      <a:lumMod val="60000"/>
                      <a:lumOff val="40000"/>
                    </a:schemeClr>
                  </a:solidFill>
                  <a:effectLst/>
                  <a:latin typeface="Roboto Mono Regular" panose="020B0604020202020204" charset="0"/>
                  <a:ea typeface="Roboto Mono Regular" panose="020B0604020202020204" charset="0"/>
                </a:rPr>
                <a:t>@task</a:t>
              </a:r>
            </a:p>
            <a:p>
              <a:pPr algn="l"/>
              <a:r>
                <a:rPr lang="fr-FR" sz="1200" b="0" i="0" err="1">
                  <a:solidFill>
                    <a:schemeClr val="tx2">
                      <a:lumMod val="60000"/>
                      <a:lumOff val="40000"/>
                    </a:schemeClr>
                  </a:solidFill>
                  <a:effectLst/>
                  <a:latin typeface="Roboto Mono Regular" panose="020B0604020202020204" charset="0"/>
                  <a:ea typeface="Roboto Mono Regular" panose="020B0604020202020204" charset="0"/>
                </a:rPr>
                <a:t>def</a:t>
              </a:r>
              <a:r>
                <a:rPr lang="fr-FR" sz="1200" b="0" i="0">
                  <a:solidFill>
                    <a:schemeClr val="tx2">
                      <a:lumMod val="60000"/>
                      <a:lumOff val="40000"/>
                    </a:schemeClr>
                  </a:solidFill>
                  <a:effectLst/>
                  <a:latin typeface="Roboto Mono Regular" panose="020B0604020202020204" charset="0"/>
                  <a:ea typeface="Roboto Mono Regular" panose="020B0604020202020204" charset="0"/>
                </a:rPr>
                <a:t> </a:t>
              </a:r>
              <a:r>
                <a:rPr lang="fr-FR" sz="1200" b="0" i="0" err="1">
                  <a:solidFill>
                    <a:schemeClr val="tx2">
                      <a:lumMod val="60000"/>
                      <a:lumOff val="40000"/>
                    </a:schemeClr>
                  </a:solidFill>
                  <a:effectLst/>
                  <a:latin typeface="Roboto Mono Regular" panose="020B0604020202020204" charset="0"/>
                  <a:ea typeface="Roboto Mono Regular" panose="020B0604020202020204" charset="0"/>
                </a:rPr>
                <a:t>make_list</a:t>
              </a:r>
              <a:r>
                <a:rPr lang="fr-FR" sz="1200" b="0" i="0">
                  <a:solidFill>
                    <a:schemeClr val="bg1"/>
                  </a:solidFill>
                  <a:effectLst/>
                  <a:latin typeface="Roboto Mono Regular" panose="020B0604020202020204" charset="0"/>
                  <a:ea typeface="Roboto Mono Regular" panose="020B0604020202020204" charset="0"/>
                </a:rPr>
                <a:t>():</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 Cela peut également provenir d'un appel API, de la vérification d'une base de données, ou presque tout ce que vous voulez, tant que</a:t>
              </a:r>
            </a:p>
            <a:p>
              <a:pPr algn="l"/>
              <a:r>
                <a:rPr lang="fr-FR" sz="1200" b="0" i="0">
                  <a:solidFill>
                    <a:schemeClr val="accent3">
                      <a:lumMod val="75000"/>
                    </a:schemeClr>
                  </a:solidFill>
                  <a:effectLst/>
                  <a:latin typeface="Roboto Mono Regular" panose="020B0604020202020204" charset="0"/>
                  <a:ea typeface="Roboto Mono Regular" panose="020B0604020202020204" charset="0"/>
                </a:rPr>
                <a:t>    # la liste/dictionnaire résultant peut être stocké dans le backend </a:t>
              </a:r>
              <a:r>
                <a:rPr lang="fr-FR" sz="1200" b="0" i="0" err="1">
                  <a:solidFill>
                    <a:schemeClr val="accent3">
                      <a:lumMod val="75000"/>
                    </a:schemeClr>
                  </a:solidFill>
                  <a:effectLst/>
                  <a:latin typeface="Roboto Mono Regular" panose="020B0604020202020204" charset="0"/>
                  <a:ea typeface="Roboto Mono Regular" panose="020B0604020202020204" charset="0"/>
                </a:rPr>
                <a:t>XCom</a:t>
              </a:r>
              <a:r>
                <a:rPr lang="fr-FR" sz="1200" b="0" i="0">
                  <a:solidFill>
                    <a:schemeClr val="accent3">
                      <a:lumMod val="75000"/>
                    </a:schemeClr>
                  </a:solidFill>
                  <a:effectLst/>
                  <a:latin typeface="Roboto Mono Regular" panose="020B0604020202020204" charset="0"/>
                  <a:ea typeface="Roboto Mono Regular" panose="020B0604020202020204" charset="0"/>
                </a:rPr>
                <a:t> actuel.</a:t>
              </a:r>
            </a:p>
            <a:p>
              <a:pPr algn="l"/>
              <a:r>
                <a:rPr lang="fr-FR" sz="1200" b="0" i="0">
                  <a:solidFill>
                    <a:schemeClr val="accent4">
                      <a:lumMod val="60000"/>
                      <a:lumOff val="40000"/>
                    </a:schemeClr>
                  </a:solidFill>
                  <a:effectLst/>
                  <a:latin typeface="Roboto Mono Regular" panose="020B0604020202020204" charset="0"/>
                  <a:ea typeface="Roboto Mono Regular" panose="020B0604020202020204" charset="0"/>
                </a:rPr>
                <a:t>    </a:t>
              </a:r>
              <a:r>
                <a:rPr lang="fr-FR" sz="1200" b="0" i="0">
                  <a:solidFill>
                    <a:schemeClr val="tx2">
                      <a:lumMod val="60000"/>
                      <a:lumOff val="40000"/>
                    </a:schemeClr>
                  </a:solidFill>
                  <a:effectLst/>
                  <a:latin typeface="Roboto Mono Regular" panose="020B0604020202020204" charset="0"/>
                  <a:ea typeface="Roboto Mono Regular" panose="020B0604020202020204" charset="0"/>
                </a:rPr>
                <a:t>return</a:t>
              </a:r>
              <a:r>
                <a:rPr lang="fr-FR" sz="1200" b="0" i="0">
                  <a:solidFill>
                    <a:schemeClr val="accent4">
                      <a:lumMod val="60000"/>
                      <a:lumOff val="40000"/>
                    </a:schemeClr>
                  </a:solidFill>
                  <a:effectLst/>
                  <a:latin typeface="Roboto Mono Regular" panose="020B0604020202020204" charset="0"/>
                  <a:ea typeface="Roboto Mono Regular" panose="020B0604020202020204" charset="0"/>
                </a:rPr>
                <a:t> </a:t>
              </a:r>
              <a:r>
                <a:rPr lang="fr-FR" sz="1200" b="0" i="0">
                  <a:solidFill>
                    <a:schemeClr val="bg1"/>
                  </a:solidFill>
                  <a:effectLst/>
                  <a:latin typeface="Roboto Mono Regular" panose="020B0604020202020204" charset="0"/>
                  <a:ea typeface="Roboto Mono Regular" panose="020B0604020202020204" charset="0"/>
                </a:rPr>
                <a:t>[1, 2, {</a:t>
              </a:r>
              <a:r>
                <a:rPr lang="fr-FR" sz="1200" b="0" i="0">
                  <a:solidFill>
                    <a:schemeClr val="accent4">
                      <a:lumMod val="60000"/>
                      <a:lumOff val="40000"/>
                    </a:schemeClr>
                  </a:solidFill>
                  <a:effectLst/>
                  <a:latin typeface="Roboto Mono Regular" panose="020B0604020202020204" charset="0"/>
                  <a:ea typeface="Roboto Mono Regular" panose="020B0604020202020204" charset="0"/>
                </a:rPr>
                <a:t>"a"</a:t>
              </a:r>
              <a:r>
                <a:rPr lang="fr-FR" sz="1200" b="0" i="0">
                  <a:solidFill>
                    <a:schemeClr val="bg1"/>
                  </a:solidFill>
                  <a:effectLst/>
                  <a:latin typeface="Roboto Mono Regular" panose="020B0604020202020204" charset="0"/>
                  <a:ea typeface="Roboto Mono Regular" panose="020B0604020202020204" charset="0"/>
                </a:rPr>
                <a:t>:</a:t>
              </a:r>
              <a:r>
                <a:rPr lang="fr-FR" sz="1200" b="0" i="0">
                  <a:solidFill>
                    <a:schemeClr val="accent4">
                      <a:lumMod val="60000"/>
                      <a:lumOff val="40000"/>
                    </a:schemeClr>
                  </a:solidFill>
                  <a:effectLst/>
                  <a:latin typeface="Roboto Mono Regular" panose="020B0604020202020204" charset="0"/>
                  <a:ea typeface="Roboto Mono Regular" panose="020B0604020202020204" charset="0"/>
                </a:rPr>
                <a:t> "b"</a:t>
              </a:r>
              <a:r>
                <a:rPr lang="fr-FR" sz="1200" b="0" i="0">
                  <a:solidFill>
                    <a:schemeClr val="bg1"/>
                  </a:solidFill>
                  <a:effectLst/>
                  <a:latin typeface="Roboto Mono Regular" panose="020B0604020202020204" charset="0"/>
                  <a:ea typeface="Roboto Mono Regular" panose="020B0604020202020204" charset="0"/>
                </a:rPr>
                <a:t>},</a:t>
              </a:r>
              <a:r>
                <a:rPr lang="fr-FR" sz="1200" b="0" i="0">
                  <a:solidFill>
                    <a:schemeClr val="accent4">
                      <a:lumMod val="60000"/>
                      <a:lumOff val="40000"/>
                    </a:schemeClr>
                  </a:solidFill>
                  <a:effectLst/>
                  <a:latin typeface="Roboto Mono Regular" panose="020B0604020202020204" charset="0"/>
                  <a:ea typeface="Roboto Mono Regular" panose="020B0604020202020204" charset="0"/>
                </a:rPr>
                <a:t> "</a:t>
              </a:r>
              <a:r>
                <a:rPr lang="fr-FR" sz="1200" b="0" i="0" err="1">
                  <a:solidFill>
                    <a:schemeClr val="accent4">
                      <a:lumMod val="60000"/>
                      <a:lumOff val="40000"/>
                    </a:schemeClr>
                  </a:solidFill>
                  <a:effectLst/>
                  <a:latin typeface="Roboto Mono Regular" panose="020B0604020202020204" charset="0"/>
                  <a:ea typeface="Roboto Mono Regular" panose="020B0604020202020204" charset="0"/>
                </a:rPr>
                <a:t>str</a:t>
              </a:r>
              <a:r>
                <a:rPr lang="fr-FR" sz="1200" b="0" i="0">
                  <a:solidFill>
                    <a:schemeClr val="accent4">
                      <a:lumMod val="60000"/>
                      <a:lumOff val="40000"/>
                    </a:schemeClr>
                  </a:solidFill>
                  <a:effectLst/>
                  <a:latin typeface="Roboto Mono Regular" panose="020B0604020202020204" charset="0"/>
                  <a:ea typeface="Roboto Mono Regular" panose="020B0604020202020204" charset="0"/>
                </a:rPr>
                <a:t>"</a:t>
              </a:r>
              <a:r>
                <a:rPr lang="fr-FR" sz="1200" b="0" i="0">
                  <a:solidFill>
                    <a:schemeClr val="bg1"/>
                  </a:solidFill>
                  <a:effectLst/>
                  <a:latin typeface="Roboto Mono Regular" panose="020B0604020202020204" charset="0"/>
                  <a:ea typeface="Roboto Mono Regular" panose="020B0604020202020204" charset="0"/>
                </a:rPr>
                <a:t>]</a:t>
              </a:r>
            </a:p>
            <a:p>
              <a:pPr algn="l"/>
              <a:endParaRPr lang="fr-FR" sz="1200" b="0" i="0">
                <a:solidFill>
                  <a:schemeClr val="accent4">
                    <a:lumMod val="60000"/>
                    <a:lumOff val="40000"/>
                  </a:schemeClr>
                </a:solidFill>
                <a:effectLst/>
                <a:latin typeface="Roboto Mono Regular" panose="020B0604020202020204" charset="0"/>
                <a:ea typeface="Roboto Mono Regular" panose="020B0604020202020204" charset="0"/>
              </a:endParaRPr>
            </a:p>
            <a:p>
              <a:pPr algn="l"/>
              <a:endParaRPr lang="fr-FR" sz="1200" b="0" i="0">
                <a:solidFill>
                  <a:schemeClr val="accent4">
                    <a:lumMod val="60000"/>
                    <a:lumOff val="40000"/>
                  </a:schemeClr>
                </a:solidFill>
                <a:effectLst/>
                <a:latin typeface="Roboto Mono Regular" panose="020B0604020202020204" charset="0"/>
                <a:ea typeface="Roboto Mono Regular" panose="020B0604020202020204" charset="0"/>
              </a:endParaRPr>
            </a:p>
            <a:p>
              <a:pPr algn="l"/>
              <a:r>
                <a:rPr lang="fr-FR" sz="1200" b="0" i="0">
                  <a:solidFill>
                    <a:schemeClr val="accent4">
                      <a:lumMod val="60000"/>
                      <a:lumOff val="40000"/>
                    </a:schemeClr>
                  </a:solidFill>
                  <a:effectLst/>
                  <a:latin typeface="Roboto Mono Regular" panose="020B0604020202020204" charset="0"/>
                  <a:ea typeface="Roboto Mono Regular" panose="020B0604020202020204" charset="0"/>
                </a:rPr>
                <a:t>@task</a:t>
              </a:r>
            </a:p>
            <a:p>
              <a:pPr algn="l"/>
              <a:r>
                <a:rPr lang="fr-FR" sz="1200" b="0" i="0" err="1">
                  <a:solidFill>
                    <a:schemeClr val="tx2">
                      <a:lumMod val="60000"/>
                      <a:lumOff val="40000"/>
                    </a:schemeClr>
                  </a:solidFill>
                  <a:effectLst/>
                  <a:latin typeface="Roboto Mono Regular" panose="020B0604020202020204" charset="0"/>
                  <a:ea typeface="Roboto Mono Regular" panose="020B0604020202020204" charset="0"/>
                </a:rPr>
                <a:t>def</a:t>
              </a:r>
              <a:r>
                <a:rPr lang="fr-FR" sz="1200" b="0" i="0">
                  <a:solidFill>
                    <a:schemeClr val="tx2">
                      <a:lumMod val="60000"/>
                      <a:lumOff val="40000"/>
                    </a:schemeClr>
                  </a:solidFill>
                  <a:effectLst/>
                  <a:latin typeface="Roboto Mono Regular" panose="020B0604020202020204" charset="0"/>
                  <a:ea typeface="Roboto Mono Regular" panose="020B0604020202020204" charset="0"/>
                </a:rPr>
                <a:t> consumer</a:t>
              </a:r>
              <a:r>
                <a:rPr lang="fr-FR" sz="1200" b="0" i="0">
                  <a:solidFill>
                    <a:schemeClr val="bg1"/>
                  </a:solidFill>
                  <a:effectLst/>
                  <a:latin typeface="Roboto Mono Regular" panose="020B0604020202020204" charset="0"/>
                  <a:ea typeface="Roboto Mono Regular" panose="020B0604020202020204" charset="0"/>
                </a:rPr>
                <a:t>(arg):</a:t>
              </a:r>
            </a:p>
            <a:p>
              <a:pPr algn="l"/>
              <a:r>
                <a:rPr lang="fr-FR" sz="1200" b="0" i="0">
                  <a:solidFill>
                    <a:schemeClr val="accent4">
                      <a:lumMod val="60000"/>
                      <a:lumOff val="40000"/>
                    </a:schemeClr>
                  </a:solidFill>
                  <a:effectLst/>
                  <a:latin typeface="Roboto Mono Regular" panose="020B0604020202020204" charset="0"/>
                  <a:ea typeface="Roboto Mono Regular" panose="020B0604020202020204" charset="0"/>
                </a:rPr>
                <a:t>   </a:t>
              </a:r>
              <a:r>
                <a:rPr lang="fr-FR" sz="1200" b="0" i="0">
                  <a:solidFill>
                    <a:schemeClr val="accent3">
                      <a:lumMod val="75000"/>
                    </a:schemeClr>
                  </a:solidFill>
                  <a:effectLst/>
                  <a:latin typeface="Roboto Mono Regular" panose="020B0604020202020204" charset="0"/>
                  <a:ea typeface="Roboto Mono Regular" panose="020B0604020202020204" charset="0"/>
                </a:rPr>
                <a:t> </a:t>
              </a:r>
              <a:r>
                <a:rPr lang="fr-FR" sz="1200" b="0" i="0" err="1">
                  <a:solidFill>
                    <a:schemeClr val="accent3">
                      <a:lumMod val="75000"/>
                    </a:schemeClr>
                  </a:solidFill>
                  <a:effectLst/>
                  <a:latin typeface="Roboto Mono Regular" panose="020B0604020202020204" charset="0"/>
                  <a:ea typeface="Roboto Mono Regular" panose="020B0604020202020204" charset="0"/>
                </a:rPr>
                <a:t>print</a:t>
              </a:r>
              <a:r>
                <a:rPr lang="fr-FR" sz="1200" b="0" i="0">
                  <a:solidFill>
                    <a:schemeClr val="bg1"/>
                  </a:solidFill>
                  <a:effectLst/>
                  <a:latin typeface="Roboto Mono Regular" panose="020B0604020202020204" charset="0"/>
                  <a:ea typeface="Roboto Mono Regular" panose="020B0604020202020204" charset="0"/>
                </a:rPr>
                <a:t>(arg)</a:t>
              </a:r>
            </a:p>
            <a:p>
              <a:pPr algn="l"/>
              <a:endParaRPr lang="fr-FR" sz="1200" b="0" i="0">
                <a:solidFill>
                  <a:schemeClr val="accent4">
                    <a:lumMod val="60000"/>
                    <a:lumOff val="40000"/>
                  </a:schemeClr>
                </a:solidFill>
                <a:effectLst/>
                <a:latin typeface="Roboto Mono Regular" panose="020B0604020202020204" charset="0"/>
                <a:ea typeface="Roboto Mono Regular" panose="020B0604020202020204" charset="0"/>
              </a:endParaRPr>
            </a:p>
            <a:p>
              <a:pPr algn="l"/>
              <a:endParaRPr lang="fr-FR" sz="1200" b="0" i="0">
                <a:solidFill>
                  <a:schemeClr val="accent4">
                    <a:lumMod val="60000"/>
                    <a:lumOff val="40000"/>
                  </a:schemeClr>
                </a:solidFill>
                <a:effectLst/>
                <a:latin typeface="Roboto Mono Regular" panose="020B0604020202020204" charset="0"/>
                <a:ea typeface="Roboto Mono Regular" panose="020B0604020202020204" charset="0"/>
              </a:endParaRPr>
            </a:p>
            <a:p>
              <a:pPr algn="l"/>
              <a:r>
                <a:rPr lang="fr-FR" sz="1200" b="0" i="0">
                  <a:solidFill>
                    <a:schemeClr val="tx2">
                      <a:lumMod val="60000"/>
                      <a:lumOff val="40000"/>
                    </a:schemeClr>
                  </a:solidFill>
                  <a:effectLst/>
                  <a:latin typeface="Roboto Mono Regular" panose="020B0604020202020204" charset="0"/>
                  <a:ea typeface="Roboto Mono Regular" panose="020B0604020202020204" charset="0"/>
                </a:rPr>
                <a:t>with </a:t>
              </a:r>
              <a:r>
                <a:rPr lang="fr-FR" sz="1200" b="0" i="0">
                  <a:solidFill>
                    <a:schemeClr val="bg1"/>
                  </a:solidFill>
                  <a:effectLst/>
                  <a:latin typeface="Roboto Mono Regular" panose="020B0604020202020204" charset="0"/>
                  <a:ea typeface="Roboto Mono Regular" panose="020B0604020202020204" charset="0"/>
                </a:rPr>
                <a:t>DAG(</a:t>
              </a:r>
              <a:r>
                <a:rPr lang="fr-FR" sz="1200" b="0" i="0" err="1">
                  <a:solidFill>
                    <a:schemeClr val="bg1"/>
                  </a:solidFill>
                  <a:effectLst/>
                  <a:latin typeface="Roboto Mono Regular" panose="020B0604020202020204" charset="0"/>
                  <a:ea typeface="Roboto Mono Regular" panose="020B0604020202020204" charset="0"/>
                </a:rPr>
                <a:t>dag_id</a:t>
              </a:r>
              <a:r>
                <a:rPr lang="fr-FR" sz="1200" b="0" i="0">
                  <a:solidFill>
                    <a:schemeClr val="bg1"/>
                  </a:solidFill>
                  <a:effectLst/>
                  <a:latin typeface="Roboto Mono Regular" panose="020B0604020202020204" charset="0"/>
                  <a:ea typeface="Roboto Mono Regular" panose="020B0604020202020204" charset="0"/>
                </a:rPr>
                <a:t>=</a:t>
              </a:r>
              <a:r>
                <a:rPr lang="fr-FR"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FR" sz="1200" b="0" i="0" err="1">
                  <a:solidFill>
                    <a:schemeClr val="accent2">
                      <a:lumMod val="60000"/>
                      <a:lumOff val="40000"/>
                    </a:schemeClr>
                  </a:solidFill>
                  <a:effectLst/>
                  <a:latin typeface="Roboto Mono Regular" panose="020B0604020202020204" charset="0"/>
                  <a:ea typeface="Roboto Mono Regular" panose="020B0604020202020204" charset="0"/>
                </a:rPr>
                <a:t>dynamic-map</a:t>
              </a:r>
              <a:r>
                <a:rPr lang="fr-FR"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FR" sz="1200" b="0" i="0">
                  <a:solidFill>
                    <a:schemeClr val="bg1"/>
                  </a:solidFill>
                  <a:effectLst/>
                  <a:latin typeface="Roboto Mono Regular" panose="020B0604020202020204" charset="0"/>
                  <a:ea typeface="Roboto Mono Regular" panose="020B0604020202020204" charset="0"/>
                </a:rPr>
                <a:t>, </a:t>
              </a:r>
              <a:r>
                <a:rPr lang="fr-FR" sz="1200" b="0" i="0" err="1">
                  <a:solidFill>
                    <a:schemeClr val="bg1"/>
                  </a:solidFill>
                  <a:effectLst/>
                  <a:latin typeface="Roboto Mono Regular" panose="020B0604020202020204" charset="0"/>
                  <a:ea typeface="Roboto Mono Regular" panose="020B0604020202020204" charset="0"/>
                </a:rPr>
                <a:t>start_date</a:t>
              </a:r>
              <a:r>
                <a:rPr lang="fr-FR" sz="1200" b="0" i="0">
                  <a:solidFill>
                    <a:schemeClr val="bg1"/>
                  </a:solidFill>
                  <a:effectLst/>
                  <a:latin typeface="Roboto Mono Regular" panose="020B0604020202020204" charset="0"/>
                  <a:ea typeface="Roboto Mono Regular" panose="020B0604020202020204" charset="0"/>
                </a:rPr>
                <a:t>=</a:t>
              </a:r>
              <a:r>
                <a:rPr lang="fr-FR" sz="1200" b="0" i="0" err="1">
                  <a:solidFill>
                    <a:schemeClr val="bg1"/>
                  </a:solidFill>
                  <a:effectLst/>
                  <a:latin typeface="Roboto Mono Regular" panose="020B0604020202020204" charset="0"/>
                  <a:ea typeface="Roboto Mono Regular" panose="020B0604020202020204" charset="0"/>
                </a:rPr>
                <a:t>datetime</a:t>
              </a:r>
              <a:r>
                <a:rPr lang="fr-FR" sz="1200" b="0" i="0">
                  <a:solidFill>
                    <a:schemeClr val="bg1"/>
                  </a:solidFill>
                  <a:effectLst/>
                  <a:latin typeface="Roboto Mono Regular" panose="020B0604020202020204" charset="0"/>
                  <a:ea typeface="Roboto Mono Regular" panose="020B0604020202020204" charset="0"/>
                </a:rPr>
                <a:t>(2022, 4, 2)) </a:t>
              </a:r>
              <a:r>
                <a:rPr lang="fr-FR" sz="1200" b="0" i="0">
                  <a:solidFill>
                    <a:schemeClr val="tx2">
                      <a:lumMod val="60000"/>
                      <a:lumOff val="40000"/>
                    </a:schemeClr>
                  </a:solidFill>
                  <a:effectLst/>
                  <a:latin typeface="Roboto Mono Regular" panose="020B0604020202020204" charset="0"/>
                  <a:ea typeface="Roboto Mono Regular" panose="020B0604020202020204" charset="0"/>
                </a:rPr>
                <a:t>as</a:t>
              </a:r>
              <a:r>
                <a:rPr lang="fr-FR" sz="1200" b="0" i="0">
                  <a:solidFill>
                    <a:schemeClr val="bg1"/>
                  </a:solidFill>
                  <a:effectLst/>
                  <a:latin typeface="Roboto Mono Regular" panose="020B0604020202020204" charset="0"/>
                  <a:ea typeface="Roboto Mono Regular" panose="020B0604020202020204" charset="0"/>
                </a:rPr>
                <a:t> dag:</a:t>
              </a:r>
            </a:p>
            <a:p>
              <a:pPr algn="l"/>
              <a:r>
                <a:rPr lang="fr-FR" sz="1200" b="0" i="0">
                  <a:solidFill>
                    <a:schemeClr val="bg1"/>
                  </a:solidFill>
                  <a:effectLst/>
                  <a:latin typeface="Roboto Mono Regular" panose="020B0604020202020204" charset="0"/>
                  <a:ea typeface="Roboto Mono Regular" panose="020B0604020202020204" charset="0"/>
                </a:rPr>
                <a:t>    </a:t>
              </a:r>
              <a:r>
                <a:rPr lang="fr-FR" sz="1200" b="0" i="0" err="1">
                  <a:solidFill>
                    <a:schemeClr val="bg1"/>
                  </a:solidFill>
                  <a:effectLst/>
                  <a:latin typeface="Roboto Mono Regular" panose="020B0604020202020204" charset="0"/>
                  <a:ea typeface="Roboto Mono Regular" panose="020B0604020202020204" charset="0"/>
                </a:rPr>
                <a:t>consumer.expand</a:t>
              </a:r>
              <a:r>
                <a:rPr lang="fr-FR" sz="1200" b="0" i="0">
                  <a:solidFill>
                    <a:schemeClr val="bg1"/>
                  </a:solidFill>
                  <a:effectLst/>
                  <a:latin typeface="Roboto Mono Regular" panose="020B0604020202020204" charset="0"/>
                  <a:ea typeface="Roboto Mono Regular" panose="020B0604020202020204" charset="0"/>
                </a:rPr>
                <a:t>(arg=</a:t>
              </a:r>
              <a:r>
                <a:rPr lang="fr-FR" sz="1200" b="0" i="0" err="1">
                  <a:solidFill>
                    <a:schemeClr val="bg1"/>
                  </a:solidFill>
                  <a:effectLst/>
                  <a:latin typeface="Roboto Mono Regular" panose="020B0604020202020204" charset="0"/>
                  <a:ea typeface="Roboto Mono Regular" panose="020B0604020202020204" charset="0"/>
                </a:rPr>
                <a:t>make_list</a:t>
              </a:r>
              <a:r>
                <a:rPr lang="fr-FR" sz="1200" b="0" i="0">
                  <a:solidFill>
                    <a:schemeClr val="bg1"/>
                  </a:solidFill>
                  <a:effectLst/>
                  <a:latin typeface="Roboto Mono Regular" panose="020B0604020202020204" charset="0"/>
                  <a:ea typeface="Roboto Mono Regular" panose="020B0604020202020204" charset="0"/>
                </a:rPr>
                <a:t>())</a:t>
              </a:r>
              <a:endParaRPr lang="fr-MA" sz="1200" b="0" i="0">
                <a:solidFill>
                  <a:schemeClr val="bg1"/>
                </a:solidFill>
                <a:effectLst/>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1BB4B785-B444-32D9-70AF-2FFD10857BC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150</a:t>
            </a:fld>
            <a:endParaRPr lang="en-US" sz="1800" b="1">
              <a:solidFill>
                <a:srgbClr val="A8CEC3"/>
              </a:solidFill>
            </a:endParaRPr>
          </a:p>
        </p:txBody>
      </p:sp>
    </p:spTree>
    <p:extLst>
      <p:ext uri="{BB962C8B-B14F-4D97-AF65-F5344CB8AC3E}">
        <p14:creationId xmlns:p14="http://schemas.microsoft.com/office/powerpoint/2010/main" val="113049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xEl>
                                              <p:pRg st="7" end="7"/>
                                            </p:txEl>
                                          </p:spTgt>
                                        </p:tgtEl>
                                        <p:attrNameLst>
                                          <p:attrName>style.visibility</p:attrName>
                                        </p:attrNameLst>
                                      </p:cBhvr>
                                      <p:to>
                                        <p:strVal val="visible"/>
                                      </p:to>
                                    </p:set>
                                    <p:animEffect transition="in" filter="dissolve">
                                      <p:cBhvr>
                                        <p:cTn id="22"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en-US" sz="3200" b="1" spc="62">
                <a:solidFill>
                  <a:srgbClr val="545454"/>
                </a:solidFill>
                <a:latin typeface="Avenir Next LT Pro" panose="020B0504020202020204" pitchFamily="34" charset="0"/>
              </a:rPr>
              <a:t>DEFFERABLE OPERATORS</a:t>
            </a:r>
            <a:endParaRPr lang="en-US" sz="24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29" y="2213770"/>
            <a:ext cx="14221833" cy="6090706"/>
          </a:xfrm>
          <a:prstGeom prst="rect">
            <a:avLst/>
          </a:prstGeom>
        </p:spPr>
        <p:txBody>
          <a:bodyPr wrap="square" lIns="0" tIns="0" rIns="0" bIns="0" rtlCol="0" anchor="t">
            <a:spAutoFit/>
          </a:bodyPr>
          <a:lstStyle/>
          <a:p>
            <a:pPr marL="1130301" lvl="2" indent="-457200">
              <a:lnSpc>
                <a:spcPts val="3960"/>
              </a:lnSpc>
              <a:buFont typeface="Courier New" panose="02070309020205020404" pitchFamily="49" charset="0"/>
              <a:buChar char="o"/>
            </a:pPr>
            <a:r>
              <a:rPr lang="fr-FR" sz="2000" spc="26">
                <a:solidFill>
                  <a:srgbClr val="00B0F0"/>
                </a:solidFill>
                <a:latin typeface="Avenir Next LT Pro" panose="020B0504020202020204" pitchFamily="34" charset="0"/>
              </a:rPr>
              <a:t>Termes et concepts  </a:t>
            </a:r>
          </a:p>
          <a:p>
            <a:pPr marL="1473201" lvl="3" indent="-342900">
              <a:lnSpc>
                <a:spcPts val="3960"/>
              </a:lnSpc>
              <a:buFont typeface="Arial" panose="020B0604020202020204" pitchFamily="34" charset="0"/>
              <a:buChar char="•"/>
            </a:pPr>
            <a:r>
              <a:rPr lang="fr-FR" sz="2000" b="1" i="0" err="1">
                <a:effectLst/>
                <a:latin typeface="Avenir Next LT Pro" panose="020B0504020202020204" pitchFamily="34" charset="0"/>
              </a:rPr>
              <a:t>asyncio</a:t>
            </a:r>
            <a:r>
              <a:rPr lang="fr-FR" sz="2000" b="1" i="0">
                <a:effectLst/>
                <a:latin typeface="Avenir Next LT Pro" panose="020B0504020202020204" pitchFamily="34" charset="0"/>
              </a:rPr>
              <a:t> : </a:t>
            </a:r>
            <a:r>
              <a:rPr lang="fr-FR" sz="2000" b="0" i="0">
                <a:effectLst/>
                <a:latin typeface="Avenir Next LT Pro" panose="020B0504020202020204" pitchFamily="34" charset="0"/>
              </a:rPr>
              <a:t>Une bibliothèque Python utilisée comme base pour plusieurs </a:t>
            </a:r>
            <a:r>
              <a:rPr lang="fr-FR" sz="2000" b="0" i="0" err="1">
                <a:effectLst/>
                <a:latin typeface="Avenir Next LT Pro" panose="020B0504020202020204" pitchFamily="34" charset="0"/>
              </a:rPr>
              <a:t>frameworks</a:t>
            </a:r>
            <a:r>
              <a:rPr lang="fr-FR" sz="2000" b="0" i="0">
                <a:effectLst/>
                <a:latin typeface="Avenir Next LT Pro" panose="020B0504020202020204" pitchFamily="34" charset="0"/>
              </a:rPr>
              <a:t> asynchrones. Cette bibliothèque est essentielle à la fonctionnalité des opérateurs reportables et est utilisée lors de l'écriture des déclencheurs. </a:t>
            </a:r>
          </a:p>
          <a:p>
            <a:pPr marL="1473201" lvl="3" indent="-342900">
              <a:lnSpc>
                <a:spcPts val="3960"/>
              </a:lnSpc>
              <a:buFont typeface="Arial" panose="020B0604020202020204" pitchFamily="34" charset="0"/>
              <a:buChar char="•"/>
            </a:pPr>
            <a:r>
              <a:rPr lang="fr-FR" sz="2000" b="1" i="0">
                <a:effectLst/>
                <a:latin typeface="Avenir Next LT Pro" panose="020B0504020202020204" pitchFamily="34" charset="0"/>
              </a:rPr>
              <a:t>Triggers (Déclencheurs) :</a:t>
            </a:r>
            <a:r>
              <a:rPr lang="fr-FR" sz="2000" b="0" i="0">
                <a:effectLst/>
                <a:latin typeface="Avenir Next LT Pro" panose="020B0504020202020204" pitchFamily="34" charset="0"/>
              </a:rPr>
              <a:t> De petites sections asynchrones de code Python. En raison de leur nature asynchrone, ils coexistent efficacement dans un seul processus connu sous le nom de déclencheur. </a:t>
            </a:r>
          </a:p>
          <a:p>
            <a:pPr marL="1473201" lvl="3" indent="-342900">
              <a:lnSpc>
                <a:spcPts val="3960"/>
              </a:lnSpc>
              <a:buFont typeface="Arial" panose="020B0604020202020204" pitchFamily="34" charset="0"/>
              <a:buChar char="•"/>
            </a:pPr>
            <a:r>
              <a:rPr lang="fr-FR" sz="2000" b="1" i="0">
                <a:effectLst/>
                <a:latin typeface="Avenir Next LT Pro" panose="020B0504020202020204" pitchFamily="34" charset="0"/>
              </a:rPr>
              <a:t>Déclencheur : </a:t>
            </a:r>
            <a:r>
              <a:rPr lang="fr-FR" sz="2000" b="0" i="0">
                <a:effectLst/>
                <a:latin typeface="Avenir Next LT Pro" panose="020B0504020202020204" pitchFamily="34" charset="0"/>
              </a:rPr>
              <a:t>Un service Airflow similaire à un planificateur ou un </a:t>
            </a:r>
            <a:r>
              <a:rPr lang="fr-FR" sz="2000" b="0" i="0" err="1">
                <a:effectLst/>
                <a:latin typeface="Avenir Next LT Pro" panose="020B0504020202020204" pitchFamily="34" charset="0"/>
              </a:rPr>
              <a:t>worker</a:t>
            </a:r>
            <a:r>
              <a:rPr lang="fr-FR" sz="2000" b="0" i="0">
                <a:effectLst/>
                <a:latin typeface="Avenir Next LT Pro" panose="020B0504020202020204" pitchFamily="34" charset="0"/>
              </a:rPr>
              <a:t> qui exécute une boucle d'événements </a:t>
            </a:r>
            <a:r>
              <a:rPr lang="fr-FR" sz="2000" b="0" i="0" err="1">
                <a:effectLst/>
                <a:latin typeface="Avenir Next LT Pro" panose="020B0504020202020204" pitchFamily="34" charset="0"/>
              </a:rPr>
              <a:t>asyncio</a:t>
            </a:r>
            <a:r>
              <a:rPr lang="fr-FR" sz="2000" b="0" i="0">
                <a:effectLst/>
                <a:latin typeface="Avenir Next LT Pro" panose="020B0504020202020204" pitchFamily="34" charset="0"/>
              </a:rPr>
              <a:t> dans votre environnement Airflow. L'exécution d'un déclencheur est essentielle pour utiliser les opérateurs reportables.</a:t>
            </a:r>
          </a:p>
          <a:p>
            <a:pPr marL="1473201" lvl="3" indent="-342900">
              <a:lnSpc>
                <a:spcPts val="3960"/>
              </a:lnSpc>
              <a:buFont typeface="Arial" panose="020B0604020202020204" pitchFamily="34" charset="0"/>
              <a:buChar char="•"/>
            </a:pPr>
            <a:r>
              <a:rPr lang="fr-FR" sz="2000" b="1" i="0" err="1">
                <a:effectLst/>
                <a:latin typeface="Avenir Next LT Pro" panose="020B0504020202020204" pitchFamily="34" charset="0"/>
              </a:rPr>
              <a:t>Deferred</a:t>
            </a:r>
            <a:r>
              <a:rPr lang="fr-FR" sz="2000" b="1" i="0">
                <a:effectLst/>
                <a:latin typeface="Avenir Next LT Pro" panose="020B0504020202020204" pitchFamily="34" charset="0"/>
              </a:rPr>
              <a:t> (Reporté) : </a:t>
            </a:r>
            <a:r>
              <a:rPr lang="fr-FR" sz="2000" b="0" i="0">
                <a:effectLst/>
                <a:latin typeface="Avenir Next LT Pro" panose="020B0504020202020204" pitchFamily="34" charset="0"/>
              </a:rPr>
              <a:t>Un état de tâche Airflow indiquant qu'une tâche a mis en pause son exécution, libéré l'emplacement du </a:t>
            </a:r>
            <a:r>
              <a:rPr lang="fr-FR" sz="2000" b="0" i="0" err="1">
                <a:effectLst/>
                <a:latin typeface="Avenir Next LT Pro" panose="020B0504020202020204" pitchFamily="34" charset="0"/>
              </a:rPr>
              <a:t>worker</a:t>
            </a:r>
            <a:r>
              <a:rPr lang="fr-FR" sz="2000" b="0" i="0">
                <a:effectLst/>
                <a:latin typeface="Avenir Next LT Pro" panose="020B0504020202020204" pitchFamily="34" charset="0"/>
              </a:rPr>
              <a:t> et soumis un déclencheur à être récupéré par le processus de déclencheur. </a:t>
            </a:r>
            <a:endParaRPr lang="fr-MA" sz="2800" b="1" spc="26">
              <a:solidFill>
                <a:srgbClr val="A8CEC3"/>
              </a:solidFill>
              <a:latin typeface="Avenir Next LT Pro" panose="020B0504020202020204" pitchFamily="34" charset="0"/>
            </a:endParaRPr>
          </a:p>
          <a:p>
            <a:pPr marL="215901" lvl="1">
              <a:lnSpc>
                <a:spcPts val="3960"/>
              </a:lnSpc>
            </a:pPr>
            <a:r>
              <a:rPr lang="fr-FR" sz="2000" b="1" i="0">
                <a:effectLst/>
                <a:latin typeface="Avenir Next LT Pro" panose="020B0504020202020204" pitchFamily="34" charset="0"/>
              </a:rPr>
              <a:t>Les termes </a:t>
            </a:r>
            <a:r>
              <a:rPr lang="fr-FR" sz="2000" b="1" i="0" err="1">
                <a:effectLst/>
                <a:latin typeface="Avenir Next LT Pro" panose="020B0504020202020204" pitchFamily="34" charset="0"/>
              </a:rPr>
              <a:t>deferrable</a:t>
            </a:r>
            <a:r>
              <a:rPr lang="fr-FR" sz="2000" b="1" i="0">
                <a:effectLst/>
                <a:latin typeface="Avenir Next LT Pro" panose="020B0504020202020204" pitchFamily="34" charset="0"/>
              </a:rPr>
              <a:t>, </a:t>
            </a:r>
            <a:r>
              <a:rPr lang="fr-FR" sz="2000" b="1" i="0" err="1">
                <a:effectLst/>
                <a:latin typeface="Avenir Next LT Pro" panose="020B0504020202020204" pitchFamily="34" charset="0"/>
              </a:rPr>
              <a:t>async</a:t>
            </a:r>
            <a:r>
              <a:rPr lang="fr-FR" sz="2000" b="1" i="0">
                <a:effectLst/>
                <a:latin typeface="Avenir Next LT Pro" panose="020B0504020202020204" pitchFamily="34" charset="0"/>
              </a:rPr>
              <a:t> et asynchrone sont utilisés de manière interchangeable et ont la même signification.</a:t>
            </a:r>
            <a:endParaRPr lang="fr-FR" sz="2000" b="1" spc="26">
              <a:solidFill>
                <a:srgbClr val="A8CEC3"/>
              </a:solidFill>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BCF07A0F-92FC-F1F0-32AB-6EBDD14F298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151</a:t>
            </a:fld>
            <a:endParaRPr lang="en-US" sz="1800" b="1">
              <a:solidFill>
                <a:srgbClr val="A8CEC3"/>
              </a:solidFill>
            </a:endParaRPr>
          </a:p>
        </p:txBody>
      </p:sp>
    </p:spTree>
    <p:extLst>
      <p:ext uri="{BB962C8B-B14F-4D97-AF65-F5344CB8AC3E}">
        <p14:creationId xmlns:p14="http://schemas.microsoft.com/office/powerpoint/2010/main" val="175443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dissolv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dissolve">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dissolv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dissolve">
                                      <p:cBhvr>
                                        <p:cTn id="27"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en-US" sz="3200" b="1" spc="62">
                <a:solidFill>
                  <a:srgbClr val="545454"/>
                </a:solidFill>
                <a:latin typeface="Avenir Next LT Pro" panose="020B0504020202020204" pitchFamily="34" charset="0"/>
              </a:rPr>
              <a:t>DEFFERABLE OPERATORS</a:t>
            </a:r>
            <a:endParaRPr lang="en-US" sz="24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29" y="2213770"/>
            <a:ext cx="14221833" cy="3525902"/>
          </a:xfrm>
          <a:prstGeom prst="rect">
            <a:avLst/>
          </a:prstGeom>
        </p:spPr>
        <p:txBody>
          <a:bodyPr wrap="square" lIns="0" tIns="0" rIns="0" bIns="0" rtlCol="0" anchor="t">
            <a:spAutoFit/>
          </a:bodyPr>
          <a:lstStyle/>
          <a:p>
            <a:pPr marL="1016001" lvl="2" indent="-342900">
              <a:lnSpc>
                <a:spcPts val="3960"/>
              </a:lnSpc>
              <a:buFont typeface="Courier New" panose="02070309020205020404" pitchFamily="49" charset="0"/>
              <a:buChar char="o"/>
            </a:pPr>
            <a:r>
              <a:rPr lang="fr-FR" sz="2000" b="0" i="0">
                <a:effectLst/>
                <a:latin typeface="Avenir Next LT Pro" panose="020B0504020202020204" pitchFamily="34" charset="0"/>
              </a:rPr>
              <a:t>Avec </a:t>
            </a:r>
            <a:r>
              <a:rPr lang="fr-FR" sz="2000" b="1" i="0">
                <a:effectLst/>
                <a:latin typeface="Avenir Next LT Pro" panose="020B0504020202020204" pitchFamily="34" charset="0"/>
              </a:rPr>
              <a:t>des opérateurs traditionnels</a:t>
            </a:r>
            <a:r>
              <a:rPr lang="fr-FR" sz="2000" b="0" i="0">
                <a:effectLst/>
                <a:latin typeface="Avenir Next LT Pro" panose="020B0504020202020204" pitchFamily="34" charset="0"/>
              </a:rPr>
              <a:t>, une tâche soumet un travail à un système externe tel qu'un cluster Spark, puis interroge l'état du travail jusqu'à ce qu'il soit terminé.</a:t>
            </a:r>
          </a:p>
          <a:p>
            <a:pPr marL="1016001" lvl="2" indent="-342900">
              <a:lnSpc>
                <a:spcPts val="3960"/>
              </a:lnSpc>
              <a:buFont typeface="Courier New" panose="02070309020205020404" pitchFamily="49" charset="0"/>
              <a:buChar char="o"/>
            </a:pPr>
            <a:r>
              <a:rPr lang="fr-FR" sz="2000" b="0" i="0">
                <a:effectLst/>
                <a:latin typeface="Avenir Next LT Pro" panose="020B0504020202020204" pitchFamily="34" charset="0"/>
              </a:rPr>
              <a:t> Bien que la tâche ne réalise pas un travail significatif, elle occupe toujours un emplacement de </a:t>
            </a:r>
            <a:r>
              <a:rPr lang="fr-FR" sz="2000" b="0" i="0" err="1">
                <a:effectLst/>
                <a:latin typeface="Avenir Next LT Pro" panose="020B0504020202020204" pitchFamily="34" charset="0"/>
              </a:rPr>
              <a:t>worker</a:t>
            </a:r>
            <a:r>
              <a:rPr lang="fr-FR" sz="2000" b="0" i="0">
                <a:effectLst/>
                <a:latin typeface="Avenir Next LT Pro" panose="020B0504020202020204" pitchFamily="34" charset="0"/>
              </a:rPr>
              <a:t> pendant le processus de sondage. </a:t>
            </a:r>
          </a:p>
          <a:p>
            <a:pPr marL="1016001" lvl="2" indent="-342900">
              <a:lnSpc>
                <a:spcPts val="3960"/>
              </a:lnSpc>
              <a:buFont typeface="Courier New" panose="02070309020205020404" pitchFamily="49" charset="0"/>
              <a:buChar char="o"/>
            </a:pPr>
            <a:r>
              <a:rPr lang="fr-FR" sz="2000" b="0" i="0">
                <a:effectLst/>
                <a:latin typeface="Avenir Next LT Pro" panose="020B0504020202020204" pitchFamily="34" charset="0"/>
              </a:rPr>
              <a:t>À mesure que les emplacements de </a:t>
            </a:r>
            <a:r>
              <a:rPr lang="fr-FR" sz="2000" b="0" i="0" err="1">
                <a:effectLst/>
                <a:latin typeface="Avenir Next LT Pro" panose="020B0504020202020204" pitchFamily="34" charset="0"/>
              </a:rPr>
              <a:t>worker</a:t>
            </a:r>
            <a:r>
              <a:rPr lang="fr-FR" sz="2000" b="0" i="0">
                <a:effectLst/>
                <a:latin typeface="Avenir Next LT Pro" panose="020B0504020202020204" pitchFamily="34" charset="0"/>
              </a:rPr>
              <a:t> sont occupés, les tâches sont mises en file d'attente et les heures de début sont retardées.</a:t>
            </a:r>
          </a:p>
          <a:p>
            <a:pPr marL="215901" lvl="1">
              <a:lnSpc>
                <a:spcPts val="3960"/>
              </a:lnSpc>
            </a:pPr>
            <a:r>
              <a:rPr lang="fr-FR" sz="2000">
                <a:latin typeface="Avenir Next LT Pro" panose="020B0504020202020204" pitchFamily="34" charset="0"/>
              </a:rPr>
              <a:t>Le schéma</a:t>
            </a:r>
            <a:r>
              <a:rPr lang="fr-FR" sz="2000" b="0" i="0">
                <a:effectLst/>
                <a:latin typeface="Avenir Next LT Pro" panose="020B0504020202020204" pitchFamily="34" charset="0"/>
              </a:rPr>
              <a:t> suivant illustre ce processus :</a:t>
            </a:r>
            <a:endParaRPr lang="fr-MA" sz="2000" b="1" spc="26">
              <a:latin typeface="Avenir Next LT Pro" panose="020B0504020202020204" pitchFamily="34" charset="0"/>
            </a:endParaRPr>
          </a:p>
        </p:txBody>
      </p:sp>
      <p:sp>
        <p:nvSpPr>
          <p:cNvPr id="14" name="Rectangle : coins arrondis 13">
            <a:extLst>
              <a:ext uri="{FF2B5EF4-FFF2-40B4-BE49-F238E27FC236}">
                <a16:creationId xmlns:a16="http://schemas.microsoft.com/office/drawing/2014/main" id="{675EF4C0-3CC9-7B4D-F7D6-5925767DAE4C}"/>
              </a:ext>
            </a:extLst>
          </p:cNvPr>
          <p:cNvSpPr/>
          <p:nvPr/>
        </p:nvSpPr>
        <p:spPr>
          <a:xfrm>
            <a:off x="1907178" y="6489218"/>
            <a:ext cx="2377440" cy="9666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0" i="0">
                <a:solidFill>
                  <a:srgbClr val="D1D5DB"/>
                </a:solidFill>
                <a:effectLst/>
                <a:latin typeface="Söhne"/>
              </a:rPr>
              <a:t>Soumettre un travail au cluster Spark</a:t>
            </a:r>
            <a:endParaRPr lang="fr-MA">
              <a:solidFill>
                <a:schemeClr val="tx1"/>
              </a:solidFill>
            </a:endParaRPr>
          </a:p>
        </p:txBody>
      </p:sp>
      <p:sp>
        <p:nvSpPr>
          <p:cNvPr id="15" name="Rectangle : coins arrondis 14">
            <a:extLst>
              <a:ext uri="{FF2B5EF4-FFF2-40B4-BE49-F238E27FC236}">
                <a16:creationId xmlns:a16="http://schemas.microsoft.com/office/drawing/2014/main" id="{6BD925CA-EB52-9248-57C3-F12F019F48CB}"/>
              </a:ext>
            </a:extLst>
          </p:cNvPr>
          <p:cNvSpPr/>
          <p:nvPr/>
        </p:nvSpPr>
        <p:spPr>
          <a:xfrm>
            <a:off x="4724401" y="6489218"/>
            <a:ext cx="8651966" cy="9666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0" i="0">
                <a:solidFill>
                  <a:srgbClr val="D1D5DB"/>
                </a:solidFill>
                <a:effectLst/>
                <a:latin typeface="Söhne"/>
              </a:rPr>
              <a:t>Interroger le cluster Spark pour connaître l'état du travail</a:t>
            </a:r>
            <a:endParaRPr lang="fr-MA"/>
          </a:p>
        </p:txBody>
      </p:sp>
      <p:sp>
        <p:nvSpPr>
          <p:cNvPr id="16" name="Rectangle : coins arrondis 15">
            <a:extLst>
              <a:ext uri="{FF2B5EF4-FFF2-40B4-BE49-F238E27FC236}">
                <a16:creationId xmlns:a16="http://schemas.microsoft.com/office/drawing/2014/main" id="{A3286640-AD59-075B-2C14-14C5C519A6A5}"/>
              </a:ext>
            </a:extLst>
          </p:cNvPr>
          <p:cNvSpPr/>
          <p:nvPr/>
        </p:nvSpPr>
        <p:spPr>
          <a:xfrm>
            <a:off x="13816150" y="6489218"/>
            <a:ext cx="2377440" cy="9666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0" i="0">
                <a:solidFill>
                  <a:srgbClr val="D1D5DB"/>
                </a:solidFill>
                <a:effectLst/>
                <a:latin typeface="Söhne"/>
              </a:rPr>
              <a:t>Recevoir l'état final du travail sur le cluster Spark</a:t>
            </a:r>
            <a:endParaRPr lang="fr-MA"/>
          </a:p>
        </p:txBody>
      </p:sp>
      <p:sp>
        <p:nvSpPr>
          <p:cNvPr id="17" name="Rectangle : coins arrondis 16">
            <a:extLst>
              <a:ext uri="{FF2B5EF4-FFF2-40B4-BE49-F238E27FC236}">
                <a16:creationId xmlns:a16="http://schemas.microsoft.com/office/drawing/2014/main" id="{F7120AF2-1B73-CCF4-5801-C82C6D6B5956}"/>
              </a:ext>
            </a:extLst>
          </p:cNvPr>
          <p:cNvSpPr/>
          <p:nvPr/>
        </p:nvSpPr>
        <p:spPr>
          <a:xfrm>
            <a:off x="1907178" y="7696533"/>
            <a:ext cx="14286412" cy="966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a:solidFill>
                  <a:srgbClr val="D1D5DB"/>
                </a:solidFill>
                <a:effectLst/>
                <a:latin typeface="Söhne"/>
              </a:rPr>
              <a:t>Allouer un emplacement de </a:t>
            </a:r>
            <a:r>
              <a:rPr lang="fr-FR" b="0" i="0" err="1">
                <a:solidFill>
                  <a:srgbClr val="D1D5DB"/>
                </a:solidFill>
                <a:effectLst/>
                <a:latin typeface="Söhne"/>
              </a:rPr>
              <a:t>worker</a:t>
            </a:r>
            <a:endParaRPr lang="fr-MA"/>
          </a:p>
        </p:txBody>
      </p:sp>
      <p:sp>
        <p:nvSpPr>
          <p:cNvPr id="26" name="Espace réservé du numéro de diapositive 24">
            <a:extLst>
              <a:ext uri="{FF2B5EF4-FFF2-40B4-BE49-F238E27FC236}">
                <a16:creationId xmlns:a16="http://schemas.microsoft.com/office/drawing/2014/main" id="{EFC08103-33AD-55EF-5002-3F419B40D8A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152</a:t>
            </a:fld>
            <a:endParaRPr lang="en-US" sz="1800" b="1">
              <a:solidFill>
                <a:srgbClr val="A8CEC3"/>
              </a:solidFill>
            </a:endParaRPr>
          </a:p>
        </p:txBody>
      </p:sp>
    </p:spTree>
    <p:extLst>
      <p:ext uri="{BB962C8B-B14F-4D97-AF65-F5344CB8AC3E}">
        <p14:creationId xmlns:p14="http://schemas.microsoft.com/office/powerpoint/2010/main" val="40249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en-US" sz="3200" b="1" spc="62">
                <a:solidFill>
                  <a:srgbClr val="545454"/>
                </a:solidFill>
                <a:latin typeface="Avenir Next LT Pro" panose="020B0504020202020204" pitchFamily="34" charset="0"/>
              </a:rPr>
              <a:t>DEFFERABLE OPERATORS</a:t>
            </a:r>
            <a:endParaRPr lang="en-US" sz="24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29" y="2213770"/>
            <a:ext cx="14221833" cy="3525902"/>
          </a:xfrm>
          <a:prstGeom prst="rect">
            <a:avLst/>
          </a:prstGeom>
        </p:spPr>
        <p:txBody>
          <a:bodyPr wrap="square" lIns="0" tIns="0" rIns="0" bIns="0" rtlCol="0" anchor="t">
            <a:spAutoFit/>
          </a:bodyPr>
          <a:lstStyle/>
          <a:p>
            <a:pPr marL="1016001" lvl="2" indent="-342900">
              <a:lnSpc>
                <a:spcPts val="3960"/>
              </a:lnSpc>
              <a:buFont typeface="Courier New" panose="02070309020205020404" pitchFamily="49" charset="0"/>
              <a:buChar char="o"/>
            </a:pPr>
            <a:r>
              <a:rPr lang="fr-FR" sz="2000" b="0" i="0">
                <a:effectLst/>
                <a:latin typeface="Avenir Next LT Pro" panose="020B0504020202020204" pitchFamily="34" charset="0"/>
              </a:rPr>
              <a:t>Avec </a:t>
            </a:r>
            <a:r>
              <a:rPr lang="fr-FR" sz="2000" b="1" i="0" err="1">
                <a:effectLst/>
                <a:latin typeface="Avenir Next LT Pro" panose="020B0504020202020204" pitchFamily="34" charset="0"/>
              </a:rPr>
              <a:t>Deferrable</a:t>
            </a:r>
            <a:r>
              <a:rPr lang="fr-FR" sz="2000" b="1" i="0">
                <a:effectLst/>
                <a:latin typeface="Avenir Next LT Pro" panose="020B0504020202020204" pitchFamily="34" charset="0"/>
              </a:rPr>
              <a:t> </a:t>
            </a:r>
            <a:r>
              <a:rPr lang="fr-FR" sz="2000" b="1" i="0" err="1">
                <a:effectLst/>
                <a:latin typeface="Avenir Next LT Pro" panose="020B0504020202020204" pitchFamily="34" charset="0"/>
              </a:rPr>
              <a:t>Operators</a:t>
            </a:r>
            <a:r>
              <a:rPr lang="fr-FR" sz="2000" b="1" i="0">
                <a:effectLst/>
                <a:latin typeface="Avenir Next LT Pro" panose="020B0504020202020204" pitchFamily="34" charset="0"/>
              </a:rPr>
              <a:t> </a:t>
            </a:r>
            <a:r>
              <a:rPr lang="fr-FR" sz="2000" b="0" i="0">
                <a:effectLst/>
                <a:latin typeface="Avenir Next LT Pro" panose="020B0504020202020204" pitchFamily="34" charset="0"/>
              </a:rPr>
              <a:t>, les emplacements de </a:t>
            </a:r>
            <a:r>
              <a:rPr lang="fr-FR" sz="2000" b="0" i="0" err="1">
                <a:effectLst/>
                <a:latin typeface="Avenir Next LT Pro" panose="020B0504020202020204" pitchFamily="34" charset="0"/>
              </a:rPr>
              <a:t>worker</a:t>
            </a:r>
            <a:r>
              <a:rPr lang="fr-FR" sz="2000" b="0" i="0">
                <a:effectLst/>
                <a:latin typeface="Avenir Next LT Pro" panose="020B0504020202020204" pitchFamily="34" charset="0"/>
              </a:rPr>
              <a:t> sont libérés lorsque la tâche interroge l'état du travail. </a:t>
            </a:r>
          </a:p>
          <a:p>
            <a:pPr marL="1016001" lvl="2" indent="-342900">
              <a:lnSpc>
                <a:spcPts val="3960"/>
              </a:lnSpc>
              <a:buFont typeface="Courier New" panose="02070309020205020404" pitchFamily="49" charset="0"/>
              <a:buChar char="o"/>
            </a:pPr>
            <a:r>
              <a:rPr lang="fr-FR" sz="2000" b="0" i="0">
                <a:effectLst/>
                <a:latin typeface="Avenir Next LT Pro" panose="020B0504020202020204" pitchFamily="34" charset="0"/>
              </a:rPr>
              <a:t>Lorsque la tâche est reportée, le processus de sondage est transféré en tant que déclencheur au déclencheur, et l'emplacement du </a:t>
            </a:r>
            <a:r>
              <a:rPr lang="fr-FR" sz="2000" b="0" i="0" err="1">
                <a:effectLst/>
                <a:latin typeface="Avenir Next LT Pro" panose="020B0504020202020204" pitchFamily="34" charset="0"/>
              </a:rPr>
              <a:t>worker</a:t>
            </a:r>
            <a:r>
              <a:rPr lang="fr-FR" sz="2000" b="0" i="0">
                <a:effectLst/>
                <a:latin typeface="Avenir Next LT Pro" panose="020B0504020202020204" pitchFamily="34" charset="0"/>
              </a:rPr>
              <a:t> devient disponible. </a:t>
            </a:r>
          </a:p>
          <a:p>
            <a:pPr marL="1016001" lvl="2" indent="-342900">
              <a:lnSpc>
                <a:spcPts val="3960"/>
              </a:lnSpc>
              <a:buFont typeface="Courier New" panose="02070309020205020404" pitchFamily="49" charset="0"/>
              <a:buChar char="o"/>
            </a:pPr>
            <a:r>
              <a:rPr lang="fr-FR" sz="2000" b="0" i="0">
                <a:effectLst/>
                <a:latin typeface="Avenir Next LT Pro" panose="020B0504020202020204" pitchFamily="34" charset="0"/>
              </a:rPr>
              <a:t>Le déclencheur peut exécuter de nombreuses tâches de sondage asynchrones simultanément, ce qui empêche les tâches de sondage d'occuper vos ressources de </a:t>
            </a:r>
            <a:r>
              <a:rPr lang="fr-FR" sz="2000" b="0" i="0" err="1">
                <a:effectLst/>
                <a:latin typeface="Avenir Next LT Pro" panose="020B0504020202020204" pitchFamily="34" charset="0"/>
              </a:rPr>
              <a:t>worker</a:t>
            </a:r>
            <a:r>
              <a:rPr lang="fr-FR" sz="2000" b="0" i="0">
                <a:effectLst/>
                <a:latin typeface="Avenir Next LT Pro" panose="020B0504020202020204" pitchFamily="34" charset="0"/>
              </a:rPr>
              <a:t>. Lorsque l'état final du travail est reçu, la tâche reprend, occupant un emplacement de </a:t>
            </a:r>
            <a:r>
              <a:rPr lang="fr-FR" sz="2000" b="0" i="0" err="1">
                <a:effectLst/>
                <a:latin typeface="Avenir Next LT Pro" panose="020B0504020202020204" pitchFamily="34" charset="0"/>
              </a:rPr>
              <a:t>worker</a:t>
            </a:r>
            <a:r>
              <a:rPr lang="fr-FR" sz="2000" b="0" i="0">
                <a:effectLst/>
                <a:latin typeface="Avenir Next LT Pro" panose="020B0504020202020204" pitchFamily="34" charset="0"/>
              </a:rPr>
              <a:t> pendant qu'elle se termine.</a:t>
            </a:r>
          </a:p>
          <a:p>
            <a:pPr marL="673101" lvl="2">
              <a:lnSpc>
                <a:spcPts val="3960"/>
              </a:lnSpc>
            </a:pPr>
            <a:r>
              <a:rPr lang="fr-FR" sz="2000" b="0" i="0">
                <a:effectLst/>
                <a:latin typeface="Avenir Next LT Pro" panose="020B0504020202020204" pitchFamily="34" charset="0"/>
              </a:rPr>
              <a:t>Le schéma suivant illustre ce processus :</a:t>
            </a:r>
            <a:endParaRPr lang="fr-MA" sz="2000" b="1" spc="26">
              <a:latin typeface="Avenir Next LT Pro" panose="020B0504020202020204" pitchFamily="34" charset="0"/>
            </a:endParaRPr>
          </a:p>
        </p:txBody>
      </p:sp>
      <p:sp>
        <p:nvSpPr>
          <p:cNvPr id="14" name="Rectangle : coins arrondis 13">
            <a:extLst>
              <a:ext uri="{FF2B5EF4-FFF2-40B4-BE49-F238E27FC236}">
                <a16:creationId xmlns:a16="http://schemas.microsoft.com/office/drawing/2014/main" id="{675EF4C0-3CC9-7B4D-F7D6-5925767DAE4C}"/>
              </a:ext>
            </a:extLst>
          </p:cNvPr>
          <p:cNvSpPr/>
          <p:nvPr/>
        </p:nvSpPr>
        <p:spPr>
          <a:xfrm>
            <a:off x="1867989" y="6395332"/>
            <a:ext cx="2377440" cy="9666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0" i="0">
                <a:solidFill>
                  <a:srgbClr val="D1D5DB"/>
                </a:solidFill>
                <a:effectLst/>
                <a:latin typeface="Söhne"/>
              </a:rPr>
              <a:t>Soumettre un travail au cluster Spark</a:t>
            </a:r>
            <a:endParaRPr lang="fr-MA">
              <a:solidFill>
                <a:schemeClr val="tx1"/>
              </a:solidFill>
            </a:endParaRPr>
          </a:p>
        </p:txBody>
      </p:sp>
      <p:sp>
        <p:nvSpPr>
          <p:cNvPr id="15" name="Rectangle : coins arrondis 14">
            <a:extLst>
              <a:ext uri="{FF2B5EF4-FFF2-40B4-BE49-F238E27FC236}">
                <a16:creationId xmlns:a16="http://schemas.microsoft.com/office/drawing/2014/main" id="{6BD925CA-EB52-9248-57C3-F12F019F48CB}"/>
              </a:ext>
            </a:extLst>
          </p:cNvPr>
          <p:cNvSpPr/>
          <p:nvPr/>
        </p:nvSpPr>
        <p:spPr>
          <a:xfrm>
            <a:off x="4685212" y="6395332"/>
            <a:ext cx="8651966" cy="9666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0" i="0">
                <a:solidFill>
                  <a:srgbClr val="D1D5DB"/>
                </a:solidFill>
                <a:effectLst/>
                <a:latin typeface="Söhne"/>
              </a:rPr>
              <a:t>Interroger le cluster Spark pour connaître l'état du travail</a:t>
            </a:r>
            <a:endParaRPr lang="fr-MA"/>
          </a:p>
        </p:txBody>
      </p:sp>
      <p:sp>
        <p:nvSpPr>
          <p:cNvPr id="16" name="Rectangle : coins arrondis 15">
            <a:extLst>
              <a:ext uri="{FF2B5EF4-FFF2-40B4-BE49-F238E27FC236}">
                <a16:creationId xmlns:a16="http://schemas.microsoft.com/office/drawing/2014/main" id="{A3286640-AD59-075B-2C14-14C5C519A6A5}"/>
              </a:ext>
            </a:extLst>
          </p:cNvPr>
          <p:cNvSpPr/>
          <p:nvPr/>
        </p:nvSpPr>
        <p:spPr>
          <a:xfrm>
            <a:off x="13776961" y="6395332"/>
            <a:ext cx="2377440" cy="9666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0" i="0">
                <a:solidFill>
                  <a:srgbClr val="D1D5DB"/>
                </a:solidFill>
                <a:effectLst/>
                <a:latin typeface="Söhne"/>
              </a:rPr>
              <a:t>Recevoir l'état final du travail sur le cluster Spark</a:t>
            </a:r>
            <a:endParaRPr lang="fr-MA"/>
          </a:p>
        </p:txBody>
      </p:sp>
      <p:sp>
        <p:nvSpPr>
          <p:cNvPr id="18" name="Rectangle : coins arrondis 17">
            <a:extLst>
              <a:ext uri="{FF2B5EF4-FFF2-40B4-BE49-F238E27FC236}">
                <a16:creationId xmlns:a16="http://schemas.microsoft.com/office/drawing/2014/main" id="{82B6B923-1078-2203-B58A-865FB3E9F999}"/>
              </a:ext>
            </a:extLst>
          </p:cNvPr>
          <p:cNvSpPr/>
          <p:nvPr/>
        </p:nvSpPr>
        <p:spPr>
          <a:xfrm>
            <a:off x="1867989" y="7574395"/>
            <a:ext cx="2377440" cy="966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a:solidFill>
                  <a:srgbClr val="D1D5DB"/>
                </a:solidFill>
                <a:effectLst/>
                <a:latin typeface="Söhne"/>
              </a:rPr>
              <a:t>Allouer un emplacement de </a:t>
            </a:r>
            <a:r>
              <a:rPr lang="fr-FR" b="0" i="0" err="1">
                <a:solidFill>
                  <a:srgbClr val="D1D5DB"/>
                </a:solidFill>
                <a:effectLst/>
                <a:latin typeface="Söhne"/>
              </a:rPr>
              <a:t>worker</a:t>
            </a:r>
            <a:endParaRPr lang="fr-MA"/>
          </a:p>
        </p:txBody>
      </p:sp>
      <p:sp>
        <p:nvSpPr>
          <p:cNvPr id="19" name="Rectangle : coins arrondis 18">
            <a:extLst>
              <a:ext uri="{FF2B5EF4-FFF2-40B4-BE49-F238E27FC236}">
                <a16:creationId xmlns:a16="http://schemas.microsoft.com/office/drawing/2014/main" id="{F5D8660B-4624-BAFA-786F-4DB5D307F684}"/>
              </a:ext>
            </a:extLst>
          </p:cNvPr>
          <p:cNvSpPr/>
          <p:nvPr/>
        </p:nvSpPr>
        <p:spPr>
          <a:xfrm>
            <a:off x="4685212" y="7574395"/>
            <a:ext cx="8651966" cy="9666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MA" b="0" i="0">
                <a:solidFill>
                  <a:srgbClr val="D1D5DB"/>
                </a:solidFill>
                <a:effectLst/>
                <a:latin typeface="Söhne"/>
              </a:rPr>
              <a:t>Processus de déclenchement</a:t>
            </a:r>
            <a:endParaRPr lang="fr-MA"/>
          </a:p>
        </p:txBody>
      </p:sp>
      <p:sp>
        <p:nvSpPr>
          <p:cNvPr id="20" name="Rectangle : coins arrondis 19">
            <a:extLst>
              <a:ext uri="{FF2B5EF4-FFF2-40B4-BE49-F238E27FC236}">
                <a16:creationId xmlns:a16="http://schemas.microsoft.com/office/drawing/2014/main" id="{0133DC19-1EC0-7D08-FDA3-96162AD5EB1E}"/>
              </a:ext>
            </a:extLst>
          </p:cNvPr>
          <p:cNvSpPr/>
          <p:nvPr/>
        </p:nvSpPr>
        <p:spPr>
          <a:xfrm>
            <a:off x="13776961" y="7574395"/>
            <a:ext cx="2377440" cy="966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a:solidFill>
                  <a:srgbClr val="D1D5DB"/>
                </a:solidFill>
                <a:effectLst/>
                <a:latin typeface="Söhne"/>
              </a:rPr>
              <a:t>Allouer un emplacement de </a:t>
            </a:r>
            <a:r>
              <a:rPr lang="fr-FR" b="0" i="0" err="1">
                <a:solidFill>
                  <a:srgbClr val="D1D5DB"/>
                </a:solidFill>
                <a:effectLst/>
                <a:latin typeface="Söhne"/>
              </a:rPr>
              <a:t>worker</a:t>
            </a:r>
            <a:endParaRPr lang="fr-MA"/>
          </a:p>
        </p:txBody>
      </p:sp>
      <p:sp>
        <p:nvSpPr>
          <p:cNvPr id="28" name="Espace réservé du numéro de diapositive 24">
            <a:extLst>
              <a:ext uri="{FF2B5EF4-FFF2-40B4-BE49-F238E27FC236}">
                <a16:creationId xmlns:a16="http://schemas.microsoft.com/office/drawing/2014/main" id="{A7854541-BDB2-F84A-3565-140CC7024231}"/>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153</a:t>
            </a:fld>
            <a:endParaRPr lang="en-US" sz="1800" b="1">
              <a:solidFill>
                <a:srgbClr val="A8CEC3"/>
              </a:solidFill>
            </a:endParaRPr>
          </a:p>
        </p:txBody>
      </p:sp>
    </p:spTree>
    <p:extLst>
      <p:ext uri="{BB962C8B-B14F-4D97-AF65-F5344CB8AC3E}">
        <p14:creationId xmlns:p14="http://schemas.microsoft.com/office/powerpoint/2010/main" val="317610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942975"/>
            <a:ext cx="16364109" cy="745910"/>
          </a:xfrm>
          <a:prstGeom prst="rect">
            <a:avLst/>
          </a:prstGeom>
        </p:spPr>
        <p:txBody>
          <a:bodyPr lIns="0" tIns="0" rIns="0" bIns="0" rtlCol="0" anchor="t">
            <a:spAutoFit/>
          </a:bodyPr>
          <a:lstStyle/>
          <a:p>
            <a:pPr>
              <a:lnSpc>
                <a:spcPts val="6672"/>
              </a:lnSpc>
            </a:pPr>
            <a:r>
              <a:rPr lang="en-US" sz="3200" b="1" spc="62">
                <a:solidFill>
                  <a:srgbClr val="545454"/>
                </a:solidFill>
                <a:latin typeface="Avenir Next LT Pro" panose="020B0504020202020204" pitchFamily="34" charset="0"/>
              </a:rPr>
              <a:t>DEFFERABLE OPERATORS</a:t>
            </a:r>
            <a:endParaRPr lang="en-US" sz="24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30" y="2213770"/>
            <a:ext cx="15577870" cy="3334246"/>
          </a:xfrm>
          <a:prstGeom prst="rect">
            <a:avLst/>
          </a:prstGeom>
        </p:spPr>
        <p:txBody>
          <a:bodyPr lIns="0" tIns="0" rIns="0" bIns="0" rtlCol="0" anchor="t">
            <a:spAutoFit/>
          </a:bodyPr>
          <a:lstStyle/>
          <a:p>
            <a:pPr marL="673101" lvl="2">
              <a:lnSpc>
                <a:spcPts val="3960"/>
              </a:lnSpc>
            </a:pPr>
            <a:r>
              <a:rPr lang="fr-FR" b="1" spc="26">
                <a:solidFill>
                  <a:srgbClr val="00B0F0"/>
                </a:solidFill>
                <a:latin typeface="Avenir Next LT Pro" panose="020B0504020202020204" pitchFamily="34" charset="0"/>
              </a:rPr>
              <a:t>Les </a:t>
            </a:r>
            <a:r>
              <a:rPr lang="fr-FR" b="1" spc="26" err="1">
                <a:solidFill>
                  <a:srgbClr val="00B0F0"/>
                </a:solidFill>
                <a:latin typeface="Avenir Next LT Pro" panose="020B0504020202020204" pitchFamily="34" charset="0"/>
              </a:rPr>
              <a:t>DeferrableOperators</a:t>
            </a:r>
            <a:r>
              <a:rPr lang="fr-FR" b="1" spc="26">
                <a:solidFill>
                  <a:srgbClr val="00B0F0"/>
                </a:solidFill>
                <a:latin typeface="Avenir Next LT Pro" panose="020B0504020202020204" pitchFamily="34" charset="0"/>
              </a:rPr>
              <a:t> disponible :</a:t>
            </a:r>
          </a:p>
          <a:p>
            <a:pPr marL="673101" lvl="2">
              <a:lnSpc>
                <a:spcPts val="3960"/>
              </a:lnSpc>
            </a:pPr>
            <a:endParaRPr lang="fr-FR" spc="26">
              <a:solidFill>
                <a:srgbClr val="00B0F0"/>
              </a:solidFill>
              <a:latin typeface="Avenir Next LT Pro" panose="020B0504020202020204" pitchFamily="34" charset="0"/>
            </a:endParaRPr>
          </a:p>
          <a:p>
            <a:pPr lvl="2"/>
            <a:r>
              <a:rPr lang="fr-FR">
                <a:latin typeface="Avenir Next LT Pro" panose="020B0504020202020204" pitchFamily="34" charset="0"/>
              </a:rPr>
              <a:t>Les </a:t>
            </a:r>
            <a:r>
              <a:rPr lang="fr-FR" err="1">
                <a:latin typeface="Avenir Next LT Pro" panose="020B0504020202020204" pitchFamily="34" charset="0"/>
              </a:rPr>
              <a:t>deferrable</a:t>
            </a:r>
            <a:r>
              <a:rPr lang="fr-FR">
                <a:latin typeface="Avenir Next LT Pro" panose="020B0504020202020204" pitchFamily="34" charset="0"/>
              </a:rPr>
              <a:t> </a:t>
            </a:r>
            <a:r>
              <a:rPr lang="fr-FR" err="1">
                <a:latin typeface="Avenir Next LT Pro" panose="020B0504020202020204" pitchFamily="34" charset="0"/>
              </a:rPr>
              <a:t>operators</a:t>
            </a:r>
            <a:r>
              <a:rPr lang="fr-FR">
                <a:latin typeface="Avenir Next LT Pro" panose="020B0504020202020204" pitchFamily="34" charset="0"/>
              </a:rPr>
              <a:t> suivants sont installés par défaut dans Airflow :</a:t>
            </a:r>
          </a:p>
          <a:p>
            <a:pPr lvl="2"/>
            <a:endParaRPr lang="fr-FR">
              <a:latin typeface="Avenir Next LT Pro" panose="020B0504020202020204" pitchFamily="34" charset="0"/>
            </a:endParaRPr>
          </a:p>
          <a:p>
            <a:pPr marL="1200150" lvl="2" indent="-285750">
              <a:lnSpc>
                <a:spcPct val="150000"/>
              </a:lnSpc>
              <a:buFont typeface="Arial" panose="020B0604020202020204" pitchFamily="34" charset="0"/>
              <a:buChar char="•"/>
            </a:pPr>
            <a:r>
              <a:rPr lang="fr-FR" err="1">
                <a:latin typeface="Avenir Next LT Pro" panose="020B0504020202020204" pitchFamily="34" charset="0"/>
              </a:rPr>
              <a:t>TimeSensorAsync</a:t>
            </a:r>
            <a:r>
              <a:rPr lang="fr-FR">
                <a:latin typeface="Avenir Next LT Pro" panose="020B0504020202020204" pitchFamily="34" charset="0"/>
              </a:rPr>
              <a:t> </a:t>
            </a:r>
          </a:p>
          <a:p>
            <a:pPr marL="1200150" lvl="2" indent="-285750">
              <a:lnSpc>
                <a:spcPct val="150000"/>
              </a:lnSpc>
              <a:buFont typeface="Arial" panose="020B0604020202020204" pitchFamily="34" charset="0"/>
              <a:buChar char="•"/>
            </a:pPr>
            <a:r>
              <a:rPr lang="fr-FR" err="1">
                <a:latin typeface="Avenir Next LT Pro" panose="020B0504020202020204" pitchFamily="34" charset="0"/>
              </a:rPr>
              <a:t>DateTimeSensorAsync</a:t>
            </a:r>
            <a:endParaRPr lang="fr-FR">
              <a:latin typeface="Avenir Next LT Pro" panose="020B0504020202020204" pitchFamily="34" charset="0"/>
            </a:endParaRPr>
          </a:p>
          <a:p>
            <a:pPr marL="1587501" lvl="4">
              <a:lnSpc>
                <a:spcPts val="3960"/>
              </a:lnSpc>
            </a:pPr>
            <a:r>
              <a:rPr lang="fr-FR" spc="26">
                <a:solidFill>
                  <a:srgbClr val="00B0F0"/>
                </a:solidFill>
                <a:latin typeface="Avenir Next LT Pro" panose="020B0504020202020204" pitchFamily="34" charset="0"/>
              </a:rPr>
              <a:t> </a:t>
            </a:r>
            <a:endParaRPr lang="en-US" spc="26">
              <a:solidFill>
                <a:srgbClr val="00B0F0"/>
              </a:solidFill>
              <a:latin typeface="Avenir Next LT Pro" panose="020B0504020202020204" pitchFamily="34" charset="0"/>
            </a:endParaRPr>
          </a:p>
          <a:p>
            <a:pPr>
              <a:lnSpc>
                <a:spcPts val="3200"/>
              </a:lnSpc>
            </a:pPr>
            <a:endParaRPr lang="en-US" sz="2800" spc="26">
              <a:solidFill>
                <a:srgbClr val="545454"/>
              </a:solidFill>
              <a:latin typeface="Avenir Next LT Pro" panose="020B0504020202020204" pitchFamily="34" charset="0"/>
            </a:endParaRPr>
          </a:p>
        </p:txBody>
      </p:sp>
      <p:grpSp>
        <p:nvGrpSpPr>
          <p:cNvPr id="14" name="Group 14"/>
          <p:cNvGrpSpPr/>
          <p:nvPr/>
        </p:nvGrpSpPr>
        <p:grpSpPr>
          <a:xfrm>
            <a:off x="3154965" y="3632386"/>
            <a:ext cx="11978069" cy="6265437"/>
            <a:chOff x="0" y="-315343"/>
            <a:chExt cx="2718516" cy="1080668"/>
          </a:xfrm>
        </p:grpSpPr>
        <p:sp>
          <p:nvSpPr>
            <p:cNvPr id="15" name="Freeform 15"/>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p:cNvSpPr txBox="1"/>
            <p:nvPr/>
          </p:nvSpPr>
          <p:spPr>
            <a:xfrm>
              <a:off x="4320" y="-315343"/>
              <a:ext cx="2714196" cy="1080668"/>
            </a:xfrm>
            <a:prstGeom prst="rect">
              <a:avLst/>
            </a:prstGeom>
          </p:spPr>
          <p:txBody>
            <a:bodyPr lIns="50800" tIns="50800" rIns="50800" bIns="50800" rtlCol="0" anchor="ctr"/>
            <a:lstStyle/>
            <a:p>
              <a:pPr lvl="1">
                <a:lnSpc>
                  <a:spcPts val="3919"/>
                </a:lnSpc>
              </a:pPr>
              <a:r>
                <a:rPr lang="fr-MA" sz="2000" b="0" i="0" err="1">
                  <a:solidFill>
                    <a:srgbClr val="BFC7D5"/>
                  </a:solidFill>
                  <a:effectLst/>
                  <a:latin typeface="Roboto Mono Regular" panose="020B0604020202020204" charset="0"/>
                  <a:ea typeface="Roboto Mono Regular" panose="020B0604020202020204" charset="0"/>
                </a:rPr>
                <a:t>async_sensor</a:t>
              </a:r>
              <a:r>
                <a:rPr lang="fr-MA" sz="2000" b="0" i="0">
                  <a:solidFill>
                    <a:srgbClr val="BFC7D5"/>
                  </a:solidFill>
                  <a:effectLst/>
                  <a:latin typeface="Roboto Mono Regular" panose="020B0604020202020204" charset="0"/>
                  <a:ea typeface="Roboto Mono Regular" panose="020B0604020202020204" charset="0"/>
                </a:rPr>
                <a:t> </a:t>
              </a:r>
              <a:r>
                <a:rPr lang="fr-MA" sz="2000" b="0" i="0">
                  <a:solidFill>
                    <a:srgbClr val="89DDFF"/>
                  </a:solidFill>
                  <a:effectLst/>
                  <a:latin typeface="Roboto Mono Regular" panose="020B0604020202020204" charset="0"/>
                  <a:ea typeface="Roboto Mono Regular" panose="020B0604020202020204" charset="0"/>
                </a:rPr>
                <a:t>=</a:t>
              </a:r>
              <a:r>
                <a:rPr lang="fr-MA" sz="2000" b="0" i="0">
                  <a:solidFill>
                    <a:srgbClr val="BFC7D5"/>
                  </a:solidFill>
                  <a:effectLst/>
                  <a:latin typeface="Roboto Mono Regular" panose="020B0604020202020204" charset="0"/>
                  <a:ea typeface="Roboto Mono Regular" panose="020B0604020202020204" charset="0"/>
                </a:rPr>
                <a:t> </a:t>
              </a:r>
              <a:r>
                <a:rPr lang="fr-MA" sz="2000" b="0" i="0" err="1">
                  <a:solidFill>
                    <a:srgbClr val="BFC7D5"/>
                  </a:solidFill>
                  <a:effectLst/>
                  <a:latin typeface="Roboto Mono Regular" panose="020B0604020202020204" charset="0"/>
                  <a:ea typeface="Roboto Mono Regular" panose="020B0604020202020204" charset="0"/>
                </a:rPr>
                <a:t>DateTimeSensorAsync</a:t>
              </a:r>
              <a:r>
                <a:rPr lang="fr-MA" sz="2000" b="0" i="0">
                  <a:solidFill>
                    <a:srgbClr val="C792EA"/>
                  </a:solidFill>
                  <a:effectLst/>
                  <a:latin typeface="Roboto Mono Regular" panose="020B0604020202020204" charset="0"/>
                  <a:ea typeface="Roboto Mono Regular" panose="020B0604020202020204" charset="0"/>
                </a:rPr>
                <a:t>(</a:t>
              </a:r>
              <a:br>
                <a:rPr lang="fr-MA" sz="2000" b="0" i="0">
                  <a:solidFill>
                    <a:srgbClr val="BFC7D5"/>
                  </a:solidFill>
                  <a:effectLst/>
                  <a:latin typeface="Roboto Mono Regular" panose="020B0604020202020204" charset="0"/>
                  <a:ea typeface="Roboto Mono Regular" panose="020B0604020202020204" charset="0"/>
                </a:rPr>
              </a:br>
              <a:r>
                <a:rPr lang="fr-MA" sz="2000" b="0" i="0">
                  <a:solidFill>
                    <a:srgbClr val="BFC7D5"/>
                  </a:solidFill>
                  <a:effectLst/>
                  <a:latin typeface="Roboto Mono Regular" panose="020B0604020202020204" charset="0"/>
                  <a:ea typeface="Roboto Mono Regular" panose="020B0604020202020204" charset="0"/>
                </a:rPr>
                <a:t>	</a:t>
              </a:r>
              <a:r>
                <a:rPr lang="fr-MA" sz="2000" b="0" i="0" err="1">
                  <a:solidFill>
                    <a:srgbClr val="BFC7D5"/>
                  </a:solidFill>
                  <a:effectLst/>
                  <a:latin typeface="Roboto Mono Regular" panose="020B0604020202020204" charset="0"/>
                  <a:ea typeface="Roboto Mono Regular" panose="020B0604020202020204" charset="0"/>
                </a:rPr>
                <a:t>task_id</a:t>
              </a:r>
              <a:r>
                <a:rPr lang="fr-MA" sz="2000" b="0" i="0">
                  <a:solidFill>
                    <a:srgbClr val="89DDFF"/>
                  </a:solidFill>
                  <a:effectLst/>
                  <a:latin typeface="Roboto Mono Regular" panose="020B0604020202020204" charset="0"/>
                  <a:ea typeface="Roboto Mono Regular" panose="020B0604020202020204" charset="0"/>
                </a:rPr>
                <a:t>=</a:t>
              </a:r>
              <a:r>
                <a:rPr lang="fr-MA" sz="2000" b="0" i="0">
                  <a:solidFill>
                    <a:srgbClr val="C3E88D"/>
                  </a:solidFill>
                  <a:effectLst/>
                  <a:latin typeface="Roboto Mono Regular" panose="020B0604020202020204" charset="0"/>
                  <a:ea typeface="Roboto Mono Regular" panose="020B0604020202020204" charset="0"/>
                </a:rPr>
                <a:t>"</a:t>
              </a:r>
              <a:r>
                <a:rPr lang="fr-MA" sz="2000" b="0" i="0" err="1">
                  <a:solidFill>
                    <a:srgbClr val="C3E88D"/>
                  </a:solidFill>
                  <a:effectLst/>
                  <a:latin typeface="Roboto Mono Regular" panose="020B0604020202020204" charset="0"/>
                  <a:ea typeface="Roboto Mono Regular" panose="020B0604020202020204" charset="0"/>
                </a:rPr>
                <a:t>async_task</a:t>
              </a:r>
              <a:r>
                <a:rPr lang="fr-MA" sz="2000" b="0" i="0">
                  <a:solidFill>
                    <a:srgbClr val="C3E88D"/>
                  </a:solidFill>
                  <a:effectLst/>
                  <a:latin typeface="Roboto Mono Regular" panose="020B0604020202020204" charset="0"/>
                  <a:ea typeface="Roboto Mono Regular" panose="020B0604020202020204" charset="0"/>
                </a:rPr>
                <a:t>"</a:t>
              </a:r>
              <a:r>
                <a:rPr lang="fr-MA" sz="2000" b="0" i="0">
                  <a:solidFill>
                    <a:srgbClr val="C792EA"/>
                  </a:solidFill>
                  <a:effectLst/>
                  <a:latin typeface="Roboto Mono Regular" panose="020B0604020202020204" charset="0"/>
                  <a:ea typeface="Roboto Mono Regular" panose="020B0604020202020204" charset="0"/>
                </a:rPr>
                <a:t>,</a:t>
              </a:r>
              <a:br>
                <a:rPr lang="fr-MA" sz="2000" b="0" i="0">
                  <a:solidFill>
                    <a:srgbClr val="BFC7D5"/>
                  </a:solidFill>
                  <a:effectLst/>
                  <a:latin typeface="Roboto Mono Regular" panose="020B0604020202020204" charset="0"/>
                  <a:ea typeface="Roboto Mono Regular" panose="020B0604020202020204" charset="0"/>
                </a:rPr>
              </a:br>
              <a:r>
                <a:rPr lang="fr-MA" sz="2000" b="0" i="0">
                  <a:solidFill>
                    <a:srgbClr val="BFC7D5"/>
                  </a:solidFill>
                  <a:effectLst/>
                  <a:latin typeface="Roboto Mono Regular" panose="020B0604020202020204" charset="0"/>
                  <a:ea typeface="Roboto Mono Regular" panose="020B0604020202020204" charset="0"/>
                </a:rPr>
                <a:t>	</a:t>
              </a:r>
              <a:r>
                <a:rPr lang="fr-MA" sz="2000" b="0" i="0" err="1">
                  <a:solidFill>
                    <a:srgbClr val="BFC7D5"/>
                  </a:solidFill>
                  <a:effectLst/>
                  <a:latin typeface="Roboto Mono Regular" panose="020B0604020202020204" charset="0"/>
                  <a:ea typeface="Roboto Mono Regular" panose="020B0604020202020204" charset="0"/>
                </a:rPr>
                <a:t>target_time</a:t>
              </a:r>
              <a:r>
                <a:rPr lang="fr-MA" sz="2000" b="0" i="0">
                  <a:solidFill>
                    <a:srgbClr val="89DDFF"/>
                  </a:solidFill>
                  <a:effectLst/>
                  <a:latin typeface="Roboto Mono Regular" panose="020B0604020202020204" charset="0"/>
                  <a:ea typeface="Roboto Mono Regular" panose="020B0604020202020204" charset="0"/>
                </a:rPr>
                <a:t>=</a:t>
              </a:r>
              <a:r>
                <a:rPr lang="fr-MA" sz="2000" b="0" i="0">
                  <a:solidFill>
                    <a:srgbClr val="C3E88D"/>
                  </a:solidFill>
                  <a:effectLst/>
                  <a:latin typeface="Roboto Mono Regular" panose="020B0604020202020204" charset="0"/>
                  <a:ea typeface="Roboto Mono Regular" panose="020B0604020202020204" charset="0"/>
                </a:rPr>
                <a:t>"""{{ </a:t>
              </a:r>
              <a:r>
                <a:rPr lang="fr-MA" sz="2000" b="0" i="0" err="1">
                  <a:solidFill>
                    <a:srgbClr val="C3E88D"/>
                  </a:solidFill>
                  <a:effectLst/>
                  <a:latin typeface="Roboto Mono Regular" panose="020B0604020202020204" charset="0"/>
                  <a:ea typeface="Roboto Mono Regular" panose="020B0604020202020204" charset="0"/>
                </a:rPr>
                <a:t>macros.datetime.utcnow</a:t>
              </a:r>
              <a:r>
                <a:rPr lang="fr-MA" sz="2000" b="0" i="0">
                  <a:solidFill>
                    <a:srgbClr val="C3E88D"/>
                  </a:solidFill>
                  <a:effectLst/>
                  <a:latin typeface="Roboto Mono Regular" panose="020B0604020202020204" charset="0"/>
                  <a:ea typeface="Roboto Mono Regular" panose="020B0604020202020204" charset="0"/>
                </a:rPr>
                <a:t>() + 			</a:t>
              </a:r>
              <a:r>
                <a:rPr lang="fr-MA" sz="2000" b="0" i="0" err="1">
                  <a:solidFill>
                    <a:srgbClr val="C3E88D"/>
                  </a:solidFill>
                  <a:effectLst/>
                  <a:latin typeface="Roboto Mono Regular" panose="020B0604020202020204" charset="0"/>
                  <a:ea typeface="Roboto Mono Regular" panose="020B0604020202020204" charset="0"/>
                </a:rPr>
                <a:t>macros.timedelta</a:t>
              </a:r>
              <a:r>
                <a:rPr lang="fr-MA" sz="2000" b="0" i="0">
                  <a:solidFill>
                    <a:srgbClr val="C3E88D"/>
                  </a:solidFill>
                  <a:effectLst/>
                  <a:latin typeface="Roboto Mono Regular" panose="020B0604020202020204" charset="0"/>
                  <a:ea typeface="Roboto Mono Regular" panose="020B0604020202020204" charset="0"/>
                </a:rPr>
                <a:t>(minutes=20) }}"""</a:t>
              </a:r>
              <a:r>
                <a:rPr lang="fr-MA" sz="2000" b="0" i="0">
                  <a:solidFill>
                    <a:srgbClr val="C792EA"/>
                  </a:solidFill>
                  <a:effectLst/>
                  <a:latin typeface="Roboto Mono Regular" panose="020B0604020202020204" charset="0"/>
                  <a:ea typeface="Roboto Mono Regular" panose="020B0604020202020204" charset="0"/>
                </a:rPr>
                <a:t>,</a:t>
              </a:r>
              <a:br>
                <a:rPr lang="fr-MA" sz="2000" b="0" i="0">
                  <a:solidFill>
                    <a:srgbClr val="BFC7D5"/>
                  </a:solidFill>
                  <a:effectLst/>
                  <a:latin typeface="Roboto Mono Regular" panose="020B0604020202020204" charset="0"/>
                  <a:ea typeface="Roboto Mono Regular" panose="020B0604020202020204" charset="0"/>
                </a:rPr>
              </a:br>
              <a:r>
                <a:rPr lang="fr-MA" sz="2000" b="0" i="0">
                  <a:solidFill>
                    <a:srgbClr val="C792EA"/>
                  </a:solidFill>
                  <a:effectLst/>
                  <a:latin typeface="Roboto Mono Regular" panose="020B0604020202020204" charset="0"/>
                  <a:ea typeface="Roboto Mono Regular" panose="020B0604020202020204" charset="0"/>
                </a:rPr>
                <a:t>)</a:t>
              </a:r>
              <a:endParaRPr lang="en-US" sz="2000">
                <a:solidFill>
                  <a:srgbClr val="FFFFFF"/>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29A57632-F8A3-2C97-E926-9196B6F07C1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154</a:t>
            </a:fld>
            <a:endParaRPr lang="en-US" sz="1800" b="1">
              <a:solidFill>
                <a:srgbClr val="A8CEC3"/>
              </a:solidFill>
            </a:endParaRPr>
          </a:p>
        </p:txBody>
      </p:sp>
    </p:spTree>
    <p:extLst>
      <p:ext uri="{BB962C8B-B14F-4D97-AF65-F5344CB8AC3E}">
        <p14:creationId xmlns:p14="http://schemas.microsoft.com/office/powerpoint/2010/main" val="200775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6" end="6"/>
                                            </p:txEl>
                                          </p:spTgt>
                                        </p:tgtEl>
                                        <p:attrNameLst>
                                          <p:attrName>style.visibility</p:attrName>
                                        </p:attrNameLst>
                                      </p:cBhvr>
                                      <p:to>
                                        <p:strVal val="visible"/>
                                      </p:to>
                                    </p:set>
                                    <p:animEffect transition="in" filter="dissolve">
                                      <p:cBhvr>
                                        <p:cTn id="12" dur="500"/>
                                        <p:tgtEl>
                                          <p:spTgt spid="1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dissolv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dissolv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BEST PRACTICES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5458610"/>
          </a:xfrm>
          <a:prstGeom prst="rect">
            <a:avLst/>
          </a:prstGeom>
        </p:spPr>
        <p:txBody>
          <a:bodyPr wrap="square" lIns="0" tIns="0" rIns="0" bIns="0" rtlCol="0" anchor="t">
            <a:spAutoFit/>
          </a:bodyPr>
          <a:lstStyle/>
          <a:p>
            <a:pPr>
              <a:lnSpc>
                <a:spcPct val="200000"/>
              </a:lnSpc>
            </a:pPr>
            <a:r>
              <a:rPr lang="fr-FR">
                <a:latin typeface="Avenir Next LT Pro" panose="020B0504020202020204" pitchFamily="34" charset="0"/>
              </a:rPr>
              <a:t>Créer un nouveau DAG est un processus en trois étapes :</a:t>
            </a:r>
          </a:p>
          <a:p>
            <a:pPr marL="742950" lvl="1" indent="-285750">
              <a:lnSpc>
                <a:spcPct val="200000"/>
              </a:lnSpc>
              <a:buFont typeface="Arial" panose="020B0604020202020204" pitchFamily="34" charset="0"/>
              <a:buChar char="•"/>
            </a:pPr>
            <a:r>
              <a:rPr lang="fr-FR">
                <a:latin typeface="Avenir Next LT Pro" panose="020B0504020202020204" pitchFamily="34" charset="0"/>
              </a:rPr>
              <a:t>Écrire du code Python pour créer un objet DAG,</a:t>
            </a:r>
          </a:p>
          <a:p>
            <a:pPr marL="742950" lvl="1" indent="-285750">
              <a:lnSpc>
                <a:spcPct val="200000"/>
              </a:lnSpc>
              <a:buFont typeface="Arial" panose="020B0604020202020204" pitchFamily="34" charset="0"/>
              <a:buChar char="•"/>
            </a:pPr>
            <a:r>
              <a:rPr lang="fr-FR">
                <a:latin typeface="Avenir Next LT Pro" panose="020B0504020202020204" pitchFamily="34" charset="0"/>
              </a:rPr>
              <a:t>Tester si le code correspond à nos attentes,</a:t>
            </a:r>
          </a:p>
          <a:p>
            <a:pPr marL="742950" lvl="1" indent="-285750">
              <a:lnSpc>
                <a:spcPct val="200000"/>
              </a:lnSpc>
              <a:buFont typeface="Arial" panose="020B0604020202020204" pitchFamily="34" charset="0"/>
              <a:buChar char="•"/>
            </a:pPr>
            <a:r>
              <a:rPr lang="fr-FR">
                <a:latin typeface="Avenir Next LT Pro" panose="020B0504020202020204" pitchFamily="34" charset="0"/>
              </a:rPr>
              <a:t>Configurer les dépendances d'environnement pour exécuter votre DAG.</a:t>
            </a:r>
          </a:p>
          <a:p>
            <a:pPr lvl="1">
              <a:lnSpc>
                <a:spcPct val="200000"/>
              </a:lnSpc>
            </a:pPr>
            <a:endParaRPr lang="fr-FR">
              <a:latin typeface="Avenir Next LT Pro" panose="020B0504020202020204" pitchFamily="34" charset="0"/>
            </a:endParaRPr>
          </a:p>
          <a:p>
            <a:pPr>
              <a:lnSpc>
                <a:spcPct val="200000"/>
              </a:lnSpc>
            </a:pPr>
            <a:r>
              <a:rPr lang="fr-FR" b="1">
                <a:solidFill>
                  <a:srgbClr val="A8CEC3"/>
                </a:solidFill>
                <a:latin typeface="Avenir Next LT Pro" panose="020B0504020202020204" pitchFamily="34" charset="0"/>
              </a:rPr>
              <a:t>Écrire un DAG </a:t>
            </a:r>
          </a:p>
          <a:p>
            <a:pPr>
              <a:lnSpc>
                <a:spcPct val="200000"/>
              </a:lnSpc>
            </a:pPr>
            <a:r>
              <a:rPr lang="fr-FR">
                <a:latin typeface="Avenir Next LT Pro" panose="020B0504020202020204" pitchFamily="34" charset="0"/>
              </a:rPr>
              <a:t>Créer un nouveau DAG dans Airflow est assez simple. Cependant, il y a de nombreuses choses auxquelles vous devez faire attention pour vous assurer que l'exécution ou l'échec du DAG ne produit pas de résultats inattendus.</a:t>
            </a:r>
          </a:p>
          <a:p>
            <a:pPr marL="742950" lvl="1" indent="-285750">
              <a:lnSpc>
                <a:spcPct val="200000"/>
              </a:lnSpc>
              <a:buFont typeface="Arial" panose="020B0604020202020204" pitchFamily="34" charset="0"/>
              <a:buChar char="•"/>
            </a:pPr>
            <a:endParaRPr lang="fr-FR">
              <a:latin typeface="Avenir Next LT Pro" panose="020B0504020202020204" pitchFamily="34" charset="0"/>
            </a:endParaRPr>
          </a:p>
          <a:p>
            <a:pPr lvl="1">
              <a:lnSpc>
                <a:spcPct val="200000"/>
              </a:lnSpc>
            </a:pPr>
            <a:endParaRPr lang="fr-FR">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EFA72D65-F0E5-8F73-7772-A2C6C56834B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155</a:t>
            </a:fld>
            <a:endParaRPr lang="en-US" sz="1800" b="1">
              <a:solidFill>
                <a:srgbClr val="A8CEC3"/>
              </a:solidFill>
            </a:endParaRPr>
          </a:p>
        </p:txBody>
      </p:sp>
    </p:spTree>
    <p:extLst>
      <p:ext uri="{BB962C8B-B14F-4D97-AF65-F5344CB8AC3E}">
        <p14:creationId xmlns:p14="http://schemas.microsoft.com/office/powerpoint/2010/main" val="110030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animEffect transition="in" filter="dissolve">
                                      <p:cBhvr>
                                        <p:cTn id="27" dur="500"/>
                                        <p:tgtEl>
                                          <p:spTgt spid="1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xEl>
                                              <p:pRg st="6" end="6"/>
                                            </p:txEl>
                                          </p:spTgt>
                                        </p:tgtEl>
                                        <p:attrNameLst>
                                          <p:attrName>style.visibility</p:attrName>
                                        </p:attrNameLst>
                                      </p:cBhvr>
                                      <p:to>
                                        <p:strVal val="visible"/>
                                      </p:to>
                                    </p:set>
                                    <p:animEffect transition="in" filter="dissolve">
                                      <p:cBhvr>
                                        <p:cTn id="3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BEST PRACTICES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7120604"/>
          </a:xfrm>
          <a:prstGeom prst="rect">
            <a:avLst/>
          </a:prstGeom>
        </p:spPr>
        <p:txBody>
          <a:bodyPr wrap="square" lIns="0" tIns="0" rIns="0" bIns="0" rtlCol="0" anchor="t">
            <a:spAutoFit/>
          </a:bodyPr>
          <a:lstStyle/>
          <a:p>
            <a:pPr>
              <a:lnSpc>
                <a:spcPct val="200000"/>
              </a:lnSpc>
            </a:pPr>
            <a:r>
              <a:rPr lang="fr-FR" b="1">
                <a:solidFill>
                  <a:srgbClr val="A8CEC3"/>
                </a:solidFill>
                <a:latin typeface="Avenir Next LT Pro" panose="020B0504020202020204" pitchFamily="34" charset="0"/>
              </a:rPr>
              <a:t>Créer une tâche</a:t>
            </a:r>
            <a:endParaRPr lang="fr-FR">
              <a:latin typeface="Avenir Next LT Pro" panose="020B0504020202020204" pitchFamily="34" charset="0"/>
            </a:endParaRPr>
          </a:p>
          <a:p>
            <a:pPr>
              <a:lnSpc>
                <a:spcPct val="200000"/>
              </a:lnSpc>
            </a:pPr>
            <a:r>
              <a:rPr lang="fr-FR">
                <a:latin typeface="Avenir Next LT Pro" panose="020B0504020202020204" pitchFamily="34" charset="0"/>
              </a:rPr>
              <a:t>Vous devez considérer les tâches dans Airflow comme des transactions dans une base de données. Cela implique que vous ne devriez jamais produire de résultats incomplets à partir de vos tâches.</a:t>
            </a:r>
          </a:p>
          <a:p>
            <a:pPr>
              <a:lnSpc>
                <a:spcPct val="200000"/>
              </a:lnSpc>
            </a:pPr>
            <a:endParaRPr lang="fr-FR">
              <a:latin typeface="Avenir Next LT Pro" panose="020B0504020202020204" pitchFamily="34" charset="0"/>
            </a:endParaRPr>
          </a:p>
          <a:p>
            <a:pPr>
              <a:lnSpc>
                <a:spcPct val="200000"/>
              </a:lnSpc>
            </a:pPr>
            <a:r>
              <a:rPr lang="fr-FR">
                <a:latin typeface="Avenir Next LT Pro" panose="020B0504020202020204" pitchFamily="34" charset="0"/>
              </a:rPr>
              <a:t>Airflow peut réessayer une tâche en cas d'échec. Ainsi, les tâches doivent produire le même résultat à chaque nouvelle exécution. Voici quelques moyens d'éviter de produire un résultat différent :</a:t>
            </a:r>
          </a:p>
          <a:p>
            <a:pPr marL="742950" lvl="1" indent="-285750">
              <a:lnSpc>
                <a:spcPct val="200000"/>
              </a:lnSpc>
              <a:buFont typeface="Arial" panose="020B0604020202020204" pitchFamily="34" charset="0"/>
              <a:buChar char="•"/>
            </a:pPr>
            <a:r>
              <a:rPr lang="fr-FR" b="1">
                <a:latin typeface="Avenir Next LT Pro" panose="020B0504020202020204" pitchFamily="34" charset="0"/>
              </a:rPr>
              <a:t>N'utilisez pas INSERT </a:t>
            </a:r>
            <a:r>
              <a:rPr lang="fr-FR">
                <a:latin typeface="Avenir Next LT Pro" panose="020B0504020202020204" pitchFamily="34" charset="0"/>
              </a:rPr>
              <a:t>lors d'une nouvelle exécution de la tâche, car cela pourrait entraîner </a:t>
            </a:r>
            <a:r>
              <a:rPr lang="fr-FR" b="1">
                <a:latin typeface="Avenir Next LT Pro" panose="020B0504020202020204" pitchFamily="34" charset="0"/>
              </a:rPr>
              <a:t>des doublons </a:t>
            </a:r>
            <a:r>
              <a:rPr lang="fr-FR">
                <a:latin typeface="Avenir Next LT Pro" panose="020B0504020202020204" pitchFamily="34" charset="0"/>
              </a:rPr>
              <a:t>dans votre base de données. </a:t>
            </a:r>
            <a:r>
              <a:rPr lang="fr-FR" b="1">
                <a:latin typeface="Avenir Next LT Pro" panose="020B0504020202020204" pitchFamily="34" charset="0"/>
              </a:rPr>
              <a:t>Remplacez-le par UPSERT</a:t>
            </a:r>
            <a:r>
              <a:rPr lang="fr-FR">
                <a:latin typeface="Avenir Next LT Pro" panose="020B0504020202020204" pitchFamily="34" charset="0"/>
              </a:rPr>
              <a:t>.</a:t>
            </a:r>
          </a:p>
          <a:p>
            <a:pPr marL="742950" lvl="1" indent="-285750">
              <a:lnSpc>
                <a:spcPct val="200000"/>
              </a:lnSpc>
              <a:buFont typeface="Arial" panose="020B0604020202020204" pitchFamily="34" charset="0"/>
              <a:buChar char="•"/>
            </a:pPr>
            <a:r>
              <a:rPr lang="fr-FR" b="1">
                <a:latin typeface="Avenir Next LT Pro" panose="020B0504020202020204" pitchFamily="34" charset="0"/>
              </a:rPr>
              <a:t>Lisez et écrivez dans une partition spécifique</a:t>
            </a:r>
            <a:r>
              <a:rPr lang="fr-FR">
                <a:latin typeface="Avenir Next LT Pro" panose="020B0504020202020204" pitchFamily="34" charset="0"/>
              </a:rPr>
              <a:t>. Ne lisez jamais les données les plus récentes disponibles dans une tâche. Une meilleure façon de procéder est de </a:t>
            </a:r>
            <a:r>
              <a:rPr lang="fr-FR" b="1">
                <a:latin typeface="Avenir Next LT Pro" panose="020B0504020202020204" pitchFamily="34" charset="0"/>
              </a:rPr>
              <a:t>lire les données d'entrée à partir d'une partition spécifique</a:t>
            </a:r>
            <a:r>
              <a:rPr lang="fr-FR">
                <a:latin typeface="Avenir Next LT Pro" panose="020B0504020202020204" pitchFamily="34" charset="0"/>
              </a:rPr>
              <a:t>.</a:t>
            </a:r>
          </a:p>
          <a:p>
            <a:pPr marL="742950" lvl="1" indent="-285750">
              <a:lnSpc>
                <a:spcPct val="200000"/>
              </a:lnSpc>
              <a:buFont typeface="Arial" panose="020B0604020202020204" pitchFamily="34" charset="0"/>
              <a:buChar char="•"/>
            </a:pPr>
            <a:r>
              <a:rPr lang="fr-FR">
                <a:latin typeface="Avenir Next LT Pro" panose="020B0504020202020204" pitchFamily="34" charset="0"/>
              </a:rPr>
              <a:t>La fonction </a:t>
            </a:r>
            <a:r>
              <a:rPr lang="fr-FR" b="1" err="1">
                <a:latin typeface="Avenir Next LT Pro" panose="020B0504020202020204" pitchFamily="34" charset="0"/>
              </a:rPr>
              <a:t>datetime</a:t>
            </a:r>
            <a:r>
              <a:rPr lang="fr-FR" b="1">
                <a:latin typeface="Avenir Next LT Pro" panose="020B0504020202020204" pitchFamily="34" charset="0"/>
              </a:rPr>
              <a:t> </a:t>
            </a:r>
            <a:r>
              <a:rPr lang="fr-FR" b="1" err="1">
                <a:latin typeface="Avenir Next LT Pro" panose="020B0504020202020204" pitchFamily="34" charset="0"/>
              </a:rPr>
              <a:t>now</a:t>
            </a:r>
            <a:r>
              <a:rPr lang="fr-FR" b="1">
                <a:latin typeface="Avenir Next LT Pro" panose="020B0504020202020204" pitchFamily="34" charset="0"/>
              </a:rPr>
              <a:t>() </a:t>
            </a:r>
            <a:r>
              <a:rPr lang="fr-FR">
                <a:latin typeface="Avenir Next LT Pro" panose="020B0504020202020204" pitchFamily="34" charset="0"/>
              </a:rPr>
              <a:t>de Python donne l'objet </a:t>
            </a:r>
            <a:r>
              <a:rPr lang="fr-FR" err="1">
                <a:latin typeface="Avenir Next LT Pro" panose="020B0504020202020204" pitchFamily="34" charset="0"/>
              </a:rPr>
              <a:t>datetime</a:t>
            </a:r>
            <a:r>
              <a:rPr lang="fr-FR">
                <a:latin typeface="Avenir Next LT Pro" panose="020B0504020202020204" pitchFamily="34" charset="0"/>
              </a:rPr>
              <a:t> actuel. Cette fonction ne doit jamais être utilisée à l'intérieur d'une tâche, en particulier pour effectuer des calculs critiques, car </a:t>
            </a:r>
            <a:r>
              <a:rPr lang="fr-FR" b="1">
                <a:latin typeface="Avenir Next LT Pro" panose="020B0504020202020204" pitchFamily="34" charset="0"/>
              </a:rPr>
              <a:t>elle conduit à des résultats différents </a:t>
            </a:r>
            <a:r>
              <a:rPr lang="fr-FR">
                <a:latin typeface="Avenir Next LT Pro" panose="020B0504020202020204" pitchFamily="34" charset="0"/>
              </a:rPr>
              <a:t>à chaque exécution. </a:t>
            </a:r>
          </a:p>
          <a:p>
            <a:pPr lvl="1">
              <a:lnSpc>
                <a:spcPct val="200000"/>
              </a:lnSpc>
            </a:pPr>
            <a:endParaRPr lang="fr-FR">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15C997AC-82F8-12F2-0A15-3F996D9348D7}"/>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156</a:t>
            </a:fld>
            <a:endParaRPr lang="en-US" sz="1800" b="1">
              <a:solidFill>
                <a:srgbClr val="A8CEC3"/>
              </a:solidFill>
            </a:endParaRPr>
          </a:p>
        </p:txBody>
      </p:sp>
    </p:spTree>
    <p:extLst>
      <p:ext uri="{BB962C8B-B14F-4D97-AF65-F5344CB8AC3E}">
        <p14:creationId xmlns:p14="http://schemas.microsoft.com/office/powerpoint/2010/main" val="90017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dissolve">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dissolve">
                                      <p:cBhvr>
                                        <p:cTn id="12" dur="500"/>
                                        <p:tgtEl>
                                          <p:spTgt spid="1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dissolv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dissolve">
                                      <p:cBhvr>
                                        <p:cTn id="22" dur="500"/>
                                        <p:tgtEl>
                                          <p:spTgt spid="1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animEffect transition="in" filter="dissolve">
                                      <p:cBhvr>
                                        <p:cTn id="27"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BEST PRACTICES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012608"/>
          </a:xfrm>
          <a:prstGeom prst="rect">
            <a:avLst/>
          </a:prstGeom>
        </p:spPr>
        <p:txBody>
          <a:bodyPr wrap="square" lIns="0" tIns="0" rIns="0" bIns="0" rtlCol="0" anchor="t">
            <a:spAutoFit/>
          </a:bodyPr>
          <a:lstStyle/>
          <a:p>
            <a:pPr>
              <a:lnSpc>
                <a:spcPct val="200000"/>
              </a:lnSpc>
            </a:pPr>
            <a:r>
              <a:rPr lang="fr-FR" b="1">
                <a:solidFill>
                  <a:srgbClr val="A8CEC3"/>
                </a:solidFill>
                <a:latin typeface="Avenir Next LT Pro" panose="020B0504020202020204" pitchFamily="34" charset="0"/>
              </a:rPr>
              <a:t>Supprimer une tâche</a:t>
            </a:r>
            <a:endParaRPr lang="fr-FR">
              <a:latin typeface="Avenir Next LT Pro" panose="020B0504020202020204" pitchFamily="34" charset="0"/>
            </a:endParaRPr>
          </a:p>
          <a:p>
            <a:pPr>
              <a:lnSpc>
                <a:spcPct val="200000"/>
              </a:lnSpc>
            </a:pPr>
            <a:r>
              <a:rPr lang="fr-FR" b="0" i="0">
                <a:effectLst/>
                <a:latin typeface="Avenir Next LT Pro" panose="020B0504020202020204" pitchFamily="34" charset="0"/>
              </a:rPr>
              <a:t>Il est important d'être prudent lors de la suppression d'une tâche d'un DAG, car </a:t>
            </a:r>
            <a:r>
              <a:rPr lang="fr-FR" b="1" i="0">
                <a:effectLst/>
                <a:latin typeface="Avenir Next LT Pro" panose="020B0504020202020204" pitchFamily="34" charset="0"/>
              </a:rPr>
              <a:t>elle ne sera plus visible </a:t>
            </a:r>
            <a:r>
              <a:rPr lang="fr-FR" b="0" i="0">
                <a:effectLst/>
                <a:latin typeface="Avenir Next LT Pro" panose="020B0504020202020204" pitchFamily="34" charset="0"/>
              </a:rPr>
              <a:t>dans la vue graphique, la vue en grille, etc., ce qui </a:t>
            </a:r>
            <a:r>
              <a:rPr lang="fr-FR" b="1" i="0">
                <a:effectLst/>
                <a:latin typeface="Avenir Next LT Pro" panose="020B0504020202020204" pitchFamily="34" charset="0"/>
              </a:rPr>
              <a:t>compliquera la vérification des journaux de cette tâche </a:t>
            </a:r>
            <a:r>
              <a:rPr lang="fr-FR" b="0" i="0">
                <a:effectLst/>
                <a:latin typeface="Avenir Next LT Pro" panose="020B0504020202020204" pitchFamily="34" charset="0"/>
              </a:rPr>
              <a:t>à partir du serveur Web. </a:t>
            </a:r>
          </a:p>
          <a:p>
            <a:pPr>
              <a:lnSpc>
                <a:spcPct val="200000"/>
              </a:lnSpc>
            </a:pPr>
            <a:r>
              <a:rPr lang="fr-FR" b="0" i="0">
                <a:effectLst/>
                <a:latin typeface="Avenir Next LT Pro" panose="020B0504020202020204" pitchFamily="34" charset="0"/>
              </a:rPr>
              <a:t>Si cela n'est pas souhaité, il est recommandé de créer un nouveau DAG.</a:t>
            </a:r>
          </a:p>
          <a:p>
            <a:pPr>
              <a:lnSpc>
                <a:spcPct val="200000"/>
              </a:lnSpc>
            </a:pPr>
            <a:r>
              <a:rPr lang="fr-FR" b="1">
                <a:solidFill>
                  <a:srgbClr val="A8CEC3"/>
                </a:solidFill>
                <a:latin typeface="Avenir Next LT Pro" panose="020B0504020202020204" pitchFamily="34" charset="0"/>
              </a:rPr>
              <a:t>Communication</a:t>
            </a:r>
            <a:r>
              <a:rPr lang="fr-FR">
                <a:latin typeface="Avenir Next LT Pro" panose="020B0504020202020204" pitchFamily="34" charset="0"/>
              </a:rPr>
              <a:t> </a:t>
            </a:r>
          </a:p>
          <a:p>
            <a:pPr>
              <a:lnSpc>
                <a:spcPct val="200000"/>
              </a:lnSpc>
            </a:pPr>
            <a:r>
              <a:rPr lang="fr-FR" b="0" i="0">
                <a:effectLst/>
                <a:latin typeface="Avenir Next LT Pro" panose="020B0504020202020204" pitchFamily="34" charset="0"/>
              </a:rPr>
              <a:t>Lorsque </a:t>
            </a:r>
            <a:r>
              <a:rPr lang="fr-FR" b="1" i="0">
                <a:effectLst/>
                <a:latin typeface="Avenir Next LT Pro" panose="020B0504020202020204" pitchFamily="34" charset="0"/>
              </a:rPr>
              <a:t>l'exécuteur </a:t>
            </a:r>
            <a:r>
              <a:rPr lang="fr-FR" b="1" i="0" err="1">
                <a:effectLst/>
                <a:latin typeface="Avenir Next LT Pro" panose="020B0504020202020204" pitchFamily="34" charset="0"/>
              </a:rPr>
              <a:t>Kubernetes</a:t>
            </a:r>
            <a:r>
              <a:rPr lang="fr-FR" b="1" i="0">
                <a:effectLst/>
                <a:latin typeface="Avenir Next LT Pro" panose="020B0504020202020204" pitchFamily="34" charset="0"/>
              </a:rPr>
              <a:t> </a:t>
            </a:r>
            <a:r>
              <a:rPr lang="fr-FR" b="0" i="0">
                <a:effectLst/>
                <a:latin typeface="Avenir Next LT Pro" panose="020B0504020202020204" pitchFamily="34" charset="0"/>
              </a:rPr>
              <a:t>ou </a:t>
            </a:r>
            <a:r>
              <a:rPr lang="fr-FR" b="1" i="0" err="1">
                <a:effectLst/>
                <a:latin typeface="Avenir Next LT Pro" panose="020B0504020202020204" pitchFamily="34" charset="0"/>
              </a:rPr>
              <a:t>Celery</a:t>
            </a:r>
            <a:r>
              <a:rPr lang="fr-FR" b="1" i="0">
                <a:effectLst/>
                <a:latin typeface="Avenir Next LT Pro" panose="020B0504020202020204" pitchFamily="34" charset="0"/>
              </a:rPr>
              <a:t> </a:t>
            </a:r>
            <a:r>
              <a:rPr lang="fr-FR" b="0" i="0">
                <a:effectLst/>
                <a:latin typeface="Avenir Next LT Pro" panose="020B0504020202020204" pitchFamily="34" charset="0"/>
              </a:rPr>
              <a:t>est utilisé, les tâches d'un DAG sont exécutées </a:t>
            </a:r>
            <a:r>
              <a:rPr lang="fr-FR" b="1" i="0">
                <a:effectLst/>
                <a:latin typeface="Avenir Next LT Pro" panose="020B0504020202020204" pitchFamily="34" charset="0"/>
              </a:rPr>
              <a:t>sur différents serveurs </a:t>
            </a:r>
            <a:r>
              <a:rPr lang="fr-FR" b="0" i="0">
                <a:effectLst/>
                <a:latin typeface="Avenir Next LT Pro" panose="020B0504020202020204" pitchFamily="34" charset="0"/>
              </a:rPr>
              <a:t>par Airflow.</a:t>
            </a:r>
          </a:p>
          <a:p>
            <a:pPr>
              <a:lnSpc>
                <a:spcPct val="200000"/>
              </a:lnSpc>
            </a:pPr>
            <a:r>
              <a:rPr lang="fr-FR" b="0" i="0">
                <a:effectLst/>
                <a:latin typeface="Avenir Next LT Pro" panose="020B0504020202020204" pitchFamily="34" charset="0"/>
              </a:rPr>
              <a:t>Il est donc </a:t>
            </a:r>
            <a:r>
              <a:rPr lang="fr-FR" b="1" i="0">
                <a:effectLst/>
                <a:latin typeface="Avenir Next LT Pro" panose="020B0504020202020204" pitchFamily="34" charset="0"/>
              </a:rPr>
              <a:t>déconseillé de stocker des fichiers ou des configurations sur le système de fichiers local</a:t>
            </a:r>
            <a:r>
              <a:rPr lang="fr-FR" b="0" i="0">
                <a:effectLst/>
                <a:latin typeface="Avenir Next LT Pro" panose="020B0504020202020204" pitchFamily="34" charset="0"/>
              </a:rPr>
              <a:t>, car il est possible que la tâche suivante s'exécute sur un serveur différent sans y avoir accès. </a:t>
            </a:r>
          </a:p>
          <a:p>
            <a:pPr>
              <a:lnSpc>
                <a:spcPct val="200000"/>
              </a:lnSpc>
            </a:pPr>
            <a:r>
              <a:rPr lang="fr-FR" b="0" i="0">
                <a:effectLst/>
                <a:latin typeface="Avenir Next LT Pro" panose="020B0504020202020204" pitchFamily="34" charset="0"/>
              </a:rPr>
              <a:t>Cela peut être illustré par exemple avec une tâche qui télécharge un fichier de données pour que la tâche suivante le traite. </a:t>
            </a:r>
          </a:p>
          <a:p>
            <a:pPr>
              <a:lnSpc>
                <a:spcPct val="200000"/>
              </a:lnSpc>
            </a:pPr>
            <a:r>
              <a:rPr lang="fr-FR" b="0" i="0">
                <a:effectLst/>
                <a:latin typeface="Avenir Next LT Pro" panose="020B0504020202020204" pitchFamily="34" charset="0"/>
              </a:rPr>
              <a:t>Dans le cas de </a:t>
            </a:r>
            <a:r>
              <a:rPr lang="fr-FR" b="1" i="0">
                <a:effectLst/>
                <a:latin typeface="Avenir Next LT Pro" panose="020B0504020202020204" pitchFamily="34" charset="0"/>
              </a:rPr>
              <a:t>l'exécuteur Local</a:t>
            </a:r>
            <a:r>
              <a:rPr lang="fr-FR" b="0" i="0">
                <a:effectLst/>
                <a:latin typeface="Avenir Next LT Pro" panose="020B0504020202020204" pitchFamily="34" charset="0"/>
              </a:rPr>
              <a:t>, le stockage d'un fichier sur le disque </a:t>
            </a:r>
            <a:r>
              <a:rPr lang="fr-FR" b="1" i="0">
                <a:effectLst/>
                <a:latin typeface="Avenir Next LT Pro" panose="020B0504020202020204" pitchFamily="34" charset="0"/>
              </a:rPr>
              <a:t>peut compliquer </a:t>
            </a:r>
            <a:r>
              <a:rPr lang="fr-FR" b="0" i="0">
                <a:effectLst/>
                <a:latin typeface="Avenir Next LT Pro" panose="020B0504020202020204" pitchFamily="34" charset="0"/>
              </a:rPr>
              <a:t>les tentatives de réexécution, comme lorsque qu'une tâche supprime le fichier de configuration dont une autre tâche a besoin pour s'exécuter.</a:t>
            </a:r>
            <a:endParaRPr lang="fr-FR">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9602E2CC-B27E-FD95-EFA0-0FE835C91AE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157</a:t>
            </a:fld>
            <a:endParaRPr lang="en-US" sz="1800" b="1">
              <a:solidFill>
                <a:srgbClr val="A8CEC3"/>
              </a:solidFill>
            </a:endParaRPr>
          </a:p>
        </p:txBody>
      </p:sp>
    </p:spTree>
    <p:extLst>
      <p:ext uri="{BB962C8B-B14F-4D97-AF65-F5344CB8AC3E}">
        <p14:creationId xmlns:p14="http://schemas.microsoft.com/office/powerpoint/2010/main" val="183354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dissolv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dissolve">
                                      <p:cBhvr>
                                        <p:cTn id="20" dur="500"/>
                                        <p:tgtEl>
                                          <p:spTgt spid="1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animEffect transition="in" filter="dissolve">
                                      <p:cBhvr>
                                        <p:cTn id="25" dur="500"/>
                                        <p:tgtEl>
                                          <p:spTgt spid="14">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4">
                                            <p:txEl>
                                              <p:pRg st="5" end="5"/>
                                            </p:txEl>
                                          </p:spTgt>
                                        </p:tgtEl>
                                        <p:attrNameLst>
                                          <p:attrName>style.visibility</p:attrName>
                                        </p:attrNameLst>
                                      </p:cBhvr>
                                      <p:to>
                                        <p:strVal val="visible"/>
                                      </p:to>
                                    </p:set>
                                    <p:animEffect transition="in" filter="dissolve">
                                      <p:cBhvr>
                                        <p:cTn id="28" dur="500"/>
                                        <p:tgtEl>
                                          <p:spTgt spid="14">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animEffect transition="in" filter="dissolve">
                                      <p:cBhvr>
                                        <p:cTn id="31" dur="500"/>
                                        <p:tgtEl>
                                          <p:spTgt spid="14">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14">
                                            <p:txEl>
                                              <p:pRg st="7" end="7"/>
                                            </p:txEl>
                                          </p:spTgt>
                                        </p:tgtEl>
                                        <p:attrNameLst>
                                          <p:attrName>style.visibility</p:attrName>
                                        </p:attrNameLst>
                                      </p:cBhvr>
                                      <p:to>
                                        <p:strVal val="visible"/>
                                      </p:to>
                                    </p:set>
                                    <p:animEffect transition="in" filter="dissolve">
                                      <p:cBhvr>
                                        <p:cTn id="34"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BEST PRACTICES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289607"/>
          </a:xfrm>
          <a:prstGeom prst="rect">
            <a:avLst/>
          </a:prstGeom>
        </p:spPr>
        <p:txBody>
          <a:bodyPr wrap="square" lIns="0" tIns="0" rIns="0" bIns="0" rtlCol="0" anchor="t">
            <a:spAutoFit/>
          </a:bodyPr>
          <a:lstStyle/>
          <a:p>
            <a:pPr>
              <a:lnSpc>
                <a:spcPct val="200000"/>
              </a:lnSpc>
            </a:pPr>
            <a:r>
              <a:rPr lang="fr-FR" b="1">
                <a:solidFill>
                  <a:srgbClr val="A8CEC3"/>
                </a:solidFill>
                <a:latin typeface="Avenir Next LT Pro"/>
              </a:rPr>
              <a:t>Code de niveau supérieur en Python  </a:t>
            </a:r>
            <a:endParaRPr lang="fr-FR" b="1">
              <a:solidFill>
                <a:srgbClr val="A8CEC3"/>
              </a:solidFill>
              <a:latin typeface="Avenir Next LT Pro" panose="020B0504020202020204" pitchFamily="34" charset="0"/>
            </a:endParaRPr>
          </a:p>
          <a:p>
            <a:pPr>
              <a:lnSpc>
                <a:spcPct val="200000"/>
              </a:lnSpc>
            </a:pPr>
            <a:r>
              <a:rPr lang="fr-FR" b="0" i="0">
                <a:effectLst/>
                <a:latin typeface="Avenir Next LT Pro"/>
              </a:rPr>
              <a:t>Il est recommandé </a:t>
            </a:r>
            <a:r>
              <a:rPr lang="fr-FR" b="1" i="0">
                <a:effectLst/>
                <a:latin typeface="Avenir Next LT Pro"/>
              </a:rPr>
              <a:t>d'éviter d'écrire du code de niveau supérieur </a:t>
            </a:r>
            <a:r>
              <a:rPr lang="fr-FR" b="0" i="0">
                <a:effectLst/>
                <a:latin typeface="Avenir Next LT Pro"/>
              </a:rPr>
              <a:t>qui n'est pas nécessaire pour créer des opérateurs et établir des relations entre eux dans un DAG.</a:t>
            </a:r>
            <a:r>
              <a:rPr lang="fr-FR">
                <a:latin typeface="Avenir Next LT Pro"/>
              </a:rPr>
              <a:t> </a:t>
            </a:r>
            <a:endParaRPr lang="fr-FR" b="0" i="0">
              <a:effectLst/>
              <a:latin typeface="Avenir Next LT Pro" panose="020B0504020202020204" pitchFamily="34" charset="0"/>
            </a:endParaRPr>
          </a:p>
          <a:p>
            <a:pPr>
              <a:lnSpc>
                <a:spcPct val="200000"/>
              </a:lnSpc>
            </a:pPr>
            <a:r>
              <a:rPr lang="fr-FR" b="0" i="0">
                <a:effectLst/>
                <a:latin typeface="Avenir Next LT Pro"/>
              </a:rPr>
              <a:t>Ceci est dû à la décision de conception pour le planificateur d'Airflow et à l'impact de la vitesse de traitement du code de niveau supérieur sur les performances et la scalabilité d'Airflow.</a:t>
            </a:r>
            <a:endParaRPr lang="fr-FR">
              <a:latin typeface="Avenir Next LT Pro"/>
            </a:endParaRPr>
          </a:p>
          <a:p>
            <a:pPr>
              <a:lnSpc>
                <a:spcPct val="200000"/>
              </a:lnSpc>
            </a:pPr>
            <a:endParaRPr lang="fr-FR">
              <a:solidFill>
                <a:srgbClr val="000000"/>
              </a:solidFill>
              <a:latin typeface="Avenir Next LT Pro"/>
            </a:endParaRPr>
          </a:p>
          <a:p>
            <a:r>
              <a:rPr lang="fr-FR" b="1">
                <a:solidFill>
                  <a:srgbClr val="A8CEC3"/>
                </a:solidFill>
                <a:latin typeface="Avenir Next LT Pro"/>
              </a:rPr>
              <a:t>Dynamic DAG </a:t>
            </a:r>
            <a:r>
              <a:rPr lang="fr-FR" b="1" err="1">
                <a:solidFill>
                  <a:srgbClr val="A8CEC3"/>
                </a:solidFill>
                <a:latin typeface="Avenir Next LT Pro"/>
              </a:rPr>
              <a:t>Generation</a:t>
            </a:r>
            <a:endParaRPr lang="fr-FR" b="1">
              <a:solidFill>
                <a:srgbClr val="A8CEC3"/>
              </a:solidFill>
              <a:latin typeface="Avenir Next LT Pro"/>
            </a:endParaRPr>
          </a:p>
          <a:p>
            <a:pPr>
              <a:lnSpc>
                <a:spcPct val="200000"/>
              </a:lnSpc>
            </a:pPr>
            <a:r>
              <a:rPr lang="fr-FR">
                <a:latin typeface="Avenir Next LT Pro"/>
              </a:rPr>
              <a:t>Parfois, écrire des DAG manuellement n'est pas pratique. Peut-être avez-vous beaucoup de DAG qui font des choses similaires avec juste un paramètre qui change entre eux. Ou peut-être avez-vous besoin d'un ensemble de DAG pour charger des tables, mais vous ne voulez pas mettre à jour manuellement les DAG chaque fois que ces tables changent. Dans ces cas-là et d'autres encore, il peut être plus utile de générer dynamiquement des DAG.</a:t>
            </a:r>
          </a:p>
          <a:p>
            <a:pPr>
              <a:lnSpc>
                <a:spcPct val="200000"/>
              </a:lnSpc>
            </a:pPr>
            <a:endParaRPr lang="fr-FR">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316B6BBC-312C-5F0E-6358-02895A6B908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158</a:t>
            </a:fld>
            <a:endParaRPr lang="en-US" sz="1800" b="1">
              <a:solidFill>
                <a:srgbClr val="A8CEC3"/>
              </a:solidFill>
            </a:endParaRPr>
          </a:p>
        </p:txBody>
      </p:sp>
    </p:spTree>
    <p:extLst>
      <p:ext uri="{BB962C8B-B14F-4D97-AF65-F5344CB8AC3E}">
        <p14:creationId xmlns:p14="http://schemas.microsoft.com/office/powerpoint/2010/main" val="278739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dissolv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xEl>
                                              <p:pRg st="4" end="4"/>
                                            </p:txEl>
                                          </p:spTgt>
                                        </p:tgtEl>
                                        <p:attrNameLst>
                                          <p:attrName>style.visibility</p:attrName>
                                        </p:attrNameLst>
                                      </p:cBhvr>
                                      <p:to>
                                        <p:strVal val="visible"/>
                                      </p:to>
                                    </p:set>
                                    <p:animEffect transition="in" filter="dissolve">
                                      <p:cBhvr>
                                        <p:cTn id="20" dur="500"/>
                                        <p:tgtEl>
                                          <p:spTgt spid="1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animEffect transition="in" filter="dissolve">
                                      <p:cBhvr>
                                        <p:cTn id="25"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BEST PRACTICES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012608"/>
          </a:xfrm>
          <a:prstGeom prst="rect">
            <a:avLst/>
          </a:prstGeom>
        </p:spPr>
        <p:txBody>
          <a:bodyPr wrap="square" lIns="0" tIns="0" rIns="0" bIns="0" rtlCol="0" anchor="t">
            <a:spAutoFit/>
          </a:bodyPr>
          <a:lstStyle/>
          <a:p>
            <a:r>
              <a:rPr lang="fr-FR" b="1">
                <a:solidFill>
                  <a:srgbClr val="A8CEC3"/>
                </a:solidFill>
                <a:latin typeface="Avenir Next LT Pro"/>
              </a:rPr>
              <a:t>Dynamic DAG </a:t>
            </a:r>
            <a:r>
              <a:rPr lang="fr-FR" b="1" err="1">
                <a:solidFill>
                  <a:srgbClr val="A8CEC3"/>
                </a:solidFill>
                <a:latin typeface="Avenir Next LT Pro"/>
              </a:rPr>
              <a:t>Generation</a:t>
            </a:r>
            <a:endParaRPr lang="fr-FR" b="1">
              <a:solidFill>
                <a:srgbClr val="A8CEC3"/>
              </a:solidFill>
              <a:latin typeface="Avenir Next LT Pro"/>
            </a:endParaRPr>
          </a:p>
          <a:p>
            <a:endParaRPr lang="fr-FR" b="1">
              <a:solidFill>
                <a:srgbClr val="A8CEC3"/>
              </a:solidFill>
              <a:latin typeface="Avenir Next LT Pro"/>
            </a:endParaRPr>
          </a:p>
          <a:p>
            <a:pPr marL="742950" lvl="1" indent="-285750">
              <a:lnSpc>
                <a:spcPct val="200000"/>
              </a:lnSpc>
              <a:buFont typeface="Wingdings" panose="05000000000000000000" pitchFamily="2" charset="2"/>
              <a:buChar char="Ø"/>
            </a:pPr>
            <a:r>
              <a:rPr lang="fr-FR">
                <a:solidFill>
                  <a:srgbClr val="00B0F0"/>
                </a:solidFill>
                <a:latin typeface="Avenir Next LT Pro"/>
              </a:rPr>
              <a:t>Single-file </a:t>
            </a:r>
            <a:r>
              <a:rPr lang="fr-FR" err="1">
                <a:solidFill>
                  <a:srgbClr val="00B0F0"/>
                </a:solidFill>
                <a:latin typeface="Avenir Next LT Pro"/>
              </a:rPr>
              <a:t>methods</a:t>
            </a:r>
            <a:endParaRPr lang="fr-FR">
              <a:solidFill>
                <a:srgbClr val="00B0F0"/>
              </a:solidFill>
              <a:latin typeface="Avenir Next LT Pro"/>
            </a:endParaRPr>
          </a:p>
          <a:p>
            <a:pPr>
              <a:lnSpc>
                <a:spcPct val="200000"/>
              </a:lnSpc>
            </a:pPr>
            <a:r>
              <a:rPr lang="fr-FR">
                <a:latin typeface="Avenir Next LT Pro"/>
              </a:rPr>
              <a:t>Une méthode pour générer dynamiquement des DAG est d'avoir un seul fichier Python qui génère des DAG en fonction de certains paramètres d'entrée. Par exemple, une liste d'API ou de tables. Un cas d'utilisation courant pour cela est une pipeline de type ETL ou ELT où il y a de nombreuses sources ou destinations de données. Cela nécessite la création de nombreux DAG qui suivent tous un modèle similaire.</a:t>
            </a:r>
          </a:p>
          <a:p>
            <a:pPr>
              <a:lnSpc>
                <a:spcPct val="200000"/>
              </a:lnSpc>
            </a:pPr>
            <a:endParaRPr lang="fr-FR">
              <a:latin typeface="Avenir Next LT Pro"/>
            </a:endParaRPr>
          </a:p>
          <a:p>
            <a:pPr>
              <a:lnSpc>
                <a:spcPct val="200000"/>
              </a:lnSpc>
            </a:pPr>
            <a:r>
              <a:rPr lang="fr-FR">
                <a:latin typeface="Avenir Next LT Pro"/>
              </a:rPr>
              <a:t>Certains avantages de la méthode à fichier unique :</a:t>
            </a:r>
          </a:p>
          <a:p>
            <a:pPr marL="742950" lvl="1" indent="-285750">
              <a:lnSpc>
                <a:spcPct val="200000"/>
              </a:lnSpc>
              <a:buFont typeface="Arial" panose="020B0604020202020204" pitchFamily="34" charset="0"/>
              <a:buChar char="•"/>
            </a:pPr>
            <a:r>
              <a:rPr lang="fr-FR">
                <a:latin typeface="Avenir Next LT Pro"/>
              </a:rPr>
              <a:t>C'est facile à mettre en œuvre. </a:t>
            </a:r>
          </a:p>
          <a:p>
            <a:pPr marL="742950" lvl="1" indent="-285750">
              <a:lnSpc>
                <a:spcPct val="200000"/>
              </a:lnSpc>
              <a:buFont typeface="Arial" panose="020B0604020202020204" pitchFamily="34" charset="0"/>
              <a:buChar char="•"/>
            </a:pPr>
            <a:r>
              <a:rPr lang="fr-FR">
                <a:latin typeface="Avenir Next LT Pro"/>
              </a:rPr>
              <a:t>Il peut accueillir des paramètres d'entrée provenant de sources très diverses. </a:t>
            </a:r>
          </a:p>
          <a:p>
            <a:pPr marL="742950" lvl="1" indent="-285750">
              <a:lnSpc>
                <a:spcPct val="200000"/>
              </a:lnSpc>
              <a:buFont typeface="Arial" panose="020B0604020202020204" pitchFamily="34" charset="0"/>
              <a:buChar char="•"/>
            </a:pPr>
            <a:r>
              <a:rPr lang="fr-FR">
                <a:latin typeface="Avenir Next LT Pro"/>
              </a:rPr>
              <a:t>L'ajout de DAG est presque instantané car il ne nécessite que de modifier les paramètres d'entrée. </a:t>
            </a:r>
            <a:endParaRPr lang="fr-FR">
              <a:solidFill>
                <a:srgbClr val="00B0F0"/>
              </a:solidFill>
              <a:latin typeface="Avenir Next LT Pro"/>
            </a:endParaRPr>
          </a:p>
          <a:p>
            <a:pPr>
              <a:lnSpc>
                <a:spcPct val="200000"/>
              </a:lnSpc>
            </a:pPr>
            <a:endParaRPr lang="fr-FR">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BC3340A6-5E3C-E6A3-CBAC-C79505843ED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159</a:t>
            </a:fld>
            <a:endParaRPr lang="en-US" sz="1800" b="1">
              <a:solidFill>
                <a:srgbClr val="A8CEC3"/>
              </a:solidFill>
            </a:endParaRPr>
          </a:p>
        </p:txBody>
      </p:sp>
    </p:spTree>
    <p:extLst>
      <p:ext uri="{BB962C8B-B14F-4D97-AF65-F5344CB8AC3E}">
        <p14:creationId xmlns:p14="http://schemas.microsoft.com/office/powerpoint/2010/main" val="146018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dissolve">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dissolve">
                                      <p:cBhvr>
                                        <p:cTn id="12" dur="500"/>
                                        <p:tgtEl>
                                          <p:spTgt spid="1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animEffect transition="in" filter="dissolve">
                                      <p:cBhvr>
                                        <p:cTn id="17" dur="500"/>
                                        <p:tgtEl>
                                          <p:spTgt spid="1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dissolv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animEffect transition="in" filter="dissolve">
                                      <p:cBhvr>
                                        <p:cTn id="27" dur="500"/>
                                        <p:tgtEl>
                                          <p:spTgt spid="1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xEl>
                                              <p:pRg st="8" end="8"/>
                                            </p:txEl>
                                          </p:spTgt>
                                        </p:tgtEl>
                                        <p:attrNameLst>
                                          <p:attrName>style.visibility</p:attrName>
                                        </p:attrNameLst>
                                      </p:cBhvr>
                                      <p:to>
                                        <p:strVal val="visible"/>
                                      </p:to>
                                    </p:set>
                                    <p:animEffect transition="in" filter="dissolve">
                                      <p:cBhvr>
                                        <p:cTn id="32"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OUTILS SIMILAIRES À</a:t>
            </a:r>
            <a:r>
              <a:rPr lang="en-US" sz="3200" b="1" spc="62">
                <a:solidFill>
                  <a:srgbClr val="545454"/>
                </a:solidFill>
                <a:latin typeface="Avenir Next LT Pro" panose="020B0504020202020204" pitchFamily="34" charset="0"/>
              </a:rPr>
              <a:t> APACHE AIRFLOW</a:t>
            </a:r>
          </a:p>
        </p:txBody>
      </p:sp>
      <p:sp>
        <p:nvSpPr>
          <p:cNvPr id="3" name="TextBox 3"/>
          <p:cNvSpPr txBox="1"/>
          <p:nvPr/>
        </p:nvSpPr>
        <p:spPr>
          <a:xfrm>
            <a:off x="1336031" y="2643117"/>
            <a:ext cx="15351870" cy="1269002"/>
          </a:xfrm>
          <a:prstGeom prst="rect">
            <a:avLst/>
          </a:prstGeom>
        </p:spPr>
        <p:txBody>
          <a:bodyPr wrap="square" lIns="0" tIns="0" rIns="0" bIns="0" rtlCol="0" anchor="t">
            <a:spAutoFit/>
          </a:bodyPr>
          <a:lstStyle/>
          <a:p>
            <a:pPr marL="342900" indent="-342900">
              <a:lnSpc>
                <a:spcPct val="250000"/>
              </a:lnSpc>
              <a:buFont typeface="Arial" panose="020B0604020202020204" pitchFamily="34" charset="0"/>
              <a:buChar char="•"/>
            </a:pPr>
            <a:r>
              <a:rPr lang="fr-FR" b="1">
                <a:solidFill>
                  <a:srgbClr val="67D103"/>
                </a:solidFill>
                <a:latin typeface="Avenir Next LT Pro" panose="020B0504020202020204" pitchFamily="34" charset="0"/>
              </a:rPr>
              <a:t>Luigi</a:t>
            </a:r>
            <a:r>
              <a:rPr lang="fr-FR">
                <a:solidFill>
                  <a:srgbClr val="67D103"/>
                </a:solidFill>
                <a:latin typeface="Avenir Next LT Pro" panose="020B0504020202020204" pitchFamily="34" charset="0"/>
              </a:rPr>
              <a:t> </a:t>
            </a:r>
            <a:r>
              <a:rPr lang="fr-FR">
                <a:latin typeface="Avenir Next LT Pro" panose="020B0504020202020204" pitchFamily="34" charset="0"/>
              </a:rPr>
              <a:t>est un package Python qui aide à construire des pipelines complexes de tâches batch. Il gère la résolution de dépendances, la gestion des workflows, la visualisation, la gestion des échecs, l'intégration en ligne de commande et bien plus encore.</a:t>
            </a:r>
            <a:endParaRPr lang="en-US">
              <a:latin typeface="Avenir Next LT Pro" panose="020B0504020202020204" pitchFamily="34" charset="0"/>
            </a:endParaRP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2050" name="Picture 2" descr="Luigi Logo">
            <a:extLst>
              <a:ext uri="{FF2B5EF4-FFF2-40B4-BE49-F238E27FC236}">
                <a16:creationId xmlns:a16="http://schemas.microsoft.com/office/drawing/2014/main" id="{42AFC3C8-2435-C59F-BA79-5B301B3D0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9309" y="7286647"/>
            <a:ext cx="2158997" cy="11532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kaban: App Reviews, Features, Pricing &amp; Download | AlternativeTo">
            <a:extLst>
              <a:ext uri="{FF2B5EF4-FFF2-40B4-BE49-F238E27FC236}">
                <a16:creationId xmlns:a16="http://schemas.microsoft.com/office/drawing/2014/main" id="{8898612E-CEDA-2934-FCC8-410C12254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7978" y="7284223"/>
            <a:ext cx="1481326" cy="14813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9AC1931-6366-D82F-D217-5E4E1BFE06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6850" y="7289073"/>
            <a:ext cx="4772584" cy="11484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3">
            <a:extLst>
              <a:ext uri="{FF2B5EF4-FFF2-40B4-BE49-F238E27FC236}">
                <a16:creationId xmlns:a16="http://schemas.microsoft.com/office/drawing/2014/main" id="{DA18FC94-B727-CBE4-0B3D-DD24F48A9773}"/>
              </a:ext>
            </a:extLst>
          </p:cNvPr>
          <p:cNvSpPr txBox="1"/>
          <p:nvPr/>
        </p:nvSpPr>
        <p:spPr>
          <a:xfrm>
            <a:off x="1336030" y="4125222"/>
            <a:ext cx="15351870" cy="1269002"/>
          </a:xfrm>
          <a:prstGeom prst="rect">
            <a:avLst/>
          </a:prstGeom>
        </p:spPr>
        <p:txBody>
          <a:bodyPr wrap="square" lIns="0" tIns="0" rIns="0" bIns="0" rtlCol="0" anchor="t">
            <a:spAutoFit/>
          </a:bodyPr>
          <a:lstStyle/>
          <a:p>
            <a:pPr marL="342900" indent="-342900">
              <a:lnSpc>
                <a:spcPct val="250000"/>
              </a:lnSpc>
              <a:buFont typeface="Arial" panose="020B0604020202020204" pitchFamily="34" charset="0"/>
              <a:buChar char="•"/>
            </a:pPr>
            <a:r>
              <a:rPr lang="fr-FR" b="1" err="1">
                <a:solidFill>
                  <a:srgbClr val="62A0DF"/>
                </a:solidFill>
                <a:latin typeface="Avenir Next LT Pro" panose="020B0504020202020204" pitchFamily="34" charset="0"/>
              </a:rPr>
              <a:t>Oozie</a:t>
            </a:r>
            <a:r>
              <a:rPr lang="fr-FR">
                <a:latin typeface="Avenir Next LT Pro" panose="020B0504020202020204" pitchFamily="34" charset="0"/>
              </a:rPr>
              <a:t> est un système open-source d'orchestration de flux de travail développé pour le </a:t>
            </a:r>
            <a:r>
              <a:rPr lang="fr-FR" err="1">
                <a:latin typeface="Avenir Next LT Pro" panose="020B0504020202020204" pitchFamily="34" charset="0"/>
              </a:rPr>
              <a:t>framework</a:t>
            </a:r>
            <a:r>
              <a:rPr lang="fr-FR">
                <a:latin typeface="Avenir Next LT Pro" panose="020B0504020202020204" pitchFamily="34" charset="0"/>
              </a:rPr>
              <a:t> Hadoop. Il permet de planifier, de coordonner et de gérer des tâches de traitement de données complexes dans un environnement distribué. </a:t>
            </a:r>
            <a:endParaRPr lang="en-US">
              <a:latin typeface="Avenir Next LT Pro" panose="020B0504020202020204" pitchFamily="34" charset="0"/>
            </a:endParaRPr>
          </a:p>
        </p:txBody>
      </p:sp>
      <p:sp>
        <p:nvSpPr>
          <p:cNvPr id="15" name="TextBox 3">
            <a:extLst>
              <a:ext uri="{FF2B5EF4-FFF2-40B4-BE49-F238E27FC236}">
                <a16:creationId xmlns:a16="http://schemas.microsoft.com/office/drawing/2014/main" id="{1CC1324B-243E-0241-8DF1-4450AC055850}"/>
              </a:ext>
            </a:extLst>
          </p:cNvPr>
          <p:cNvSpPr txBox="1"/>
          <p:nvPr/>
        </p:nvSpPr>
        <p:spPr>
          <a:xfrm>
            <a:off x="1336030" y="5635606"/>
            <a:ext cx="15351870" cy="1269002"/>
          </a:xfrm>
          <a:prstGeom prst="rect">
            <a:avLst/>
          </a:prstGeom>
        </p:spPr>
        <p:txBody>
          <a:bodyPr wrap="square" lIns="0" tIns="0" rIns="0" bIns="0" rtlCol="0" anchor="t">
            <a:spAutoFit/>
          </a:bodyPr>
          <a:lstStyle/>
          <a:p>
            <a:pPr marL="342900" indent="-342900">
              <a:lnSpc>
                <a:spcPct val="250000"/>
              </a:lnSpc>
              <a:buFont typeface="Arial" panose="020B0604020202020204" pitchFamily="34" charset="0"/>
              <a:buChar char="•"/>
            </a:pPr>
            <a:r>
              <a:rPr lang="en-US" b="1">
                <a:solidFill>
                  <a:srgbClr val="969696"/>
                </a:solidFill>
                <a:latin typeface="Avenir Next LT Pro" panose="020B0504020202020204" pitchFamily="34" charset="0"/>
              </a:rPr>
              <a:t>Azkaban </a:t>
            </a:r>
            <a:r>
              <a:rPr lang="fr-FR">
                <a:latin typeface="Avenir Next LT Pro" panose="020B0504020202020204" pitchFamily="34" charset="0"/>
              </a:rPr>
              <a:t>est un gestionnaire de flux de travail distribué, implémenté chez LinkedIn pour résoudre le problème des dépendances de tâches Hadoop. Il offre également une interface Web pour la définition et la visualisation de flux de travail. </a:t>
            </a:r>
            <a:endParaRPr lang="en-US">
              <a:latin typeface="Avenir Next LT Pro" panose="020B0504020202020204" pitchFamily="34" charset="0"/>
            </a:endParaRPr>
          </a:p>
        </p:txBody>
      </p:sp>
      <p:sp>
        <p:nvSpPr>
          <p:cNvPr id="24" name="Espace réservé du numéro de diapositive 24">
            <a:extLst>
              <a:ext uri="{FF2B5EF4-FFF2-40B4-BE49-F238E27FC236}">
                <a16:creationId xmlns:a16="http://schemas.microsoft.com/office/drawing/2014/main" id="{07D4703D-9514-5357-81C9-90A300DE44B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16</a:t>
            </a:fld>
            <a:endParaRPr lang="en-US" sz="1800" b="1">
              <a:solidFill>
                <a:srgbClr val="A8CEC3"/>
              </a:solidFill>
            </a:endParaRPr>
          </a:p>
        </p:txBody>
      </p:sp>
    </p:spTree>
    <p:extLst>
      <p:ext uri="{BB962C8B-B14F-4D97-AF65-F5344CB8AC3E}">
        <p14:creationId xmlns:p14="http://schemas.microsoft.com/office/powerpoint/2010/main" val="70763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dissolve">
                                      <p:cBhvr>
                                        <p:cTn id="15" dur="500"/>
                                        <p:tgtEl>
                                          <p:spTgt spid="14">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dissolve">
                                      <p:cBhvr>
                                        <p:cTn id="18" dur="500"/>
                                        <p:tgtEl>
                                          <p:spTgt spid="205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dissolve">
                                      <p:cBhvr>
                                        <p:cTn id="23" dur="500"/>
                                        <p:tgtEl>
                                          <p:spTgt spid="15">
                                            <p:txEl>
                                              <p:pRg st="0" end="0"/>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052"/>
                                        </p:tgtEl>
                                        <p:attrNameLst>
                                          <p:attrName>style.visibility</p:attrName>
                                        </p:attrNameLst>
                                      </p:cBhvr>
                                      <p:to>
                                        <p:strVal val="visible"/>
                                      </p:to>
                                    </p:set>
                                    <p:animEffect transition="in" filter="dissolve">
                                      <p:cBhvr>
                                        <p:cTn id="26"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4" grpId="0" build="allAtOnce"/>
      <p:bldP spid="15" grpId="0" build="allAtOnce"/>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BEST PRACTICES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4350615"/>
          </a:xfrm>
          <a:prstGeom prst="rect">
            <a:avLst/>
          </a:prstGeom>
        </p:spPr>
        <p:txBody>
          <a:bodyPr wrap="square" lIns="0" tIns="0" rIns="0" bIns="0" rtlCol="0" anchor="t">
            <a:spAutoFit/>
          </a:bodyPr>
          <a:lstStyle/>
          <a:p>
            <a:r>
              <a:rPr lang="fr-FR" b="1">
                <a:solidFill>
                  <a:srgbClr val="A8CEC3"/>
                </a:solidFill>
                <a:latin typeface="Avenir Next LT Pro"/>
              </a:rPr>
              <a:t>Dynamic DAG </a:t>
            </a:r>
            <a:r>
              <a:rPr lang="fr-FR" b="1" err="1">
                <a:solidFill>
                  <a:srgbClr val="A8CEC3"/>
                </a:solidFill>
                <a:latin typeface="Avenir Next LT Pro"/>
              </a:rPr>
              <a:t>Generation</a:t>
            </a:r>
            <a:endParaRPr lang="fr-FR" b="1">
              <a:solidFill>
                <a:srgbClr val="A8CEC3"/>
              </a:solidFill>
              <a:latin typeface="Avenir Next LT Pro"/>
            </a:endParaRPr>
          </a:p>
          <a:p>
            <a:endParaRPr lang="fr-FR" b="1">
              <a:solidFill>
                <a:srgbClr val="A8CEC3"/>
              </a:solidFill>
              <a:latin typeface="Avenir Next LT Pro"/>
            </a:endParaRPr>
          </a:p>
          <a:p>
            <a:pPr marL="742950" lvl="1" indent="-285750">
              <a:lnSpc>
                <a:spcPct val="200000"/>
              </a:lnSpc>
              <a:buFont typeface="Wingdings" panose="05000000000000000000" pitchFamily="2" charset="2"/>
              <a:buChar char="Ø"/>
            </a:pPr>
            <a:r>
              <a:rPr lang="fr-FR">
                <a:solidFill>
                  <a:srgbClr val="00B0F0"/>
                </a:solidFill>
                <a:latin typeface="Avenir Next LT Pro"/>
              </a:rPr>
              <a:t>Single-file </a:t>
            </a:r>
            <a:r>
              <a:rPr lang="fr-FR" err="1">
                <a:solidFill>
                  <a:srgbClr val="00B0F0"/>
                </a:solidFill>
                <a:latin typeface="Avenir Next LT Pro"/>
              </a:rPr>
              <a:t>methods</a:t>
            </a:r>
            <a:endParaRPr lang="fr-FR">
              <a:solidFill>
                <a:srgbClr val="00B0F0"/>
              </a:solidFill>
              <a:latin typeface="Avenir Next LT Pro"/>
            </a:endParaRPr>
          </a:p>
          <a:p>
            <a:pPr>
              <a:lnSpc>
                <a:spcPct val="200000"/>
              </a:lnSpc>
            </a:pPr>
            <a:r>
              <a:rPr lang="fr-FR">
                <a:latin typeface="Avenir Next LT Pro"/>
              </a:rPr>
              <a:t>La méthode à fichier unique présente les désavantages suivants :</a:t>
            </a:r>
          </a:p>
          <a:p>
            <a:pPr marL="742950" lvl="1" indent="-285750">
              <a:lnSpc>
                <a:spcPct val="200000"/>
              </a:lnSpc>
              <a:buFont typeface="Arial" panose="020B0604020202020204" pitchFamily="34" charset="0"/>
              <a:buChar char="•"/>
            </a:pPr>
            <a:r>
              <a:rPr lang="fr-FR">
                <a:latin typeface="Avenir Next LT Pro"/>
              </a:rPr>
              <a:t>Votre visibilité sur le code derrière un DAG spécifique est limitée car aucun fichier DAG n'est créé. </a:t>
            </a:r>
          </a:p>
          <a:p>
            <a:pPr marL="742950" lvl="1" indent="-285750">
              <a:lnSpc>
                <a:spcPct val="200000"/>
              </a:lnSpc>
              <a:buFont typeface="Arial" panose="020B0604020202020204" pitchFamily="34" charset="0"/>
              <a:buChar char="•"/>
            </a:pPr>
            <a:r>
              <a:rPr lang="fr-FR">
                <a:latin typeface="Avenir Next LT Pro"/>
              </a:rPr>
              <a:t>Le code de génération est exécuté chaque fois que le DAG est analysé car cette méthode nécessite un fichier Python dans le dossier des </a:t>
            </a:r>
            <a:r>
              <a:rPr lang="fr-FR" err="1">
                <a:latin typeface="Avenir Next LT Pro"/>
              </a:rPr>
              <a:t>DAGs.La</a:t>
            </a:r>
            <a:r>
              <a:rPr lang="fr-FR">
                <a:latin typeface="Avenir Next LT Pro"/>
              </a:rPr>
              <a:t> fréquence à laquelle cela se produit est contrôlée par le paramètre "</a:t>
            </a:r>
            <a:r>
              <a:rPr lang="fr-FR" err="1">
                <a:latin typeface="Avenir Next LT Pro"/>
              </a:rPr>
              <a:t>min_file_process_interval</a:t>
            </a:r>
            <a:r>
              <a:rPr lang="fr-FR">
                <a:latin typeface="Avenir Next LT Pro"/>
              </a:rPr>
              <a:t>". Cela peut causer des problèmes de performance si le nombre total de DAG est élevé, ou si le code se connecte à un système externe tel qu'une base de données.</a:t>
            </a:r>
          </a:p>
          <a:p>
            <a:pPr>
              <a:lnSpc>
                <a:spcPct val="200000"/>
              </a:lnSpc>
            </a:pPr>
            <a:endParaRPr lang="fr-FR">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642A05EC-542B-F5E7-3EA4-45F7DC608641}"/>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160</a:t>
            </a:fld>
            <a:endParaRPr lang="en-US" sz="1800" b="1">
              <a:solidFill>
                <a:srgbClr val="A8CEC3"/>
              </a:solidFill>
            </a:endParaRPr>
          </a:p>
        </p:txBody>
      </p:sp>
    </p:spTree>
    <p:extLst>
      <p:ext uri="{BB962C8B-B14F-4D97-AF65-F5344CB8AC3E}">
        <p14:creationId xmlns:p14="http://schemas.microsoft.com/office/powerpoint/2010/main" val="368842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dissolve">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dissolve">
                                      <p:cBhvr>
                                        <p:cTn id="12" dur="500"/>
                                        <p:tgtEl>
                                          <p:spTgt spid="1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dissolv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dissolve">
                                      <p:cBhvr>
                                        <p:cTn id="2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BEST PRACTICES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4350615"/>
          </a:xfrm>
          <a:prstGeom prst="rect">
            <a:avLst/>
          </a:prstGeom>
        </p:spPr>
        <p:txBody>
          <a:bodyPr wrap="square" lIns="0" tIns="0" rIns="0" bIns="0" rtlCol="0" anchor="t">
            <a:spAutoFit/>
          </a:bodyPr>
          <a:lstStyle/>
          <a:p>
            <a:r>
              <a:rPr lang="fr-FR" b="1">
                <a:solidFill>
                  <a:srgbClr val="A8CEC3"/>
                </a:solidFill>
                <a:latin typeface="Avenir Next LT Pro"/>
              </a:rPr>
              <a:t>Dynamic DAG </a:t>
            </a:r>
            <a:r>
              <a:rPr lang="fr-FR" b="1" err="1">
                <a:solidFill>
                  <a:srgbClr val="A8CEC3"/>
                </a:solidFill>
                <a:latin typeface="Avenir Next LT Pro"/>
              </a:rPr>
              <a:t>Generation</a:t>
            </a:r>
            <a:endParaRPr lang="fr-FR" b="1">
              <a:solidFill>
                <a:srgbClr val="A8CEC3"/>
              </a:solidFill>
              <a:latin typeface="Avenir Next LT Pro"/>
            </a:endParaRPr>
          </a:p>
          <a:p>
            <a:endParaRPr lang="fr-FR" b="1">
              <a:solidFill>
                <a:srgbClr val="A8CEC3"/>
              </a:solidFill>
              <a:latin typeface="Avenir Next LT Pro"/>
            </a:endParaRPr>
          </a:p>
          <a:p>
            <a:pPr marL="742950" lvl="1" indent="-285750">
              <a:lnSpc>
                <a:spcPct val="200000"/>
              </a:lnSpc>
              <a:buFont typeface="Wingdings" panose="05000000000000000000" pitchFamily="2" charset="2"/>
              <a:buChar char="Ø"/>
            </a:pPr>
            <a:r>
              <a:rPr lang="fr-FR">
                <a:solidFill>
                  <a:srgbClr val="00B0F0"/>
                </a:solidFill>
                <a:latin typeface="Avenir Next LT Pro"/>
              </a:rPr>
              <a:t>Single-file </a:t>
            </a:r>
            <a:r>
              <a:rPr lang="fr-FR" err="1">
                <a:solidFill>
                  <a:srgbClr val="00B0F0"/>
                </a:solidFill>
                <a:latin typeface="Avenir Next LT Pro"/>
              </a:rPr>
              <a:t>methods</a:t>
            </a:r>
            <a:endParaRPr lang="fr-FR">
              <a:solidFill>
                <a:srgbClr val="00B0F0"/>
              </a:solidFill>
              <a:latin typeface="Avenir Next LT Pro"/>
            </a:endParaRPr>
          </a:p>
          <a:p>
            <a:pPr marL="457200" lvl="2">
              <a:lnSpc>
                <a:spcPct val="200000"/>
              </a:lnSpc>
            </a:pPr>
            <a:r>
              <a:rPr lang="fr-FR">
                <a:latin typeface="Avenir Next LT Pro"/>
              </a:rPr>
              <a:t>Dans l'exemple donné, les paramètres d'entrée peuvent provenir </a:t>
            </a:r>
          </a:p>
          <a:p>
            <a:pPr marL="457200" lvl="2">
              <a:lnSpc>
                <a:spcPct val="200000"/>
              </a:lnSpc>
            </a:pPr>
            <a:r>
              <a:rPr lang="fr-FR">
                <a:latin typeface="Avenir Next LT Pro"/>
              </a:rPr>
              <a:t>de n'importe quelle source accessible au script Python. </a:t>
            </a:r>
          </a:p>
          <a:p>
            <a:pPr marL="457200" lvl="2">
              <a:lnSpc>
                <a:spcPct val="200000"/>
              </a:lnSpc>
            </a:pPr>
            <a:r>
              <a:rPr lang="fr-FR">
                <a:latin typeface="Avenir Next LT Pro"/>
              </a:rPr>
              <a:t>Pour générer ces paramètres uniques et les enregistrer </a:t>
            </a:r>
          </a:p>
          <a:p>
            <a:pPr marL="457200" lvl="2">
              <a:lnSpc>
                <a:spcPct val="200000"/>
              </a:lnSpc>
            </a:pPr>
            <a:r>
              <a:rPr lang="fr-FR">
                <a:latin typeface="Avenir Next LT Pro"/>
              </a:rPr>
              <a:t>en tant que DAG valides auprès du planificateur Airflow, </a:t>
            </a:r>
          </a:p>
          <a:p>
            <a:pPr marL="457200" lvl="2">
              <a:lnSpc>
                <a:spcPct val="200000"/>
              </a:lnSpc>
            </a:pPr>
            <a:r>
              <a:rPr lang="fr-FR">
                <a:latin typeface="Avenir Next LT Pro"/>
              </a:rPr>
              <a:t>il suffit de définir une boucle simple (par exemple, range(1, 4)) </a:t>
            </a:r>
          </a:p>
          <a:p>
            <a:pPr marL="457200" lvl="2">
              <a:lnSpc>
                <a:spcPct val="200000"/>
              </a:lnSpc>
            </a:pPr>
            <a:r>
              <a:rPr lang="fr-FR">
                <a:latin typeface="Avenir Next LT Pro"/>
              </a:rPr>
              <a:t>et de transmettre les paramètres à la portée globale.</a:t>
            </a:r>
          </a:p>
        </p:txBody>
      </p:sp>
      <p:grpSp>
        <p:nvGrpSpPr>
          <p:cNvPr id="13" name="Group 14">
            <a:extLst>
              <a:ext uri="{FF2B5EF4-FFF2-40B4-BE49-F238E27FC236}">
                <a16:creationId xmlns:a16="http://schemas.microsoft.com/office/drawing/2014/main" id="{6EB08091-5EA7-3F21-2AC7-D1EA365592A2}"/>
              </a:ext>
            </a:extLst>
          </p:cNvPr>
          <p:cNvGrpSpPr/>
          <p:nvPr/>
        </p:nvGrpSpPr>
        <p:grpSpPr>
          <a:xfrm>
            <a:off x="9144000" y="1029122"/>
            <a:ext cx="6925351" cy="7329720"/>
            <a:chOff x="-26447" y="-80054"/>
            <a:chExt cx="2760817" cy="449983"/>
          </a:xfrm>
        </p:grpSpPr>
        <p:sp>
          <p:nvSpPr>
            <p:cNvPr id="15" name="Freeform 15">
              <a:extLst>
                <a:ext uri="{FF2B5EF4-FFF2-40B4-BE49-F238E27FC236}">
                  <a16:creationId xmlns:a16="http://schemas.microsoft.com/office/drawing/2014/main" id="{9732FB01-EB40-3BD7-DCAA-B13439720EEF}"/>
                </a:ext>
              </a:extLst>
            </p:cNvPr>
            <p:cNvSpPr/>
            <p:nvPr/>
          </p:nvSpPr>
          <p:spPr>
            <a:xfrm>
              <a:off x="-3136" y="-80054"/>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a:extLst>
                <a:ext uri="{FF2B5EF4-FFF2-40B4-BE49-F238E27FC236}">
                  <a16:creationId xmlns:a16="http://schemas.microsoft.com/office/drawing/2014/main" id="{9FCCBB02-67A9-E2E2-D2C0-09D9DB10D290}"/>
                </a:ext>
              </a:extLst>
            </p:cNvPr>
            <p:cNvSpPr txBox="1"/>
            <p:nvPr/>
          </p:nvSpPr>
          <p:spPr>
            <a:xfrm>
              <a:off x="-26447" y="-72694"/>
              <a:ext cx="2760817" cy="425831"/>
            </a:xfrm>
            <a:prstGeom prst="rect">
              <a:avLst/>
            </a:prstGeom>
          </p:spPr>
          <p:txBody>
            <a:bodyPr lIns="50800" tIns="50800" rIns="50800" bIns="50800" rtlCol="0" anchor="ctr"/>
            <a:lstStyle/>
            <a:p>
              <a:pPr lvl="1">
                <a:lnSpc>
                  <a:spcPct val="200000"/>
                </a:lnSpc>
              </a:pPr>
              <a:r>
                <a:rPr lang="fr-MA" sz="11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100" b="0" i="0">
                  <a:solidFill>
                    <a:schemeClr val="tx2">
                      <a:lumMod val="60000"/>
                      <a:lumOff val="40000"/>
                    </a:schemeClr>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pendulum</a:t>
              </a:r>
              <a:r>
                <a:rPr lang="fr-MA" sz="1100" b="0" i="0">
                  <a:solidFill>
                    <a:schemeClr val="tx2">
                      <a:lumMod val="60000"/>
                      <a:lumOff val="40000"/>
                    </a:schemeClr>
                  </a:solidFill>
                  <a:effectLst/>
                  <a:latin typeface="Roboto Mono Regular" panose="020B0604020202020204" charset="0"/>
                  <a:ea typeface="Roboto Mono Regular" panose="020B0604020202020204" charset="0"/>
                </a:rPr>
                <a:t> import</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datetime</a:t>
              </a:r>
              <a:endParaRPr lang="fr-MA" sz="1100" b="0" i="0">
                <a:solidFill>
                  <a:srgbClr val="BFC7D5"/>
                </a:solidFill>
                <a:effectLst/>
                <a:latin typeface="Roboto Mono Regular" panose="020B0604020202020204" charset="0"/>
                <a:ea typeface="Roboto Mono Regular" panose="020B0604020202020204" charset="0"/>
              </a:endParaRPr>
            </a:p>
            <a:p>
              <a:pPr lvl="1">
                <a:lnSpc>
                  <a:spcPct val="200000"/>
                </a:lnSpc>
              </a:pPr>
              <a:r>
                <a:rPr lang="fr-MA" sz="11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100" b="0" i="0">
                  <a:solidFill>
                    <a:schemeClr val="tx2">
                      <a:lumMod val="60000"/>
                      <a:lumOff val="40000"/>
                    </a:schemeClr>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airflow</a:t>
              </a:r>
              <a:r>
                <a:rPr lang="fr-MA" sz="1100" b="0" i="0">
                  <a:solidFill>
                    <a:schemeClr val="tx2">
                      <a:lumMod val="60000"/>
                      <a:lumOff val="40000"/>
                    </a:schemeClr>
                  </a:solidFill>
                  <a:effectLst/>
                  <a:latin typeface="Roboto Mono Regular" panose="020B0604020202020204" charset="0"/>
                  <a:ea typeface="Roboto Mono Regular" panose="020B0604020202020204" charset="0"/>
                </a:rPr>
                <a:t> import </a:t>
              </a:r>
              <a:r>
                <a:rPr lang="fr-MA" sz="1100" b="0" i="0">
                  <a:solidFill>
                    <a:srgbClr val="BFC7D5"/>
                  </a:solidFill>
                  <a:effectLst/>
                  <a:latin typeface="Roboto Mono Regular" panose="020B0604020202020204" charset="0"/>
                  <a:ea typeface="Roboto Mono Regular" panose="020B0604020202020204" charset="0"/>
                </a:rPr>
                <a:t>DAG</a:t>
              </a:r>
            </a:p>
            <a:p>
              <a:pPr lvl="1">
                <a:lnSpc>
                  <a:spcPct val="200000"/>
                </a:lnSpc>
              </a:pPr>
              <a:r>
                <a:rPr lang="fr-MA" sz="11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100" b="0" i="0">
                  <a:solidFill>
                    <a:schemeClr val="tx2">
                      <a:lumMod val="60000"/>
                      <a:lumOff val="40000"/>
                    </a:schemeClr>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airflow.operators.python</a:t>
              </a:r>
              <a:r>
                <a:rPr lang="fr-MA" sz="1100" b="0" i="0">
                  <a:solidFill>
                    <a:schemeClr val="tx2">
                      <a:lumMod val="60000"/>
                      <a:lumOff val="40000"/>
                    </a:schemeClr>
                  </a:solidFill>
                  <a:effectLst/>
                  <a:latin typeface="Roboto Mono Regular" panose="020B0604020202020204" charset="0"/>
                  <a:ea typeface="Roboto Mono Regular" panose="020B0604020202020204" charset="0"/>
                </a:rPr>
                <a:t> import </a:t>
              </a:r>
              <a:r>
                <a:rPr lang="fr-MA" sz="1100" b="0" i="0" err="1">
                  <a:solidFill>
                    <a:srgbClr val="BFC7D5"/>
                  </a:solidFill>
                  <a:effectLst/>
                  <a:latin typeface="Roboto Mono Regular" panose="020B0604020202020204" charset="0"/>
                  <a:ea typeface="Roboto Mono Regular" panose="020B0604020202020204" charset="0"/>
                </a:rPr>
                <a:t>PythonOperator</a:t>
              </a:r>
              <a:endParaRPr lang="fr-MA" sz="1100" b="0" i="0">
                <a:solidFill>
                  <a:srgbClr val="BFC7D5"/>
                </a:solidFill>
                <a:effectLst/>
                <a:latin typeface="Roboto Mono Regular" panose="020B0604020202020204" charset="0"/>
                <a:ea typeface="Roboto Mono Regular" panose="020B0604020202020204" charset="0"/>
              </a:endParaRPr>
            </a:p>
            <a:p>
              <a:pPr lvl="1">
                <a:lnSpc>
                  <a:spcPct val="200000"/>
                </a:lnSpc>
              </a:pPr>
              <a:r>
                <a:rPr lang="fr-MA" sz="1100" b="0" i="0" err="1">
                  <a:solidFill>
                    <a:srgbClr val="BFC7D5"/>
                  </a:solidFill>
                  <a:effectLst/>
                  <a:latin typeface="Roboto Mono Regular" panose="020B0604020202020204" charset="0"/>
                  <a:ea typeface="Roboto Mono Regular" panose="020B0604020202020204" charset="0"/>
                </a:rPr>
                <a:t>def</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create_dag</a:t>
              </a:r>
              <a:r>
                <a:rPr lang="fr-MA" sz="1100" b="0" i="0">
                  <a:solidFill>
                    <a:srgbClr val="BFC7D5"/>
                  </a:solidFill>
                  <a:effectLst/>
                  <a:latin typeface="Roboto Mono Regular" panose="020B0604020202020204" charset="0"/>
                  <a:ea typeface="Roboto Mono Regular" panose="020B0604020202020204" charset="0"/>
                </a:rPr>
                <a:t>(</a:t>
              </a:r>
              <a:r>
                <a:rPr lang="fr-MA" sz="1100" b="0" i="0" err="1">
                  <a:solidFill>
                    <a:srgbClr val="BFC7D5"/>
                  </a:solidFill>
                  <a:effectLst/>
                  <a:latin typeface="Roboto Mono Regular" panose="020B0604020202020204" charset="0"/>
                  <a:ea typeface="Roboto Mono Regular" panose="020B0604020202020204" charset="0"/>
                </a:rPr>
                <a:t>dag_id</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schedule</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dag_number</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default_args</a:t>
              </a:r>
              <a:r>
                <a:rPr lang="fr-MA" sz="1100" b="0" i="0">
                  <a:solidFill>
                    <a:srgbClr val="BFC7D5"/>
                  </a:solidFill>
                  <a:effectLst/>
                  <a:latin typeface="Roboto Mono Regular" panose="020B0604020202020204" charset="0"/>
                  <a:ea typeface="Roboto Mono Regular" panose="020B0604020202020204" charset="0"/>
                </a:rPr>
                <a:t>):</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def</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hello_world_py</a:t>
              </a:r>
              <a:r>
                <a:rPr lang="fr-MA" sz="1100" b="0" i="0">
                  <a:solidFill>
                    <a:srgbClr val="BFC7D5"/>
                  </a:solidFill>
                  <a:effectLst/>
                  <a:latin typeface="Roboto Mono Regular" panose="020B0604020202020204" charset="0"/>
                  <a:ea typeface="Roboto Mono Regular" panose="020B0604020202020204" charset="0"/>
                </a:rPr>
                <a:t>(*args):</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print</a:t>
              </a:r>
              <a:r>
                <a:rPr lang="fr-MA" sz="1100" b="0" i="0">
                  <a:solidFill>
                    <a:srgbClr val="BFC7D5"/>
                  </a:solidFill>
                  <a:effectLst/>
                  <a:latin typeface="Roboto Mono Regular" panose="020B0604020202020204" charset="0"/>
                  <a:ea typeface="Roboto Mono Regular" panose="020B0604020202020204" charset="0"/>
                </a:rPr>
                <a:t>(</a:t>
              </a:r>
              <a:r>
                <a:rPr lang="fr-MA" sz="1100" b="0" i="0">
                  <a:solidFill>
                    <a:srgbClr val="67D103"/>
                  </a:solidFill>
                  <a:effectLst/>
                  <a:latin typeface="Roboto Mono Regular" panose="020B0604020202020204" charset="0"/>
                  <a:ea typeface="Roboto Mono Regular" panose="020B0604020202020204" charset="0"/>
                </a:rPr>
                <a:t>"Hello World"</a:t>
              </a:r>
              <a:r>
                <a:rPr lang="fr-MA" sz="1100" b="0" i="0">
                  <a:solidFill>
                    <a:srgbClr val="BFC7D5"/>
                  </a:solidFill>
                  <a:effectLst/>
                  <a:latin typeface="Roboto Mono Regular" panose="020B0604020202020204" charset="0"/>
                  <a:ea typeface="Roboto Mono Regular" panose="020B0604020202020204" charset="0"/>
                </a:rPr>
                <a:t>)</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print</a:t>
              </a:r>
              <a:r>
                <a:rPr lang="fr-MA" sz="1100" b="0" i="0">
                  <a:solidFill>
                    <a:srgbClr val="BFC7D5"/>
                  </a:solidFill>
                  <a:effectLst/>
                  <a:latin typeface="Roboto Mono Regular" panose="020B0604020202020204" charset="0"/>
                  <a:ea typeface="Roboto Mono Regular" panose="020B0604020202020204" charset="0"/>
                </a:rPr>
                <a:t>(</a:t>
              </a:r>
              <a:r>
                <a:rPr lang="fr-MA" sz="1100" b="0" i="0">
                  <a:solidFill>
                    <a:srgbClr val="67D103"/>
                  </a:solidFill>
                  <a:effectLst/>
                  <a:latin typeface="Roboto Mono Regular" panose="020B0604020202020204" charset="0"/>
                  <a:ea typeface="Roboto Mono Regular" panose="020B0604020202020204" charset="0"/>
                </a:rPr>
                <a:t>"This </a:t>
              </a:r>
              <a:r>
                <a:rPr lang="fr-MA" sz="1100" b="0" i="0" err="1">
                  <a:solidFill>
                    <a:srgbClr val="67D103"/>
                  </a:solidFill>
                  <a:effectLst/>
                  <a:latin typeface="Roboto Mono Regular" panose="020B0604020202020204" charset="0"/>
                  <a:ea typeface="Roboto Mono Regular" panose="020B0604020202020204" charset="0"/>
                </a:rPr>
                <a:t>is</a:t>
              </a:r>
              <a:r>
                <a:rPr lang="fr-MA" sz="1100" b="0" i="0">
                  <a:solidFill>
                    <a:srgbClr val="67D103"/>
                  </a:solidFill>
                  <a:effectLst/>
                  <a:latin typeface="Roboto Mono Regular" panose="020B0604020202020204" charset="0"/>
                  <a:ea typeface="Roboto Mono Regular" panose="020B0604020202020204" charset="0"/>
                </a:rPr>
                <a:t> DAG: {}"</a:t>
              </a:r>
              <a:r>
                <a:rPr lang="fr-MA" sz="1100" b="0" i="0">
                  <a:solidFill>
                    <a:srgbClr val="BFC7D5"/>
                  </a:solidFill>
                  <a:effectLst/>
                  <a:latin typeface="Roboto Mono Regular" panose="020B0604020202020204" charset="0"/>
                  <a:ea typeface="Roboto Mono Regular" panose="020B0604020202020204" charset="0"/>
                </a:rPr>
                <a:t>.</a:t>
              </a:r>
              <a:r>
                <a:rPr lang="fr-MA" sz="1100" b="0" i="0">
                  <a:solidFill>
                    <a:schemeClr val="tx2">
                      <a:lumMod val="60000"/>
                      <a:lumOff val="40000"/>
                    </a:schemeClr>
                  </a:solidFill>
                  <a:effectLst/>
                  <a:latin typeface="Roboto Mono Regular" panose="020B0604020202020204" charset="0"/>
                  <a:ea typeface="Roboto Mono Regular" panose="020B0604020202020204" charset="0"/>
                </a:rPr>
                <a:t>format</a:t>
              </a:r>
              <a:r>
                <a:rPr lang="fr-MA" sz="1100" b="0" i="0">
                  <a:solidFill>
                    <a:srgbClr val="BFC7D5"/>
                  </a:solidFill>
                  <a:effectLst/>
                  <a:latin typeface="Roboto Mono Regular" panose="020B0604020202020204" charset="0"/>
                  <a:ea typeface="Roboto Mono Regular" panose="020B0604020202020204" charset="0"/>
                </a:rPr>
                <a:t>(</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str</a:t>
              </a:r>
              <a:r>
                <a:rPr lang="fr-MA" sz="1100" b="0" i="0">
                  <a:solidFill>
                    <a:srgbClr val="BFC7D5"/>
                  </a:solidFill>
                  <a:effectLst/>
                  <a:latin typeface="Roboto Mono Regular" panose="020B0604020202020204" charset="0"/>
                  <a:ea typeface="Roboto Mono Regular" panose="020B0604020202020204" charset="0"/>
                </a:rPr>
                <a:t>(</a:t>
              </a:r>
              <a:r>
                <a:rPr lang="fr-MA" sz="1100" b="0" i="0" err="1">
                  <a:solidFill>
                    <a:srgbClr val="BFC7D5"/>
                  </a:solidFill>
                  <a:effectLst/>
                  <a:latin typeface="Roboto Mono Regular" panose="020B0604020202020204" charset="0"/>
                  <a:ea typeface="Roboto Mono Regular" panose="020B0604020202020204" charset="0"/>
                </a:rPr>
                <a:t>dag_number</a:t>
              </a:r>
              <a:r>
                <a:rPr lang="fr-MA" sz="1100" b="0" i="0">
                  <a:solidFill>
                    <a:srgbClr val="BFC7D5"/>
                  </a:solidFill>
                  <a:effectLst/>
                  <a:latin typeface="Roboto Mono Regular" panose="020B0604020202020204" charset="0"/>
                  <a:ea typeface="Roboto Mono Regular" panose="020B0604020202020204" charset="0"/>
                </a:rPr>
                <a:t>)))</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dag = DAG(</a:t>
              </a:r>
              <a:r>
                <a:rPr lang="fr-MA" sz="1100" b="0" i="0" err="1">
                  <a:solidFill>
                    <a:srgbClr val="BFC7D5"/>
                  </a:solidFill>
                  <a:effectLst/>
                  <a:latin typeface="Roboto Mono Regular" panose="020B0604020202020204" charset="0"/>
                  <a:ea typeface="Roboto Mono Regular" panose="020B0604020202020204" charset="0"/>
                </a:rPr>
                <a:t>dag_id</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schedule</a:t>
              </a:r>
              <a:r>
                <a:rPr lang="fr-MA" sz="1100" b="0" i="0">
                  <a:solidFill>
                    <a:srgbClr val="BFC7D5"/>
                  </a:solidFill>
                  <a:effectLst/>
                  <a:latin typeface="Roboto Mono Regular" panose="020B0604020202020204" charset="0"/>
                  <a:ea typeface="Roboto Mono Regular" panose="020B0604020202020204" charset="0"/>
                </a:rPr>
                <a:t>=</a:t>
              </a:r>
              <a:r>
                <a:rPr lang="fr-MA" sz="1100" b="0" i="0" err="1">
                  <a:solidFill>
                    <a:srgbClr val="BFC7D5"/>
                  </a:solidFill>
                  <a:effectLst/>
                  <a:latin typeface="Roboto Mono Regular" panose="020B0604020202020204" charset="0"/>
                  <a:ea typeface="Roboto Mono Regular" panose="020B0604020202020204" charset="0"/>
                </a:rPr>
                <a:t>schedule</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default_args</a:t>
              </a:r>
              <a:r>
                <a:rPr lang="fr-MA" sz="1100" b="0" i="0">
                  <a:solidFill>
                    <a:srgbClr val="BFC7D5"/>
                  </a:solidFill>
                  <a:effectLst/>
                  <a:latin typeface="Roboto Mono Regular" panose="020B0604020202020204" charset="0"/>
                  <a:ea typeface="Roboto Mono Regular" panose="020B0604020202020204" charset="0"/>
                </a:rPr>
                <a:t>=</a:t>
              </a:r>
              <a:r>
                <a:rPr lang="fr-MA" sz="1100" b="0" i="0" err="1">
                  <a:solidFill>
                    <a:srgbClr val="BFC7D5"/>
                  </a:solidFill>
                  <a:effectLst/>
                  <a:latin typeface="Roboto Mono Regular" panose="020B0604020202020204" charset="0"/>
                  <a:ea typeface="Roboto Mono Regular" panose="020B0604020202020204" charset="0"/>
                </a:rPr>
                <a:t>default_args</a:t>
              </a:r>
              <a:r>
                <a:rPr lang="fr-MA" sz="1100" b="0" i="0">
                  <a:solidFill>
                    <a:srgbClr val="BFC7D5"/>
                  </a:solidFill>
                  <a:effectLst/>
                  <a:latin typeface="Roboto Mono Regular" panose="020B0604020202020204" charset="0"/>
                  <a:ea typeface="Roboto Mono Regular" panose="020B0604020202020204" charset="0"/>
                </a:rPr>
                <a:t>)</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with</a:t>
              </a:r>
              <a:r>
                <a:rPr lang="fr-MA" sz="1100" b="0" i="0">
                  <a:solidFill>
                    <a:srgbClr val="BFC7D5"/>
                  </a:solidFill>
                  <a:effectLst/>
                  <a:latin typeface="Roboto Mono Regular" panose="020B0604020202020204" charset="0"/>
                  <a:ea typeface="Roboto Mono Regular" panose="020B0604020202020204" charset="0"/>
                </a:rPr>
                <a:t> dag:</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t1 = </a:t>
              </a:r>
              <a:r>
                <a:rPr lang="fr-MA" sz="1100" b="0" i="0" err="1">
                  <a:solidFill>
                    <a:srgbClr val="BFC7D5"/>
                  </a:solidFill>
                  <a:effectLst/>
                  <a:latin typeface="Roboto Mono Regular" panose="020B0604020202020204" charset="0"/>
                  <a:ea typeface="Roboto Mono Regular" panose="020B0604020202020204" charset="0"/>
                </a:rPr>
                <a:t>PythonOperator</a:t>
              </a:r>
              <a:r>
                <a:rPr lang="fr-MA" sz="1100" b="0" i="0">
                  <a:solidFill>
                    <a:srgbClr val="BFC7D5"/>
                  </a:solidFill>
                  <a:effectLst/>
                  <a:latin typeface="Roboto Mono Regular" panose="020B0604020202020204" charset="0"/>
                  <a:ea typeface="Roboto Mono Regular" panose="020B0604020202020204" charset="0"/>
                </a:rPr>
                <a:t>(</a:t>
              </a:r>
              <a:r>
                <a:rPr lang="fr-MA" sz="1100" b="0" i="0" err="1">
                  <a:solidFill>
                    <a:srgbClr val="BFC7D5"/>
                  </a:solidFill>
                  <a:effectLst/>
                  <a:latin typeface="Roboto Mono Regular" panose="020B0604020202020204" charset="0"/>
                  <a:ea typeface="Roboto Mono Regular" panose="020B0604020202020204" charset="0"/>
                </a:rPr>
                <a:t>task_id</a:t>
              </a:r>
              <a:r>
                <a:rPr lang="fr-MA" sz="1100" b="0" i="0">
                  <a:solidFill>
                    <a:srgbClr val="BFC7D5"/>
                  </a:solidFill>
                  <a:effectLst/>
                  <a:latin typeface="Roboto Mono Regular" panose="020B0604020202020204" charset="0"/>
                  <a:ea typeface="Roboto Mono Regular" panose="020B0604020202020204" charset="0"/>
                </a:rPr>
                <a:t>=</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hello_world</a:t>
              </a:r>
              <a:r>
                <a:rPr lang="fr-MA" sz="1100" b="0" i="0">
                  <a:solidFill>
                    <a:srgbClr val="67D103"/>
                  </a:solidFill>
                  <a:effectLst/>
                  <a:latin typeface="Roboto Mono Regular" panose="020B0604020202020204" charset="0"/>
                  <a:ea typeface="Roboto Mono Regular" panose="020B0604020202020204" charset="0"/>
                </a:rPr>
                <a:t>"</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python_callable</a:t>
              </a:r>
              <a:r>
                <a:rPr lang="fr-MA" sz="1100" b="0" i="0">
                  <a:solidFill>
                    <a:srgbClr val="BFC7D5"/>
                  </a:solidFill>
                  <a:effectLst/>
                  <a:latin typeface="Roboto Mono Regular" panose="020B0604020202020204" charset="0"/>
                  <a:ea typeface="Roboto Mono Regular" panose="020B0604020202020204" charset="0"/>
                </a:rPr>
                <a:t>=</a:t>
              </a:r>
              <a:r>
                <a:rPr lang="fr-MA" sz="1100" b="0" i="0" err="1">
                  <a:solidFill>
                    <a:srgbClr val="BFC7D5"/>
                  </a:solidFill>
                  <a:effectLst/>
                  <a:latin typeface="Roboto Mono Regular" panose="020B0604020202020204" charset="0"/>
                  <a:ea typeface="Roboto Mono Regular" panose="020B0604020202020204" charset="0"/>
                </a:rPr>
                <a:t>hello_world_py</a:t>
              </a:r>
              <a:r>
                <a:rPr lang="fr-MA" sz="1100" b="0" i="0">
                  <a:solidFill>
                    <a:srgbClr val="BFC7D5"/>
                  </a:solidFill>
                  <a:effectLst/>
                  <a:latin typeface="Roboto Mono Regular" panose="020B0604020202020204" charset="0"/>
                  <a:ea typeface="Roboto Mono Regular" panose="020B0604020202020204" charset="0"/>
                </a:rPr>
                <a:t>)</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return dag</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build</a:t>
              </a:r>
              <a:r>
                <a:rPr lang="fr-MA" sz="1100" b="0" i="0">
                  <a:solidFill>
                    <a:srgbClr val="BFC7D5"/>
                  </a:solidFill>
                  <a:effectLst/>
                  <a:latin typeface="Roboto Mono Regular" panose="020B0604020202020204" charset="0"/>
                  <a:ea typeface="Roboto Mono Regular" panose="020B0604020202020204" charset="0"/>
                </a:rPr>
                <a:t> a dag for </a:t>
              </a:r>
              <a:r>
                <a:rPr lang="fr-MA" sz="1100" b="0" i="0" err="1">
                  <a:solidFill>
                    <a:srgbClr val="BFC7D5"/>
                  </a:solidFill>
                  <a:effectLst/>
                  <a:latin typeface="Roboto Mono Regular" panose="020B0604020202020204" charset="0"/>
                  <a:ea typeface="Roboto Mono Regular" panose="020B0604020202020204" charset="0"/>
                </a:rPr>
                <a:t>each</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number</a:t>
              </a:r>
              <a:r>
                <a:rPr lang="fr-MA" sz="1100" b="0" i="0">
                  <a:solidFill>
                    <a:srgbClr val="BFC7D5"/>
                  </a:solidFill>
                  <a:effectLst/>
                  <a:latin typeface="Roboto Mono Regular" panose="020B0604020202020204" charset="0"/>
                  <a:ea typeface="Roboto Mono Regular" panose="020B0604020202020204" charset="0"/>
                </a:rPr>
                <a:t> in range(10)</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for n in </a:t>
              </a:r>
              <a:r>
                <a:rPr lang="fr-MA" sz="1100" b="0" i="0">
                  <a:solidFill>
                    <a:schemeClr val="tx2">
                      <a:lumMod val="60000"/>
                      <a:lumOff val="40000"/>
                    </a:schemeClr>
                  </a:solidFill>
                  <a:effectLst/>
                  <a:latin typeface="Roboto Mono Regular" panose="020B0604020202020204" charset="0"/>
                  <a:ea typeface="Roboto Mono Regular" panose="020B0604020202020204" charset="0"/>
                </a:rPr>
                <a:t>range</a:t>
              </a:r>
              <a:r>
                <a:rPr lang="fr-MA" sz="1100" b="0" i="0">
                  <a:solidFill>
                    <a:srgbClr val="BFC7D5"/>
                  </a:solidFill>
                  <a:effectLst/>
                  <a:latin typeface="Roboto Mono Regular" panose="020B0604020202020204" charset="0"/>
                  <a:ea typeface="Roboto Mono Regular" panose="020B0604020202020204" charset="0"/>
                </a:rPr>
                <a:t>(1, 4):</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dag_id</a:t>
              </a:r>
              <a:r>
                <a:rPr lang="fr-MA" sz="1100" b="0" i="0">
                  <a:solidFill>
                    <a:srgbClr val="BFC7D5"/>
                  </a:solidFill>
                  <a:effectLst/>
                  <a:latin typeface="Roboto Mono Regular" panose="020B0604020202020204" charset="0"/>
                  <a:ea typeface="Roboto Mono Regular" panose="020B0604020202020204" charset="0"/>
                </a:rPr>
                <a:t> = </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loop_hello_world</a:t>
              </a:r>
              <a:r>
                <a:rPr lang="fr-MA" sz="1100" b="0" i="0">
                  <a:solidFill>
                    <a:srgbClr val="67D103"/>
                  </a:solidFill>
                  <a:effectLst/>
                  <a:latin typeface="Roboto Mono Regular" panose="020B0604020202020204" charset="0"/>
                  <a:ea typeface="Roboto Mono Regular" panose="020B0604020202020204" charset="0"/>
                </a:rPr>
                <a:t>_{}"</a:t>
              </a:r>
              <a:r>
                <a:rPr lang="fr-MA" sz="1100" b="0" i="0">
                  <a:solidFill>
                    <a:srgbClr val="BFC7D5"/>
                  </a:solidFill>
                  <a:effectLst/>
                  <a:latin typeface="Roboto Mono Regular" panose="020B0604020202020204" charset="0"/>
                  <a:ea typeface="Roboto Mono Regular" panose="020B0604020202020204" charset="0"/>
                </a:rPr>
                <a:t>.</a:t>
              </a:r>
              <a:r>
                <a:rPr lang="fr-MA" sz="1100" b="0" i="0">
                  <a:solidFill>
                    <a:schemeClr val="tx2">
                      <a:lumMod val="60000"/>
                      <a:lumOff val="40000"/>
                    </a:schemeClr>
                  </a:solidFill>
                  <a:effectLst/>
                  <a:latin typeface="Roboto Mono Regular" panose="020B0604020202020204" charset="0"/>
                  <a:ea typeface="Roboto Mono Regular" panose="020B0604020202020204" charset="0"/>
                </a:rPr>
                <a:t>format</a:t>
              </a:r>
              <a:r>
                <a:rPr lang="fr-MA" sz="1100" b="0" i="0">
                  <a:solidFill>
                    <a:srgbClr val="BFC7D5"/>
                  </a:solidFill>
                  <a:effectLst/>
                  <a:latin typeface="Roboto Mono Regular" panose="020B0604020202020204" charset="0"/>
                  <a:ea typeface="Roboto Mono Regular" panose="020B0604020202020204" charset="0"/>
                </a:rPr>
                <a:t>(</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str</a:t>
              </a:r>
              <a:r>
                <a:rPr lang="fr-MA" sz="1100" b="0" i="0">
                  <a:solidFill>
                    <a:srgbClr val="BFC7D5"/>
                  </a:solidFill>
                  <a:effectLst/>
                  <a:latin typeface="Roboto Mono Regular" panose="020B0604020202020204" charset="0"/>
                  <a:ea typeface="Roboto Mono Regular" panose="020B0604020202020204" charset="0"/>
                </a:rPr>
                <a:t>(n))</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default_args</a:t>
              </a:r>
              <a:r>
                <a:rPr lang="fr-MA" sz="1100" b="0" i="0">
                  <a:solidFill>
                    <a:srgbClr val="BFC7D5"/>
                  </a:solidFill>
                  <a:effectLst/>
                  <a:latin typeface="Roboto Mono Regular" panose="020B0604020202020204" charset="0"/>
                  <a:ea typeface="Roboto Mono Regular" panose="020B0604020202020204" charset="0"/>
                </a:rPr>
                <a:t> = {</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owner</a:t>
              </a:r>
              <a:r>
                <a:rPr lang="fr-MA" sz="1100" b="0" i="0">
                  <a:solidFill>
                    <a:srgbClr val="67D103"/>
                  </a:solidFill>
                  <a:effectLst/>
                  <a:latin typeface="Roboto Mono Regular" panose="020B0604020202020204" charset="0"/>
                  <a:ea typeface="Roboto Mono Regular" panose="020B0604020202020204" charset="0"/>
                </a:rPr>
                <a:t>"</a:t>
              </a:r>
              <a:r>
                <a:rPr lang="fr-MA" sz="1100" b="0" i="0">
                  <a:solidFill>
                    <a:srgbClr val="BFC7D5"/>
                  </a:solidFill>
                  <a:effectLst/>
                  <a:latin typeface="Roboto Mono Regular" panose="020B0604020202020204" charset="0"/>
                  <a:ea typeface="Roboto Mono Regular" panose="020B0604020202020204" charset="0"/>
                </a:rPr>
                <a:t>: </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airflow</a:t>
              </a:r>
              <a:r>
                <a:rPr lang="fr-MA" sz="1100" b="0" i="0">
                  <a:solidFill>
                    <a:srgbClr val="67D103"/>
                  </a:solidFill>
                  <a:effectLst/>
                  <a:latin typeface="Roboto Mono Regular" panose="020B0604020202020204" charset="0"/>
                  <a:ea typeface="Roboto Mono Regular" panose="020B0604020202020204" charset="0"/>
                </a:rPr>
                <a:t>"</a:t>
              </a:r>
              <a:r>
                <a:rPr lang="fr-MA" sz="1100" b="0" i="0">
                  <a:solidFill>
                    <a:srgbClr val="BFC7D5"/>
                  </a:solidFill>
                  <a:effectLst/>
                  <a:latin typeface="Roboto Mono Regular" panose="020B0604020202020204" charset="0"/>
                  <a:ea typeface="Roboto Mono Regular" panose="020B0604020202020204" charset="0"/>
                </a:rPr>
                <a:t>, </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start_date</a:t>
              </a:r>
              <a:r>
                <a:rPr lang="fr-MA" sz="1100" b="0" i="0">
                  <a:solidFill>
                    <a:srgbClr val="67D103"/>
                  </a:solidFill>
                  <a:effectLst/>
                  <a:latin typeface="Roboto Mono Regular" panose="020B0604020202020204" charset="0"/>
                  <a:ea typeface="Roboto Mono Regular" panose="020B0604020202020204" charset="0"/>
                </a:rPr>
                <a:t>"</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datetime</a:t>
              </a:r>
              <a:r>
                <a:rPr lang="fr-MA" sz="1100" b="0" i="0">
                  <a:solidFill>
                    <a:srgbClr val="BFC7D5"/>
                  </a:solidFill>
                  <a:effectLst/>
                  <a:latin typeface="Roboto Mono Regular" panose="020B0604020202020204" charset="0"/>
                  <a:ea typeface="Roboto Mono Regular" panose="020B0604020202020204" charset="0"/>
                </a:rPr>
                <a:t>(2021, 1, 1)}</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schedule</a:t>
              </a:r>
              <a:r>
                <a:rPr lang="fr-MA" sz="1100" b="0" i="0">
                  <a:solidFill>
                    <a:srgbClr val="BFC7D5"/>
                  </a:solidFill>
                  <a:effectLst/>
                  <a:latin typeface="Roboto Mono Regular" panose="020B0604020202020204" charset="0"/>
                  <a:ea typeface="Roboto Mono Regular" panose="020B0604020202020204" charset="0"/>
                </a:rPr>
                <a:t> = </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daily</a:t>
              </a:r>
              <a:r>
                <a:rPr lang="fr-MA" sz="1100" b="0" i="0">
                  <a:solidFill>
                    <a:srgbClr val="67D103"/>
                  </a:solidFill>
                  <a:effectLst/>
                  <a:latin typeface="Roboto Mono Regular" panose="020B0604020202020204" charset="0"/>
                  <a:ea typeface="Roboto Mono Regular" panose="020B0604020202020204" charset="0"/>
                </a:rPr>
                <a:t>"</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dag_number</a:t>
              </a:r>
              <a:r>
                <a:rPr lang="fr-MA" sz="1100" b="0" i="0">
                  <a:solidFill>
                    <a:srgbClr val="BFC7D5"/>
                  </a:solidFill>
                  <a:effectLst/>
                  <a:latin typeface="Roboto Mono Regular" panose="020B0604020202020204" charset="0"/>
                  <a:ea typeface="Roboto Mono Regular" panose="020B0604020202020204" charset="0"/>
                </a:rPr>
                <a:t> = n</a:t>
              </a:r>
            </a:p>
            <a:p>
              <a:pPr lvl="1">
                <a:lnSpc>
                  <a:spcPct val="200000"/>
                </a:lnSpc>
              </a:pP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globals</a:t>
              </a:r>
              <a:r>
                <a:rPr lang="fr-MA" sz="1100" b="0" i="0">
                  <a:solidFill>
                    <a:srgbClr val="BFC7D5"/>
                  </a:solidFill>
                  <a:effectLst/>
                  <a:latin typeface="Roboto Mono Regular" panose="020B0604020202020204" charset="0"/>
                  <a:ea typeface="Roboto Mono Regular" panose="020B0604020202020204" charset="0"/>
                </a:rPr>
                <a:t>()[</a:t>
              </a:r>
              <a:r>
                <a:rPr lang="fr-MA" sz="1100" b="0" i="0" err="1">
                  <a:solidFill>
                    <a:srgbClr val="BFC7D5"/>
                  </a:solidFill>
                  <a:effectLst/>
                  <a:latin typeface="Roboto Mono Regular" panose="020B0604020202020204" charset="0"/>
                  <a:ea typeface="Roboto Mono Regular" panose="020B0604020202020204" charset="0"/>
                </a:rPr>
                <a:t>dag_id</a:t>
              </a:r>
              <a:r>
                <a:rPr lang="fr-MA" sz="1100" b="0" i="0">
                  <a:solidFill>
                    <a:srgbClr val="BFC7D5"/>
                  </a:solidFill>
                  <a:effectLst/>
                  <a:latin typeface="Roboto Mono Regular" panose="020B0604020202020204" charset="0"/>
                  <a:ea typeface="Roboto Mono Regular" panose="020B0604020202020204" charset="0"/>
                </a:rPr>
                <a:t>] = </a:t>
              </a:r>
              <a:r>
                <a:rPr lang="fr-MA" sz="1100" b="0" i="0" err="1">
                  <a:solidFill>
                    <a:srgbClr val="BFC7D5"/>
                  </a:solidFill>
                  <a:effectLst/>
                  <a:latin typeface="Roboto Mono Regular" panose="020B0604020202020204" charset="0"/>
                  <a:ea typeface="Roboto Mono Regular" panose="020B0604020202020204" charset="0"/>
                </a:rPr>
                <a:t>create_dag</a:t>
              </a:r>
              <a:r>
                <a:rPr lang="fr-MA" sz="1100" b="0" i="0">
                  <a:solidFill>
                    <a:srgbClr val="BFC7D5"/>
                  </a:solidFill>
                  <a:effectLst/>
                  <a:latin typeface="Roboto Mono Regular" panose="020B0604020202020204" charset="0"/>
                  <a:ea typeface="Roboto Mono Regular" panose="020B0604020202020204" charset="0"/>
                </a:rPr>
                <a:t>(</a:t>
              </a:r>
              <a:r>
                <a:rPr lang="fr-MA" sz="1100" b="0" i="0" err="1">
                  <a:solidFill>
                    <a:srgbClr val="BFC7D5"/>
                  </a:solidFill>
                  <a:effectLst/>
                  <a:latin typeface="Roboto Mono Regular" panose="020B0604020202020204" charset="0"/>
                  <a:ea typeface="Roboto Mono Regular" panose="020B0604020202020204" charset="0"/>
                </a:rPr>
                <a:t>dag_id</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schedule</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dag_number</a:t>
              </a:r>
              <a:r>
                <a:rPr lang="fr-MA" sz="1100" b="0" i="0">
                  <a:solidFill>
                    <a:srgbClr val="BFC7D5"/>
                  </a:solidFill>
                  <a:effectLst/>
                  <a:latin typeface="Roboto Mono Regular" panose="020B0604020202020204" charset="0"/>
                  <a:ea typeface="Roboto Mono Regular" panose="020B0604020202020204" charset="0"/>
                </a:rPr>
                <a:t>, </a:t>
              </a:r>
              <a:r>
                <a:rPr lang="fr-MA" sz="1100" b="0" i="0" err="1">
                  <a:solidFill>
                    <a:srgbClr val="BFC7D5"/>
                  </a:solidFill>
                  <a:effectLst/>
                  <a:latin typeface="Roboto Mono Regular" panose="020B0604020202020204" charset="0"/>
                  <a:ea typeface="Roboto Mono Regular" panose="020B0604020202020204" charset="0"/>
                </a:rPr>
                <a:t>default_args</a:t>
              </a:r>
              <a:r>
                <a:rPr lang="fr-MA" sz="1100" b="0" i="0">
                  <a:solidFill>
                    <a:srgbClr val="BFC7D5"/>
                  </a:solidFill>
                  <a:effectLst/>
                  <a:latin typeface="Roboto Mono Regular" panose="020B0604020202020204" charset="0"/>
                  <a:ea typeface="Roboto Mono Regular" panose="020B0604020202020204" charset="0"/>
                </a:rPr>
                <a:t>)</a:t>
              </a:r>
              <a:endParaRPr lang="en-US" sz="1100">
                <a:solidFill>
                  <a:srgbClr val="FFFFFF"/>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4765662B-924C-A152-2CB1-44C59DDEA37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161</a:t>
            </a:fld>
            <a:endParaRPr lang="en-US" sz="1800" b="1">
              <a:solidFill>
                <a:srgbClr val="A8CEC3"/>
              </a:solidFill>
            </a:endParaRPr>
          </a:p>
        </p:txBody>
      </p:sp>
    </p:spTree>
    <p:extLst>
      <p:ext uri="{BB962C8B-B14F-4D97-AF65-F5344CB8AC3E}">
        <p14:creationId xmlns:p14="http://schemas.microsoft.com/office/powerpoint/2010/main" val="1005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dissolve">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dissolve">
                                      <p:cBhvr>
                                        <p:cTn id="17" dur="500"/>
                                        <p:tgtEl>
                                          <p:spTgt spid="14">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4">
                                            <p:txEl>
                                              <p:pRg st="4" end="4"/>
                                            </p:txEl>
                                          </p:spTgt>
                                        </p:tgtEl>
                                        <p:attrNameLst>
                                          <p:attrName>style.visibility</p:attrName>
                                        </p:attrNameLst>
                                      </p:cBhvr>
                                      <p:to>
                                        <p:strVal val="visible"/>
                                      </p:to>
                                    </p:set>
                                    <p:animEffect transition="in" filter="dissolve">
                                      <p:cBhvr>
                                        <p:cTn id="20" dur="500"/>
                                        <p:tgtEl>
                                          <p:spTgt spid="14">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dissolve">
                                      <p:cBhvr>
                                        <p:cTn id="23" dur="500"/>
                                        <p:tgtEl>
                                          <p:spTgt spid="14">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4">
                                            <p:txEl>
                                              <p:pRg st="6" end="6"/>
                                            </p:txEl>
                                          </p:spTgt>
                                        </p:tgtEl>
                                        <p:attrNameLst>
                                          <p:attrName>style.visibility</p:attrName>
                                        </p:attrNameLst>
                                      </p:cBhvr>
                                      <p:to>
                                        <p:strVal val="visible"/>
                                      </p:to>
                                    </p:set>
                                    <p:animEffect transition="in" filter="dissolve">
                                      <p:cBhvr>
                                        <p:cTn id="26" dur="500"/>
                                        <p:tgtEl>
                                          <p:spTgt spid="14">
                                            <p:txEl>
                                              <p:pRg st="6" end="6"/>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animEffect transition="in" filter="dissolve">
                                      <p:cBhvr>
                                        <p:cTn id="29" dur="500"/>
                                        <p:tgtEl>
                                          <p:spTgt spid="14">
                                            <p:txEl>
                                              <p:pRg st="7" end="7"/>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14">
                                            <p:txEl>
                                              <p:pRg st="8" end="8"/>
                                            </p:txEl>
                                          </p:spTgt>
                                        </p:tgtEl>
                                        <p:attrNameLst>
                                          <p:attrName>style.visibility</p:attrName>
                                        </p:attrNameLst>
                                      </p:cBhvr>
                                      <p:to>
                                        <p:strVal val="visible"/>
                                      </p:to>
                                    </p:set>
                                    <p:animEffect transition="in" filter="dissolve">
                                      <p:cBhvr>
                                        <p:cTn id="32"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BEST PRACTICES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4596836"/>
          </a:xfrm>
          <a:prstGeom prst="rect">
            <a:avLst/>
          </a:prstGeom>
        </p:spPr>
        <p:txBody>
          <a:bodyPr wrap="square" lIns="0" tIns="0" rIns="0" bIns="0" rtlCol="0" anchor="t">
            <a:spAutoFit/>
          </a:bodyPr>
          <a:lstStyle/>
          <a:p>
            <a:r>
              <a:rPr lang="fr-FR" b="1">
                <a:solidFill>
                  <a:srgbClr val="A8CEC3"/>
                </a:solidFill>
                <a:latin typeface="Avenir Next LT Pro"/>
              </a:rPr>
              <a:t>Dynamic DAG </a:t>
            </a:r>
            <a:r>
              <a:rPr lang="fr-FR" b="1" err="1">
                <a:solidFill>
                  <a:srgbClr val="A8CEC3"/>
                </a:solidFill>
                <a:latin typeface="Avenir Next LT Pro"/>
              </a:rPr>
              <a:t>Generation</a:t>
            </a:r>
            <a:endParaRPr lang="fr-FR" b="1">
              <a:solidFill>
                <a:srgbClr val="A8CEC3"/>
              </a:solidFill>
              <a:latin typeface="Avenir Next LT Pro"/>
            </a:endParaRPr>
          </a:p>
          <a:p>
            <a:endParaRPr lang="fr-FR" b="1">
              <a:solidFill>
                <a:srgbClr val="A8CEC3"/>
              </a:solidFill>
              <a:latin typeface="Avenir Next LT Pro"/>
            </a:endParaRPr>
          </a:p>
          <a:p>
            <a:pPr marL="742950" lvl="1" indent="-285750">
              <a:lnSpc>
                <a:spcPct val="200000"/>
              </a:lnSpc>
              <a:buFont typeface="Wingdings" panose="05000000000000000000" pitchFamily="2" charset="2"/>
              <a:buChar char="Ø"/>
            </a:pPr>
            <a:r>
              <a:rPr lang="fr-MA" err="1">
                <a:solidFill>
                  <a:srgbClr val="00B0F0"/>
                </a:solidFill>
                <a:latin typeface="Avenir Next LT Pro"/>
              </a:rPr>
              <a:t>Generate</a:t>
            </a:r>
            <a:r>
              <a:rPr lang="fr-MA">
                <a:solidFill>
                  <a:srgbClr val="00B0F0"/>
                </a:solidFill>
                <a:latin typeface="Avenir Next LT Pro"/>
              </a:rPr>
              <a:t> </a:t>
            </a:r>
            <a:r>
              <a:rPr lang="fr-MA" err="1">
                <a:solidFill>
                  <a:srgbClr val="00B0F0"/>
                </a:solidFill>
                <a:latin typeface="Avenir Next LT Pro"/>
              </a:rPr>
              <a:t>DAGs</a:t>
            </a:r>
            <a:r>
              <a:rPr lang="fr-MA">
                <a:solidFill>
                  <a:srgbClr val="00B0F0"/>
                </a:solidFill>
                <a:latin typeface="Avenir Next LT Pro"/>
              </a:rPr>
              <a:t> </a:t>
            </a:r>
            <a:r>
              <a:rPr lang="fr-MA" err="1">
                <a:solidFill>
                  <a:srgbClr val="00B0F0"/>
                </a:solidFill>
                <a:latin typeface="Avenir Next LT Pro"/>
              </a:rPr>
              <a:t>from</a:t>
            </a:r>
            <a:r>
              <a:rPr lang="fr-MA">
                <a:solidFill>
                  <a:srgbClr val="00B0F0"/>
                </a:solidFill>
                <a:latin typeface="Avenir Next LT Pro"/>
              </a:rPr>
              <a:t> connections</a:t>
            </a:r>
          </a:p>
          <a:p>
            <a:pPr lvl="1">
              <a:lnSpc>
                <a:spcPct val="200000"/>
              </a:lnSpc>
            </a:pPr>
            <a:endParaRPr lang="fr-MA">
              <a:solidFill>
                <a:srgbClr val="00B0F0"/>
              </a:solidFill>
              <a:latin typeface="Avenir Next LT Pro"/>
            </a:endParaRPr>
          </a:p>
          <a:p>
            <a:pPr>
              <a:lnSpc>
                <a:spcPct val="200000"/>
              </a:lnSpc>
            </a:pPr>
            <a:r>
              <a:rPr lang="fr-FR" sz="2000">
                <a:latin typeface="Avenir Next LT Pro"/>
              </a:rPr>
              <a:t>Une autre manière de définir les paramètres d'entrée pour les DAG générés de manière dynamique consiste à définir des connexions Airflow. Cette option peut être intéressante si chaque DAG doit se connecter à une base de données ou une API. Étant donné que la configuration des connexions est nécessaire de toute façon, créer les DAG à partir de cette source permet d'éviter un travail redondant.</a:t>
            </a:r>
          </a:p>
          <a:p>
            <a:pPr>
              <a:lnSpc>
                <a:spcPct val="200000"/>
              </a:lnSpc>
            </a:pPr>
            <a:endParaRPr lang="fr-FR">
              <a:latin typeface="Avenir Next LT Pro"/>
            </a:endParaRPr>
          </a:p>
        </p:txBody>
      </p:sp>
      <p:sp>
        <p:nvSpPr>
          <p:cNvPr id="22" name="Espace réservé du numéro de diapositive 24">
            <a:extLst>
              <a:ext uri="{FF2B5EF4-FFF2-40B4-BE49-F238E27FC236}">
                <a16:creationId xmlns:a16="http://schemas.microsoft.com/office/drawing/2014/main" id="{92F6BC9B-EEB6-2460-E423-FD8D4EC959B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162</a:t>
            </a:fld>
            <a:endParaRPr lang="en-US" sz="1800" b="1">
              <a:solidFill>
                <a:srgbClr val="A8CEC3"/>
              </a:solidFill>
            </a:endParaRPr>
          </a:p>
        </p:txBody>
      </p:sp>
    </p:spTree>
    <p:extLst>
      <p:ext uri="{BB962C8B-B14F-4D97-AF65-F5344CB8AC3E}">
        <p14:creationId xmlns:p14="http://schemas.microsoft.com/office/powerpoint/2010/main" val="200103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dissolve">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4" end="4"/>
                                            </p:txEl>
                                          </p:spTgt>
                                        </p:tgtEl>
                                        <p:attrNameLst>
                                          <p:attrName>style.visibility</p:attrName>
                                        </p:attrNameLst>
                                      </p:cBhvr>
                                      <p:to>
                                        <p:strVal val="visible"/>
                                      </p:to>
                                    </p:set>
                                    <p:animEffect transition="in" filter="dissolve">
                                      <p:cBhvr>
                                        <p:cTn id="12"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BEST PRACTICES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4596836"/>
          </a:xfrm>
          <a:prstGeom prst="rect">
            <a:avLst/>
          </a:prstGeom>
        </p:spPr>
        <p:txBody>
          <a:bodyPr wrap="square" lIns="0" tIns="0" rIns="0" bIns="0" rtlCol="0" anchor="t">
            <a:spAutoFit/>
          </a:bodyPr>
          <a:lstStyle/>
          <a:p>
            <a:r>
              <a:rPr lang="fr-FR" b="1">
                <a:solidFill>
                  <a:srgbClr val="A8CEC3"/>
                </a:solidFill>
                <a:latin typeface="Avenir Next LT Pro"/>
              </a:rPr>
              <a:t>Dynamic DAG </a:t>
            </a:r>
            <a:r>
              <a:rPr lang="fr-FR" b="1" err="1">
                <a:solidFill>
                  <a:srgbClr val="A8CEC3"/>
                </a:solidFill>
                <a:latin typeface="Avenir Next LT Pro"/>
              </a:rPr>
              <a:t>Generation</a:t>
            </a:r>
            <a:endParaRPr lang="fr-FR" b="1">
              <a:solidFill>
                <a:srgbClr val="A8CEC3"/>
              </a:solidFill>
              <a:latin typeface="Avenir Next LT Pro"/>
            </a:endParaRPr>
          </a:p>
          <a:p>
            <a:endParaRPr lang="fr-FR" b="1">
              <a:solidFill>
                <a:srgbClr val="A8CEC3"/>
              </a:solidFill>
              <a:latin typeface="Avenir Next LT Pro"/>
            </a:endParaRPr>
          </a:p>
          <a:p>
            <a:pPr marL="742950" lvl="1" indent="-285750">
              <a:lnSpc>
                <a:spcPct val="200000"/>
              </a:lnSpc>
              <a:buFont typeface="Wingdings" panose="05000000000000000000" pitchFamily="2" charset="2"/>
              <a:buChar char="Ø"/>
            </a:pPr>
            <a:r>
              <a:rPr lang="fr-MA" err="1">
                <a:solidFill>
                  <a:srgbClr val="00B0F0"/>
                </a:solidFill>
                <a:latin typeface="Avenir Next LT Pro"/>
              </a:rPr>
              <a:t>Generate</a:t>
            </a:r>
            <a:r>
              <a:rPr lang="fr-MA">
                <a:solidFill>
                  <a:srgbClr val="00B0F0"/>
                </a:solidFill>
                <a:latin typeface="Avenir Next LT Pro"/>
              </a:rPr>
              <a:t> </a:t>
            </a:r>
            <a:r>
              <a:rPr lang="fr-MA" err="1">
                <a:solidFill>
                  <a:srgbClr val="00B0F0"/>
                </a:solidFill>
                <a:latin typeface="Avenir Next LT Pro"/>
              </a:rPr>
              <a:t>DAGs</a:t>
            </a:r>
            <a:r>
              <a:rPr lang="fr-MA">
                <a:solidFill>
                  <a:srgbClr val="00B0F0"/>
                </a:solidFill>
                <a:latin typeface="Avenir Next LT Pro"/>
              </a:rPr>
              <a:t> </a:t>
            </a:r>
            <a:r>
              <a:rPr lang="fr-MA" err="1">
                <a:solidFill>
                  <a:srgbClr val="00B0F0"/>
                </a:solidFill>
                <a:latin typeface="Avenir Next LT Pro"/>
              </a:rPr>
              <a:t>from</a:t>
            </a:r>
            <a:r>
              <a:rPr lang="fr-MA">
                <a:solidFill>
                  <a:srgbClr val="00B0F0"/>
                </a:solidFill>
                <a:latin typeface="Avenir Next LT Pro"/>
              </a:rPr>
              <a:t> connections</a:t>
            </a:r>
          </a:p>
          <a:p>
            <a:pPr lvl="1">
              <a:lnSpc>
                <a:spcPct val="200000"/>
              </a:lnSpc>
            </a:pPr>
            <a:endParaRPr lang="fr-MA">
              <a:solidFill>
                <a:srgbClr val="00B0F0"/>
              </a:solidFill>
              <a:latin typeface="Avenir Next LT Pro"/>
            </a:endParaRPr>
          </a:p>
          <a:p>
            <a:pPr>
              <a:lnSpc>
                <a:spcPct val="200000"/>
              </a:lnSpc>
            </a:pPr>
            <a:r>
              <a:rPr lang="fr-FR" sz="2000">
                <a:latin typeface="Avenir Next LT Pro"/>
              </a:rPr>
              <a:t>Une autre manière de définir les paramètres d'entrée pour les DAG générés de manière dynamique consiste à définir des connexions Airflow. Cette option peut être intéressante si chaque DAG doit se connecter à une base de données ou une API. Étant donné que la configuration des connexions est nécessaire de toute façon, créer les DAG à partir de cette source permet d'éviter un travail redondant.</a:t>
            </a:r>
          </a:p>
          <a:p>
            <a:pPr>
              <a:lnSpc>
                <a:spcPct val="200000"/>
              </a:lnSpc>
            </a:pPr>
            <a:endParaRPr lang="fr-FR">
              <a:latin typeface="Avenir Next LT Pro"/>
            </a:endParaRPr>
          </a:p>
        </p:txBody>
      </p:sp>
      <p:sp>
        <p:nvSpPr>
          <p:cNvPr id="22" name="Espace réservé du numéro de diapositive 24">
            <a:extLst>
              <a:ext uri="{FF2B5EF4-FFF2-40B4-BE49-F238E27FC236}">
                <a16:creationId xmlns:a16="http://schemas.microsoft.com/office/drawing/2014/main" id="{76E70FF4-2854-657C-CDEC-7248DF0C5F8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163</a:t>
            </a:fld>
            <a:endParaRPr lang="en-US" sz="1800" b="1">
              <a:solidFill>
                <a:srgbClr val="A8CEC3"/>
              </a:solidFill>
            </a:endParaRPr>
          </a:p>
        </p:txBody>
      </p:sp>
    </p:spTree>
    <p:extLst>
      <p:ext uri="{BB962C8B-B14F-4D97-AF65-F5344CB8AC3E}">
        <p14:creationId xmlns:p14="http://schemas.microsoft.com/office/powerpoint/2010/main" val="296748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dissolve">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4" end="4"/>
                                            </p:txEl>
                                          </p:spTgt>
                                        </p:tgtEl>
                                        <p:attrNameLst>
                                          <p:attrName>style.visibility</p:attrName>
                                        </p:attrNameLst>
                                      </p:cBhvr>
                                      <p:to>
                                        <p:strVal val="visible"/>
                                      </p:to>
                                    </p:set>
                                    <p:animEffect transition="in" filter="dissolve">
                                      <p:cBhvr>
                                        <p:cTn id="12"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BEST PRACTICES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4904612"/>
          </a:xfrm>
          <a:prstGeom prst="rect">
            <a:avLst/>
          </a:prstGeom>
        </p:spPr>
        <p:txBody>
          <a:bodyPr wrap="square" lIns="0" tIns="0" rIns="0" bIns="0" rtlCol="0" anchor="t">
            <a:spAutoFit/>
          </a:bodyPr>
          <a:lstStyle/>
          <a:p>
            <a:r>
              <a:rPr lang="fr-FR" b="1">
                <a:solidFill>
                  <a:srgbClr val="A8CEC3"/>
                </a:solidFill>
                <a:latin typeface="Avenir Next LT Pro"/>
              </a:rPr>
              <a:t>Dynamic DAG </a:t>
            </a:r>
            <a:r>
              <a:rPr lang="fr-FR" b="1" err="1">
                <a:solidFill>
                  <a:srgbClr val="A8CEC3"/>
                </a:solidFill>
                <a:latin typeface="Avenir Next LT Pro"/>
              </a:rPr>
              <a:t>Generation</a:t>
            </a:r>
            <a:endParaRPr lang="fr-FR" b="1">
              <a:solidFill>
                <a:srgbClr val="A8CEC3"/>
              </a:solidFill>
              <a:latin typeface="Avenir Next LT Pro"/>
            </a:endParaRPr>
          </a:p>
          <a:p>
            <a:endParaRPr lang="fr-FR" b="1">
              <a:solidFill>
                <a:srgbClr val="A8CEC3"/>
              </a:solidFill>
              <a:latin typeface="Avenir Next LT Pro"/>
            </a:endParaRPr>
          </a:p>
          <a:p>
            <a:pPr marL="742950" lvl="1" indent="-285750">
              <a:lnSpc>
                <a:spcPct val="200000"/>
              </a:lnSpc>
              <a:buFont typeface="Wingdings" panose="05000000000000000000" pitchFamily="2" charset="2"/>
              <a:buChar char="Ø"/>
            </a:pPr>
            <a:r>
              <a:rPr lang="fr-MA" err="1">
                <a:solidFill>
                  <a:srgbClr val="00B0F0"/>
                </a:solidFill>
                <a:latin typeface="Avenir Next LT Pro"/>
              </a:rPr>
              <a:t>Generate</a:t>
            </a:r>
            <a:r>
              <a:rPr lang="fr-MA">
                <a:solidFill>
                  <a:srgbClr val="00B0F0"/>
                </a:solidFill>
                <a:latin typeface="Avenir Next LT Pro"/>
              </a:rPr>
              <a:t> </a:t>
            </a:r>
            <a:r>
              <a:rPr lang="fr-MA" err="1">
                <a:solidFill>
                  <a:srgbClr val="00B0F0"/>
                </a:solidFill>
                <a:latin typeface="Avenir Next LT Pro"/>
              </a:rPr>
              <a:t>DAGs</a:t>
            </a:r>
            <a:r>
              <a:rPr lang="fr-MA">
                <a:solidFill>
                  <a:srgbClr val="00B0F0"/>
                </a:solidFill>
                <a:latin typeface="Avenir Next LT Pro"/>
              </a:rPr>
              <a:t> </a:t>
            </a:r>
            <a:r>
              <a:rPr lang="fr-MA" err="1">
                <a:solidFill>
                  <a:srgbClr val="00B0F0"/>
                </a:solidFill>
                <a:latin typeface="Avenir Next LT Pro"/>
              </a:rPr>
              <a:t>from</a:t>
            </a:r>
            <a:r>
              <a:rPr lang="fr-MA">
                <a:solidFill>
                  <a:srgbClr val="00B0F0"/>
                </a:solidFill>
                <a:latin typeface="Avenir Next LT Pro"/>
              </a:rPr>
              <a:t> connections</a:t>
            </a:r>
          </a:p>
          <a:p>
            <a:pPr lvl="1">
              <a:lnSpc>
                <a:spcPct val="200000"/>
              </a:lnSpc>
            </a:pPr>
            <a:r>
              <a:rPr lang="fr-FR">
                <a:latin typeface="Avenir Next LT Pro"/>
              </a:rPr>
              <a:t>Pour implémenter cette méthode, la récupération des</a:t>
            </a:r>
          </a:p>
          <a:p>
            <a:pPr lvl="1">
              <a:lnSpc>
                <a:spcPct val="200000"/>
              </a:lnSpc>
            </a:pPr>
            <a:r>
              <a:rPr lang="fr-FR">
                <a:latin typeface="Avenir Next LT Pro"/>
              </a:rPr>
              <a:t> connexions depuis la base de données de métadonnées</a:t>
            </a:r>
          </a:p>
          <a:p>
            <a:pPr lvl="1">
              <a:lnSpc>
                <a:spcPct val="200000"/>
              </a:lnSpc>
            </a:pPr>
            <a:r>
              <a:rPr lang="fr-FR">
                <a:latin typeface="Avenir Next LT Pro"/>
              </a:rPr>
              <a:t> d'Airflow se fait en instanciant la session et en interrogeant </a:t>
            </a:r>
          </a:p>
          <a:p>
            <a:pPr lvl="1">
              <a:lnSpc>
                <a:spcPct val="200000"/>
              </a:lnSpc>
            </a:pPr>
            <a:r>
              <a:rPr lang="fr-FR">
                <a:latin typeface="Avenir Next LT Pro"/>
              </a:rPr>
              <a:t>la table de connexion. Il est également possible de filtrer </a:t>
            </a:r>
          </a:p>
          <a:p>
            <a:pPr lvl="1">
              <a:lnSpc>
                <a:spcPct val="200000"/>
              </a:lnSpc>
            </a:pPr>
            <a:r>
              <a:rPr lang="fr-FR">
                <a:latin typeface="Avenir Next LT Pro"/>
              </a:rPr>
              <a:t>cette requête pour ne récupérer que les connexions qui </a:t>
            </a:r>
          </a:p>
          <a:p>
            <a:pPr lvl="1">
              <a:lnSpc>
                <a:spcPct val="200000"/>
              </a:lnSpc>
            </a:pPr>
            <a:r>
              <a:rPr lang="fr-FR">
                <a:latin typeface="Avenir Next LT Pro"/>
              </a:rPr>
              <a:t>correspondent à des critères spécifiques.</a:t>
            </a:r>
          </a:p>
          <a:p>
            <a:pPr>
              <a:lnSpc>
                <a:spcPct val="200000"/>
              </a:lnSpc>
            </a:pPr>
            <a:endParaRPr lang="fr-FR">
              <a:latin typeface="Avenir Next LT Pro" panose="020B0504020202020204" pitchFamily="34" charset="0"/>
            </a:endParaRPr>
          </a:p>
        </p:txBody>
      </p:sp>
      <p:grpSp>
        <p:nvGrpSpPr>
          <p:cNvPr id="13" name="Group 14">
            <a:extLst>
              <a:ext uri="{FF2B5EF4-FFF2-40B4-BE49-F238E27FC236}">
                <a16:creationId xmlns:a16="http://schemas.microsoft.com/office/drawing/2014/main" id="{6EB08091-5EA7-3F21-2AC7-D1EA365592A2}"/>
              </a:ext>
            </a:extLst>
          </p:cNvPr>
          <p:cNvGrpSpPr/>
          <p:nvPr/>
        </p:nvGrpSpPr>
        <p:grpSpPr>
          <a:xfrm>
            <a:off x="8646288" y="1202559"/>
            <a:ext cx="7264400" cy="6813231"/>
            <a:chOff x="-26447" y="-80054"/>
            <a:chExt cx="2760817" cy="449983"/>
          </a:xfrm>
        </p:grpSpPr>
        <p:sp>
          <p:nvSpPr>
            <p:cNvPr id="15" name="Freeform 15">
              <a:extLst>
                <a:ext uri="{FF2B5EF4-FFF2-40B4-BE49-F238E27FC236}">
                  <a16:creationId xmlns:a16="http://schemas.microsoft.com/office/drawing/2014/main" id="{9732FB01-EB40-3BD7-DCAA-B13439720EEF}"/>
                </a:ext>
              </a:extLst>
            </p:cNvPr>
            <p:cNvSpPr/>
            <p:nvPr/>
          </p:nvSpPr>
          <p:spPr>
            <a:xfrm>
              <a:off x="-3136" y="-80054"/>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a:extLst>
                <a:ext uri="{FF2B5EF4-FFF2-40B4-BE49-F238E27FC236}">
                  <a16:creationId xmlns:a16="http://schemas.microsoft.com/office/drawing/2014/main" id="{9FCCBB02-67A9-E2E2-D2C0-09D9DB10D290}"/>
                </a:ext>
              </a:extLst>
            </p:cNvPr>
            <p:cNvSpPr txBox="1"/>
            <p:nvPr/>
          </p:nvSpPr>
          <p:spPr>
            <a:xfrm>
              <a:off x="-26447" y="-72694"/>
              <a:ext cx="2760817" cy="425831"/>
            </a:xfrm>
            <a:prstGeom prst="rect">
              <a:avLst/>
            </a:prstGeom>
          </p:spPr>
          <p:txBody>
            <a:bodyPr lIns="50800" tIns="50800" rIns="50800" bIns="50800" rtlCol="0" anchor="ctr"/>
            <a:lstStyle/>
            <a:p>
              <a:pPr lvl="1">
                <a:lnSpc>
                  <a:spcPct val="150000"/>
                </a:lnSpc>
              </a:pPr>
              <a:r>
                <a:rPr lang="fr-MA" sz="11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100" b="0" i="0">
                  <a:solidFill>
                    <a:schemeClr val="tx2">
                      <a:lumMod val="60000"/>
                      <a:lumOff val="40000"/>
                    </a:schemeClr>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pendulum</a:t>
              </a:r>
              <a:r>
                <a:rPr lang="fr-MA" sz="1100" b="0" i="0">
                  <a:solidFill>
                    <a:schemeClr val="tx2">
                      <a:lumMod val="60000"/>
                      <a:lumOff val="40000"/>
                    </a:schemeClr>
                  </a:solidFill>
                  <a:effectLst/>
                  <a:latin typeface="Roboto Mono Regular" panose="020B0604020202020204" charset="0"/>
                  <a:ea typeface="Roboto Mono Regular" panose="020B0604020202020204" charset="0"/>
                </a:rPr>
                <a:t> import </a:t>
              </a:r>
              <a:r>
                <a:rPr lang="fr-MA" sz="1100" b="0" i="0" err="1">
                  <a:solidFill>
                    <a:schemeClr val="bg1"/>
                  </a:solidFill>
                  <a:effectLst/>
                  <a:latin typeface="Roboto Mono Regular" panose="020B0604020202020204" charset="0"/>
                  <a:ea typeface="Roboto Mono Regular" panose="020B0604020202020204" charset="0"/>
                </a:rPr>
                <a:t>datetime</a:t>
              </a:r>
              <a:endParaRPr lang="fr-MA" sz="1100" b="0" i="0">
                <a:solidFill>
                  <a:schemeClr val="bg1"/>
                </a:solidFill>
                <a:effectLst/>
                <a:latin typeface="Roboto Mono Regular" panose="020B0604020202020204" charset="0"/>
                <a:ea typeface="Roboto Mono Regular" panose="020B0604020202020204" charset="0"/>
              </a:endParaRPr>
            </a:p>
            <a:p>
              <a:pPr lvl="1">
                <a:lnSpc>
                  <a:spcPct val="150000"/>
                </a:lnSpc>
              </a:pPr>
              <a:r>
                <a:rPr lang="fr-MA" sz="11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100" b="0" i="0">
                  <a:solidFill>
                    <a:schemeClr val="tx2">
                      <a:lumMod val="60000"/>
                      <a:lumOff val="40000"/>
                    </a:schemeClr>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airflow</a:t>
              </a:r>
              <a:r>
                <a:rPr lang="fr-MA" sz="1100" b="0" i="0">
                  <a:solidFill>
                    <a:schemeClr val="tx2">
                      <a:lumMod val="60000"/>
                      <a:lumOff val="40000"/>
                    </a:schemeClr>
                  </a:solidFill>
                  <a:effectLst/>
                  <a:latin typeface="Roboto Mono Regular" panose="020B0604020202020204" charset="0"/>
                  <a:ea typeface="Roboto Mono Regular" panose="020B0604020202020204" charset="0"/>
                </a:rPr>
                <a:t> import </a:t>
              </a:r>
              <a:r>
                <a:rPr lang="fr-MA" sz="1100" b="0" i="0">
                  <a:solidFill>
                    <a:schemeClr val="bg1"/>
                  </a:solidFill>
                  <a:effectLst/>
                  <a:latin typeface="Roboto Mono Regular" panose="020B0604020202020204" charset="0"/>
                  <a:ea typeface="Roboto Mono Regular" panose="020B0604020202020204" charset="0"/>
                </a:rPr>
                <a:t>DAG, settings</a:t>
              </a:r>
            </a:p>
            <a:p>
              <a:pPr lvl="1">
                <a:lnSpc>
                  <a:spcPct val="150000"/>
                </a:lnSpc>
              </a:pPr>
              <a:r>
                <a:rPr lang="fr-MA" sz="11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100" b="0" i="0">
                  <a:solidFill>
                    <a:schemeClr val="tx2">
                      <a:lumMod val="60000"/>
                      <a:lumOff val="40000"/>
                    </a:schemeClr>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airflow.models</a:t>
              </a:r>
              <a:r>
                <a:rPr lang="fr-MA" sz="1100" b="0" i="0">
                  <a:solidFill>
                    <a:schemeClr val="tx2">
                      <a:lumMod val="60000"/>
                      <a:lumOff val="40000"/>
                    </a:schemeClr>
                  </a:solidFill>
                  <a:effectLst/>
                  <a:latin typeface="Roboto Mono Regular" panose="020B0604020202020204" charset="0"/>
                  <a:ea typeface="Roboto Mono Regular" panose="020B0604020202020204" charset="0"/>
                </a:rPr>
                <a:t> import </a:t>
              </a:r>
              <a:r>
                <a:rPr lang="fr-MA" sz="1100" b="0" i="0">
                  <a:solidFill>
                    <a:schemeClr val="bg1"/>
                  </a:solidFill>
                  <a:effectLst/>
                  <a:latin typeface="Roboto Mono Regular" panose="020B0604020202020204" charset="0"/>
                  <a:ea typeface="Roboto Mono Regular" panose="020B0604020202020204" charset="0"/>
                </a:rPr>
                <a:t>Connection</a:t>
              </a:r>
            </a:p>
            <a:p>
              <a:pPr lvl="1">
                <a:lnSpc>
                  <a:spcPct val="150000"/>
                </a:lnSpc>
              </a:pPr>
              <a:r>
                <a:rPr lang="fr-MA" sz="1100" b="0" i="0" err="1">
                  <a:solidFill>
                    <a:schemeClr val="tx2">
                      <a:lumMod val="60000"/>
                      <a:lumOff val="40000"/>
                    </a:schemeClr>
                  </a:solidFill>
                  <a:effectLst/>
                  <a:latin typeface="Roboto Mono Regular" panose="020B0604020202020204" charset="0"/>
                  <a:ea typeface="Roboto Mono Regular" panose="020B0604020202020204" charset="0"/>
                </a:rPr>
                <a:t>from</a:t>
              </a:r>
              <a:r>
                <a:rPr lang="fr-MA" sz="1100" b="0" i="0">
                  <a:solidFill>
                    <a:schemeClr val="tx2">
                      <a:lumMod val="60000"/>
                      <a:lumOff val="40000"/>
                    </a:schemeClr>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airflow.operators.python</a:t>
              </a:r>
              <a:r>
                <a:rPr lang="fr-MA" sz="1100" b="0" i="0">
                  <a:solidFill>
                    <a:schemeClr val="tx2">
                      <a:lumMod val="60000"/>
                      <a:lumOff val="40000"/>
                    </a:schemeClr>
                  </a:solidFill>
                  <a:effectLst/>
                  <a:latin typeface="Roboto Mono Regular" panose="020B0604020202020204" charset="0"/>
                  <a:ea typeface="Roboto Mono Regular" panose="020B0604020202020204" charset="0"/>
                </a:rPr>
                <a:t> import </a:t>
              </a:r>
              <a:r>
                <a:rPr lang="fr-MA" sz="1100" b="0" i="0" err="1">
                  <a:solidFill>
                    <a:schemeClr val="bg1"/>
                  </a:solidFill>
                  <a:effectLst/>
                  <a:latin typeface="Roboto Mono Regular" panose="020B0604020202020204" charset="0"/>
                  <a:ea typeface="Roboto Mono Regular" panose="020B0604020202020204" charset="0"/>
                </a:rPr>
                <a:t>PythonOperator</a:t>
              </a:r>
              <a:endParaRPr lang="fr-MA" sz="1100" b="0" i="0">
                <a:solidFill>
                  <a:schemeClr val="bg1"/>
                </a:solidFill>
                <a:effectLst/>
                <a:latin typeface="Roboto Mono Regular" panose="020B0604020202020204" charset="0"/>
                <a:ea typeface="Roboto Mono Regular" panose="020B0604020202020204" charset="0"/>
              </a:endParaRPr>
            </a:p>
            <a:p>
              <a:pPr lvl="1">
                <a:lnSpc>
                  <a:spcPct val="150000"/>
                </a:lnSpc>
              </a:pPr>
              <a:r>
                <a:rPr lang="fr-MA" sz="1100" b="0" i="0" err="1">
                  <a:solidFill>
                    <a:schemeClr val="bg1"/>
                  </a:solidFill>
                  <a:effectLst/>
                  <a:latin typeface="Roboto Mono Regular" panose="020B0604020202020204" charset="0"/>
                  <a:ea typeface="Roboto Mono Regular" panose="020B0604020202020204" charset="0"/>
                </a:rPr>
                <a:t>def</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create_dag</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bg1"/>
                  </a:solidFill>
                  <a:effectLst/>
                  <a:latin typeface="Roboto Mono Regular" panose="020B0604020202020204" charset="0"/>
                  <a:ea typeface="Roboto Mono Regular" panose="020B0604020202020204" charset="0"/>
                </a:rPr>
                <a:t>dag_id</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schedule</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dag_number</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default_args</a:t>
              </a:r>
              <a:r>
                <a:rPr lang="fr-MA" sz="1100" b="0" i="0">
                  <a:solidFill>
                    <a:schemeClr val="bg1"/>
                  </a:solidFill>
                  <a:effectLst/>
                  <a:latin typeface="Roboto Mono Regular" panose="020B0604020202020204" charset="0"/>
                  <a:ea typeface="Roboto Mono Regular" panose="020B0604020202020204" charset="0"/>
                </a:rPr>
                <a:t>):</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def</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hello_world_py</a:t>
              </a:r>
              <a:r>
                <a:rPr lang="fr-MA" sz="1100" b="0" i="0">
                  <a:solidFill>
                    <a:schemeClr val="bg1"/>
                  </a:solidFill>
                  <a:effectLst/>
                  <a:latin typeface="Roboto Mono Regular" panose="020B0604020202020204" charset="0"/>
                  <a:ea typeface="Roboto Mono Regular" panose="020B0604020202020204" charset="0"/>
                </a:rPr>
                <a:t>(*args):</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print</a:t>
              </a:r>
              <a:r>
                <a:rPr lang="fr-MA" sz="1100" b="0" i="0">
                  <a:solidFill>
                    <a:schemeClr val="bg1"/>
                  </a:solidFill>
                  <a:effectLst/>
                  <a:latin typeface="Roboto Mono Regular" panose="020B0604020202020204" charset="0"/>
                  <a:ea typeface="Roboto Mono Regular" panose="020B0604020202020204" charset="0"/>
                </a:rPr>
                <a:t>(</a:t>
              </a:r>
              <a:r>
                <a:rPr lang="fr-MA" sz="1100" b="0" i="0">
                  <a:solidFill>
                    <a:srgbClr val="67D103"/>
                  </a:solidFill>
                  <a:effectLst/>
                  <a:latin typeface="Roboto Mono Regular" panose="020B0604020202020204" charset="0"/>
                  <a:ea typeface="Roboto Mono Regular" panose="020B0604020202020204" charset="0"/>
                </a:rPr>
                <a:t>"Hello World"</a:t>
              </a:r>
              <a:r>
                <a:rPr lang="fr-MA" sz="1100" b="0" i="0">
                  <a:solidFill>
                    <a:schemeClr val="bg1"/>
                  </a:solidFill>
                  <a:effectLst/>
                  <a:latin typeface="Roboto Mono Regular" panose="020B0604020202020204" charset="0"/>
                  <a:ea typeface="Roboto Mono Regular" panose="020B0604020202020204" charset="0"/>
                </a:rPr>
                <a:t>)</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print</a:t>
              </a:r>
              <a:r>
                <a:rPr lang="fr-MA" sz="1100" b="0" i="0">
                  <a:solidFill>
                    <a:schemeClr val="bg1"/>
                  </a:solidFill>
                  <a:effectLst/>
                  <a:latin typeface="Roboto Mono Regular" panose="020B0604020202020204" charset="0"/>
                  <a:ea typeface="Roboto Mono Regular" panose="020B0604020202020204" charset="0"/>
                </a:rPr>
                <a:t>(</a:t>
              </a:r>
              <a:r>
                <a:rPr lang="fr-MA" sz="1100" b="0" i="0">
                  <a:solidFill>
                    <a:srgbClr val="67D103"/>
                  </a:solidFill>
                  <a:effectLst/>
                  <a:latin typeface="Roboto Mono Regular" panose="020B0604020202020204" charset="0"/>
                  <a:ea typeface="Roboto Mono Regular" panose="020B0604020202020204" charset="0"/>
                </a:rPr>
                <a:t>"This </a:t>
              </a:r>
              <a:r>
                <a:rPr lang="fr-MA" sz="1100" b="0" i="0" err="1">
                  <a:solidFill>
                    <a:srgbClr val="67D103"/>
                  </a:solidFill>
                  <a:effectLst/>
                  <a:latin typeface="Roboto Mono Regular" panose="020B0604020202020204" charset="0"/>
                  <a:ea typeface="Roboto Mono Regular" panose="020B0604020202020204" charset="0"/>
                </a:rPr>
                <a:t>is</a:t>
              </a:r>
              <a:r>
                <a:rPr lang="fr-MA" sz="1100" b="0" i="0">
                  <a:solidFill>
                    <a:srgbClr val="67D103"/>
                  </a:solidFill>
                  <a:effectLst/>
                  <a:latin typeface="Roboto Mono Regular" panose="020B0604020202020204" charset="0"/>
                  <a:ea typeface="Roboto Mono Regular" panose="020B0604020202020204" charset="0"/>
                </a:rPr>
                <a:t> DAG: {}"</a:t>
              </a:r>
              <a:r>
                <a:rPr lang="fr-MA" sz="1100" b="0" i="0">
                  <a:solidFill>
                    <a:schemeClr val="bg1"/>
                  </a:solidFill>
                  <a:effectLst/>
                  <a:latin typeface="Roboto Mono Regular" panose="020B0604020202020204" charset="0"/>
                  <a:ea typeface="Roboto Mono Regular" panose="020B0604020202020204" charset="0"/>
                </a:rPr>
                <a:t>.</a:t>
              </a:r>
              <a:r>
                <a:rPr lang="fr-MA" sz="1100" b="0" i="0">
                  <a:solidFill>
                    <a:schemeClr val="tx2">
                      <a:lumMod val="60000"/>
                      <a:lumOff val="40000"/>
                    </a:schemeClr>
                  </a:solidFill>
                  <a:effectLst/>
                  <a:latin typeface="Roboto Mono Regular" panose="020B0604020202020204" charset="0"/>
                  <a:ea typeface="Roboto Mono Regular" panose="020B0604020202020204" charset="0"/>
                </a:rPr>
                <a:t>format</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str</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bg1"/>
                  </a:solidFill>
                  <a:effectLst/>
                  <a:latin typeface="Roboto Mono Regular" panose="020B0604020202020204" charset="0"/>
                  <a:ea typeface="Roboto Mono Regular" panose="020B0604020202020204" charset="0"/>
                </a:rPr>
                <a:t>dag_number</a:t>
              </a:r>
              <a:r>
                <a:rPr lang="fr-MA" sz="1100" b="0" i="0">
                  <a:solidFill>
                    <a:schemeClr val="bg1"/>
                  </a:solidFill>
                  <a:effectLst/>
                  <a:latin typeface="Roboto Mono Regular" panose="020B0604020202020204" charset="0"/>
                  <a:ea typeface="Roboto Mono Regular" panose="020B0604020202020204" charset="0"/>
                </a:rPr>
                <a:t>)))</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dag = DAG(</a:t>
              </a:r>
              <a:r>
                <a:rPr lang="fr-MA" sz="1100" b="0" i="0" err="1">
                  <a:solidFill>
                    <a:schemeClr val="bg1"/>
                  </a:solidFill>
                  <a:effectLst/>
                  <a:latin typeface="Roboto Mono Regular" panose="020B0604020202020204" charset="0"/>
                  <a:ea typeface="Roboto Mono Regular" panose="020B0604020202020204" charset="0"/>
                </a:rPr>
                <a:t>dag_id</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schedule</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bg1"/>
                  </a:solidFill>
                  <a:effectLst/>
                  <a:latin typeface="Roboto Mono Regular" panose="020B0604020202020204" charset="0"/>
                  <a:ea typeface="Roboto Mono Regular" panose="020B0604020202020204" charset="0"/>
                </a:rPr>
                <a:t>schedule</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default_args</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bg1"/>
                  </a:solidFill>
                  <a:effectLst/>
                  <a:latin typeface="Roboto Mono Regular" panose="020B0604020202020204" charset="0"/>
                  <a:ea typeface="Roboto Mono Regular" panose="020B0604020202020204" charset="0"/>
                </a:rPr>
                <a:t>default_args</a:t>
              </a:r>
              <a:r>
                <a:rPr lang="fr-MA" sz="1100" b="0" i="0">
                  <a:solidFill>
                    <a:schemeClr val="bg1"/>
                  </a:solidFill>
                  <a:effectLst/>
                  <a:latin typeface="Roboto Mono Regular" panose="020B0604020202020204" charset="0"/>
                  <a:ea typeface="Roboto Mono Regular" panose="020B0604020202020204" charset="0"/>
                </a:rPr>
                <a:t>)</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with</a:t>
              </a:r>
              <a:r>
                <a:rPr lang="fr-MA" sz="1100" b="0" i="0">
                  <a:solidFill>
                    <a:schemeClr val="bg1"/>
                  </a:solidFill>
                  <a:effectLst/>
                  <a:latin typeface="Roboto Mono Regular" panose="020B0604020202020204" charset="0"/>
                  <a:ea typeface="Roboto Mono Regular" panose="020B0604020202020204" charset="0"/>
                </a:rPr>
                <a:t> dag:</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t1 = </a:t>
              </a:r>
              <a:r>
                <a:rPr lang="fr-MA" sz="1100" b="0" i="0" err="1">
                  <a:solidFill>
                    <a:schemeClr val="bg1"/>
                  </a:solidFill>
                  <a:effectLst/>
                  <a:latin typeface="Roboto Mono Regular" panose="020B0604020202020204" charset="0"/>
                  <a:ea typeface="Roboto Mono Regular" panose="020B0604020202020204" charset="0"/>
                </a:rPr>
                <a:t>PythonOperator</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bg1"/>
                  </a:solidFill>
                  <a:effectLst/>
                  <a:latin typeface="Roboto Mono Regular" panose="020B0604020202020204" charset="0"/>
                  <a:ea typeface="Roboto Mono Regular" panose="020B0604020202020204" charset="0"/>
                </a:rPr>
                <a:t>task_id</a:t>
              </a:r>
              <a:r>
                <a:rPr lang="fr-MA" sz="1100" b="0" i="0">
                  <a:solidFill>
                    <a:schemeClr val="bg1"/>
                  </a:solidFill>
                  <a:effectLst/>
                  <a:latin typeface="Roboto Mono Regular" panose="020B0604020202020204" charset="0"/>
                  <a:ea typeface="Roboto Mono Regular" panose="020B0604020202020204" charset="0"/>
                </a:rPr>
                <a:t>=</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hello_world</a:t>
              </a:r>
              <a:r>
                <a:rPr lang="fr-MA" sz="1100" b="0" i="0">
                  <a:solidFill>
                    <a:srgbClr val="67D103"/>
                  </a:solidFill>
                  <a:effectLst/>
                  <a:latin typeface="Roboto Mono Regular" panose="020B0604020202020204" charset="0"/>
                  <a:ea typeface="Roboto Mono Regular" panose="020B0604020202020204" charset="0"/>
                </a:rPr>
                <a:t>"</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python_callable</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bg1"/>
                  </a:solidFill>
                  <a:effectLst/>
                  <a:latin typeface="Roboto Mono Regular" panose="020B0604020202020204" charset="0"/>
                  <a:ea typeface="Roboto Mono Regular" panose="020B0604020202020204" charset="0"/>
                </a:rPr>
                <a:t>hello_world_py</a:t>
              </a:r>
              <a:r>
                <a:rPr lang="fr-MA" sz="1100" b="0" i="0">
                  <a:solidFill>
                    <a:schemeClr val="bg1"/>
                  </a:solidFill>
                  <a:effectLst/>
                  <a:latin typeface="Roboto Mono Regular" panose="020B0604020202020204" charset="0"/>
                  <a:ea typeface="Roboto Mono Regular" panose="020B0604020202020204" charset="0"/>
                </a:rPr>
                <a:t>)</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return dag</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session = </a:t>
              </a:r>
              <a:r>
                <a:rPr lang="fr-MA" sz="1100" b="0" i="0" err="1">
                  <a:solidFill>
                    <a:schemeClr val="bg1"/>
                  </a:solidFill>
                  <a:effectLst/>
                  <a:latin typeface="Roboto Mono Regular" panose="020B0604020202020204" charset="0"/>
                  <a:ea typeface="Roboto Mono Regular" panose="020B0604020202020204" charset="0"/>
                </a:rPr>
                <a:t>settings.Session</a:t>
              </a:r>
              <a:r>
                <a:rPr lang="fr-MA" sz="1100" b="0" i="0">
                  <a:solidFill>
                    <a:schemeClr val="bg1"/>
                  </a:solidFill>
                  <a:effectLst/>
                  <a:latin typeface="Roboto Mono Regular" panose="020B0604020202020204" charset="0"/>
                  <a:ea typeface="Roboto Mono Regular" panose="020B0604020202020204" charset="0"/>
                </a:rPr>
                <a:t>()</a:t>
              </a:r>
            </a:p>
            <a:p>
              <a:pPr lvl="1">
                <a:lnSpc>
                  <a:spcPct val="150000"/>
                </a:lnSpc>
              </a:pPr>
              <a:r>
                <a:rPr lang="fr-MA" sz="1100" b="0" i="0" err="1">
                  <a:solidFill>
                    <a:schemeClr val="bg1"/>
                  </a:solidFill>
                  <a:effectLst/>
                  <a:latin typeface="Roboto Mono Regular" panose="020B0604020202020204" charset="0"/>
                  <a:ea typeface="Roboto Mono Regular" panose="020B0604020202020204" charset="0"/>
                </a:rPr>
                <a:t>conns</a:t>
              </a:r>
              <a:r>
                <a:rPr lang="fr-MA" sz="1100" b="0" i="0">
                  <a:solidFill>
                    <a:schemeClr val="bg1"/>
                  </a:solidFill>
                  <a:effectLst/>
                  <a:latin typeface="Roboto Mono Regular" panose="020B0604020202020204" charset="0"/>
                  <a:ea typeface="Roboto Mono Regular" panose="020B0604020202020204" charset="0"/>
                </a:rPr>
                <a:t> = (</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session.query</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bg1"/>
                  </a:solidFill>
                  <a:effectLst/>
                  <a:latin typeface="Roboto Mono Regular" panose="020B0604020202020204" charset="0"/>
                  <a:ea typeface="Roboto Mono Regular" panose="020B0604020202020204" charset="0"/>
                </a:rPr>
                <a:t>Connection.conn_id</a:t>
              </a:r>
              <a:r>
                <a:rPr lang="fr-MA" sz="1100" b="0" i="0">
                  <a:solidFill>
                    <a:schemeClr val="bg1"/>
                  </a:solidFill>
                  <a:effectLst/>
                  <a:latin typeface="Roboto Mono Regular" panose="020B0604020202020204" charset="0"/>
                  <a:ea typeface="Roboto Mono Regular" panose="020B0604020202020204" charset="0"/>
                </a:rPr>
                <a:t>)</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filter</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bg1"/>
                  </a:solidFill>
                  <a:effectLst/>
                  <a:latin typeface="Roboto Mono Regular" panose="020B0604020202020204" charset="0"/>
                  <a:ea typeface="Roboto Mono Regular" panose="020B0604020202020204" charset="0"/>
                </a:rPr>
                <a:t>Connection.conn_id.ilike</a:t>
              </a:r>
              <a:r>
                <a:rPr lang="fr-MA" sz="1100" b="0" i="0">
                  <a:solidFill>
                    <a:schemeClr val="bg1"/>
                  </a:solidFill>
                  <a:effectLst/>
                  <a:latin typeface="Roboto Mono Regular" panose="020B0604020202020204" charset="0"/>
                  <a:ea typeface="Roboto Mono Regular" panose="020B0604020202020204" charset="0"/>
                </a:rPr>
                <a:t>(</a:t>
              </a:r>
              <a:r>
                <a:rPr lang="fr-MA" sz="1100" b="0" i="0">
                  <a:solidFill>
                    <a:srgbClr val="67D103"/>
                  </a:solidFill>
                  <a:effectLst/>
                  <a:latin typeface="Roboto Mono Regular" panose="020B0604020202020204" charset="0"/>
                  <a:ea typeface="Roboto Mono Regular" panose="020B0604020202020204" charset="0"/>
                </a:rPr>
                <a:t>"%MY_DATABASE_CONN%"</a:t>
              </a:r>
              <a:r>
                <a:rPr lang="fr-MA" sz="1100" b="0" i="0">
                  <a:solidFill>
                    <a:schemeClr val="bg1"/>
                  </a:solidFill>
                  <a:effectLst/>
                  <a:latin typeface="Roboto Mono Regular" panose="020B0604020202020204" charset="0"/>
                  <a:ea typeface="Roboto Mono Regular" panose="020B0604020202020204" charset="0"/>
                </a:rPr>
                <a:t>))</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a:solidFill>
                    <a:schemeClr val="tx2">
                      <a:lumMod val="60000"/>
                      <a:lumOff val="40000"/>
                    </a:schemeClr>
                  </a:solidFill>
                  <a:effectLst/>
                  <a:latin typeface="Roboto Mono Regular" panose="020B0604020202020204" charset="0"/>
                  <a:ea typeface="Roboto Mono Regular" panose="020B0604020202020204" charset="0"/>
                </a:rPr>
                <a:t>all</a:t>
              </a:r>
              <a:r>
                <a:rPr lang="fr-MA" sz="1100" b="0" i="0">
                  <a:solidFill>
                    <a:schemeClr val="bg1"/>
                  </a:solidFill>
                  <a:effectLst/>
                  <a:latin typeface="Roboto Mono Regular" panose="020B0604020202020204" charset="0"/>
                  <a:ea typeface="Roboto Mono Regular" panose="020B0604020202020204" charset="0"/>
                </a:rPr>
                <a:t>()</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for </a:t>
              </a:r>
              <a:r>
                <a:rPr lang="fr-MA" sz="1100" b="0" i="0" err="1">
                  <a:solidFill>
                    <a:schemeClr val="bg1"/>
                  </a:solidFill>
                  <a:effectLst/>
                  <a:latin typeface="Roboto Mono Regular" panose="020B0604020202020204" charset="0"/>
                  <a:ea typeface="Roboto Mono Regular" panose="020B0604020202020204" charset="0"/>
                </a:rPr>
                <a:t>conn</a:t>
              </a:r>
              <a:r>
                <a:rPr lang="fr-MA" sz="1100" b="0" i="0">
                  <a:solidFill>
                    <a:schemeClr val="bg1"/>
                  </a:solidFill>
                  <a:effectLst/>
                  <a:latin typeface="Roboto Mono Regular" panose="020B0604020202020204" charset="0"/>
                  <a:ea typeface="Roboto Mono Regular" panose="020B0604020202020204" charset="0"/>
                </a:rPr>
                <a:t> in </a:t>
              </a:r>
              <a:r>
                <a:rPr lang="fr-MA" sz="1100" b="0" i="0" err="1">
                  <a:solidFill>
                    <a:schemeClr val="bg1"/>
                  </a:solidFill>
                  <a:effectLst/>
                  <a:latin typeface="Roboto Mono Regular" panose="020B0604020202020204" charset="0"/>
                  <a:ea typeface="Roboto Mono Regular" panose="020B0604020202020204" charset="0"/>
                </a:rPr>
                <a:t>conns</a:t>
              </a:r>
              <a:r>
                <a:rPr lang="fr-MA" sz="1100" b="0" i="0">
                  <a:solidFill>
                    <a:schemeClr val="bg1"/>
                  </a:solidFill>
                  <a:effectLst/>
                  <a:latin typeface="Roboto Mono Regular" panose="020B0604020202020204" charset="0"/>
                  <a:ea typeface="Roboto Mono Regular" panose="020B0604020202020204" charset="0"/>
                </a:rPr>
                <a:t>:</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dag_id</a:t>
              </a:r>
              <a:r>
                <a:rPr lang="fr-MA" sz="1100" b="0" i="0">
                  <a:solidFill>
                    <a:schemeClr val="bg1"/>
                  </a:solidFill>
                  <a:effectLst/>
                  <a:latin typeface="Roboto Mono Regular" panose="020B0604020202020204" charset="0"/>
                  <a:ea typeface="Roboto Mono Regular" panose="020B0604020202020204" charset="0"/>
                </a:rPr>
                <a:t> = </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connection_hello_world</a:t>
              </a:r>
              <a:r>
                <a:rPr lang="fr-MA" sz="1100" b="0" i="0">
                  <a:solidFill>
                    <a:srgbClr val="67D103"/>
                  </a:solidFill>
                  <a:effectLst/>
                  <a:latin typeface="Roboto Mono Regular" panose="020B0604020202020204" charset="0"/>
                  <a:ea typeface="Roboto Mono Regular" panose="020B0604020202020204" charset="0"/>
                </a:rPr>
                <a:t>_{}"</a:t>
              </a:r>
              <a:r>
                <a:rPr lang="fr-MA" sz="1100" b="0" i="0">
                  <a:solidFill>
                    <a:schemeClr val="bg1"/>
                  </a:solidFill>
                  <a:effectLst/>
                  <a:latin typeface="Roboto Mono Regular" panose="020B0604020202020204" charset="0"/>
                  <a:ea typeface="Roboto Mono Regular" panose="020B0604020202020204" charset="0"/>
                </a:rPr>
                <a:t>.</a:t>
              </a:r>
              <a:r>
                <a:rPr lang="fr-MA" sz="1100" b="0" i="0">
                  <a:solidFill>
                    <a:schemeClr val="tx2">
                      <a:lumMod val="60000"/>
                      <a:lumOff val="40000"/>
                    </a:schemeClr>
                  </a:solidFill>
                  <a:effectLst/>
                  <a:latin typeface="Roboto Mono Regular" panose="020B0604020202020204" charset="0"/>
                  <a:ea typeface="Roboto Mono Regular" panose="020B0604020202020204" charset="0"/>
                </a:rPr>
                <a:t>format</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bg1"/>
                  </a:solidFill>
                  <a:effectLst/>
                  <a:latin typeface="Roboto Mono Regular" panose="020B0604020202020204" charset="0"/>
                  <a:ea typeface="Roboto Mono Regular" panose="020B0604020202020204" charset="0"/>
                </a:rPr>
                <a:t>conn</a:t>
              </a:r>
              <a:r>
                <a:rPr lang="fr-MA" sz="1100" b="0" i="0">
                  <a:solidFill>
                    <a:schemeClr val="bg1"/>
                  </a:solidFill>
                  <a:effectLst/>
                  <a:latin typeface="Roboto Mono Regular" panose="020B0604020202020204" charset="0"/>
                  <a:ea typeface="Roboto Mono Regular" panose="020B0604020202020204" charset="0"/>
                </a:rPr>
                <a:t>[0])</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default_args</a:t>
              </a:r>
              <a:r>
                <a:rPr lang="fr-MA" sz="1100" b="0" i="0">
                  <a:solidFill>
                    <a:schemeClr val="bg1"/>
                  </a:solidFill>
                  <a:effectLst/>
                  <a:latin typeface="Roboto Mono Regular" panose="020B0604020202020204" charset="0"/>
                  <a:ea typeface="Roboto Mono Regular" panose="020B0604020202020204" charset="0"/>
                </a:rPr>
                <a:t> = {</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owner</a:t>
              </a:r>
              <a:r>
                <a:rPr lang="fr-MA" sz="1100" b="0" i="0">
                  <a:solidFill>
                    <a:srgbClr val="67D103"/>
                  </a:solidFill>
                  <a:effectLst/>
                  <a:latin typeface="Roboto Mono Regular" panose="020B0604020202020204" charset="0"/>
                  <a:ea typeface="Roboto Mono Regular" panose="020B0604020202020204" charset="0"/>
                </a:rPr>
                <a:t>"</a:t>
              </a:r>
              <a:r>
                <a:rPr lang="fr-MA" sz="1100" b="0" i="0">
                  <a:solidFill>
                    <a:schemeClr val="bg1"/>
                  </a:solidFill>
                  <a:effectLst/>
                  <a:latin typeface="Roboto Mono Regular" panose="020B0604020202020204" charset="0"/>
                  <a:ea typeface="Roboto Mono Regular" panose="020B0604020202020204" charset="0"/>
                </a:rPr>
                <a:t>: </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airflow</a:t>
              </a:r>
              <a:r>
                <a:rPr lang="fr-MA" sz="1100" b="0" i="0">
                  <a:solidFill>
                    <a:srgbClr val="67D103"/>
                  </a:solidFill>
                  <a:effectLst/>
                  <a:latin typeface="Roboto Mono Regular" panose="020B0604020202020204" charset="0"/>
                  <a:ea typeface="Roboto Mono Regular" panose="020B0604020202020204" charset="0"/>
                </a:rPr>
                <a:t>"</a:t>
              </a:r>
              <a:r>
                <a:rPr lang="fr-MA" sz="1100" b="0" i="0">
                  <a:solidFill>
                    <a:schemeClr val="bg1"/>
                  </a:solidFill>
                  <a:effectLst/>
                  <a:latin typeface="Roboto Mono Regular" panose="020B0604020202020204" charset="0"/>
                  <a:ea typeface="Roboto Mono Regular" panose="020B0604020202020204" charset="0"/>
                </a:rPr>
                <a:t>, </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start_date</a:t>
              </a:r>
              <a:r>
                <a:rPr lang="fr-MA" sz="1100" b="0" i="0">
                  <a:solidFill>
                    <a:srgbClr val="67D103"/>
                  </a:solidFill>
                  <a:effectLst/>
                  <a:latin typeface="Roboto Mono Regular" panose="020B0604020202020204" charset="0"/>
                  <a:ea typeface="Roboto Mono Regular" panose="020B0604020202020204" charset="0"/>
                </a:rPr>
                <a:t>"</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datetime</a:t>
              </a:r>
              <a:r>
                <a:rPr lang="fr-MA" sz="1100" b="0" i="0">
                  <a:solidFill>
                    <a:schemeClr val="bg1"/>
                  </a:solidFill>
                  <a:effectLst/>
                  <a:latin typeface="Roboto Mono Regular" panose="020B0604020202020204" charset="0"/>
                  <a:ea typeface="Roboto Mono Regular" panose="020B0604020202020204" charset="0"/>
                </a:rPr>
                <a:t>(2018, 1, 1)}</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schedule</a:t>
              </a:r>
              <a:r>
                <a:rPr lang="fr-MA" sz="1100" b="0" i="0">
                  <a:solidFill>
                    <a:schemeClr val="bg1"/>
                  </a:solidFill>
                  <a:effectLst/>
                  <a:latin typeface="Roboto Mono Regular" panose="020B0604020202020204" charset="0"/>
                  <a:ea typeface="Roboto Mono Regular" panose="020B0604020202020204" charset="0"/>
                </a:rPr>
                <a:t> = </a:t>
              </a:r>
              <a:r>
                <a:rPr lang="fr-MA" sz="1100" b="0" i="0">
                  <a:solidFill>
                    <a:srgbClr val="67D103"/>
                  </a:solidFill>
                  <a:effectLst/>
                  <a:latin typeface="Roboto Mono Regular" panose="020B0604020202020204" charset="0"/>
                  <a:ea typeface="Roboto Mono Regular" panose="020B0604020202020204" charset="0"/>
                </a:rPr>
                <a:t>"@</a:t>
              </a:r>
              <a:r>
                <a:rPr lang="fr-MA" sz="1100" b="0" i="0" err="1">
                  <a:solidFill>
                    <a:srgbClr val="67D103"/>
                  </a:solidFill>
                  <a:effectLst/>
                  <a:latin typeface="Roboto Mono Regular" panose="020B0604020202020204" charset="0"/>
                  <a:ea typeface="Roboto Mono Regular" panose="020B0604020202020204" charset="0"/>
                </a:rPr>
                <a:t>daily</a:t>
              </a:r>
              <a:r>
                <a:rPr lang="fr-MA" sz="1100" b="0" i="0">
                  <a:solidFill>
                    <a:srgbClr val="67D103"/>
                  </a:solidFill>
                  <a:effectLst/>
                  <a:latin typeface="Roboto Mono Regular" panose="020B0604020202020204" charset="0"/>
                  <a:ea typeface="Roboto Mono Regular" panose="020B0604020202020204" charset="0"/>
                </a:rPr>
                <a:t>"</a:t>
              </a: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dag_number</a:t>
              </a:r>
              <a:r>
                <a:rPr lang="fr-MA" sz="1100" b="0" i="0">
                  <a:solidFill>
                    <a:schemeClr val="bg1"/>
                  </a:solidFill>
                  <a:effectLst/>
                  <a:latin typeface="Roboto Mono Regular" panose="020B0604020202020204" charset="0"/>
                  <a:ea typeface="Roboto Mono Regular" panose="020B0604020202020204" charset="0"/>
                </a:rPr>
                <a:t> = </a:t>
              </a:r>
              <a:r>
                <a:rPr lang="fr-MA" sz="1100" b="0" i="0" err="1">
                  <a:solidFill>
                    <a:schemeClr val="bg1"/>
                  </a:solidFill>
                  <a:effectLst/>
                  <a:latin typeface="Roboto Mono Regular" panose="020B0604020202020204" charset="0"/>
                  <a:ea typeface="Roboto Mono Regular" panose="020B0604020202020204" charset="0"/>
                </a:rPr>
                <a:t>conn</a:t>
              </a:r>
              <a:endParaRPr lang="fr-MA" sz="1100" b="0" i="0">
                <a:solidFill>
                  <a:schemeClr val="bg1"/>
                </a:solidFill>
                <a:effectLst/>
                <a:latin typeface="Roboto Mono Regular" panose="020B0604020202020204" charset="0"/>
                <a:ea typeface="Roboto Mono Regular" panose="020B0604020202020204" charset="0"/>
              </a:endParaRPr>
            </a:p>
            <a:p>
              <a:pPr lvl="1">
                <a:lnSpc>
                  <a:spcPct val="150000"/>
                </a:lnSpc>
              </a:pP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tx2">
                      <a:lumMod val="60000"/>
                      <a:lumOff val="40000"/>
                    </a:schemeClr>
                  </a:solidFill>
                  <a:effectLst/>
                  <a:latin typeface="Roboto Mono Regular" panose="020B0604020202020204" charset="0"/>
                  <a:ea typeface="Roboto Mono Regular" panose="020B0604020202020204" charset="0"/>
                </a:rPr>
                <a:t>globals</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bg1"/>
                  </a:solidFill>
                  <a:effectLst/>
                  <a:latin typeface="Roboto Mono Regular" panose="020B0604020202020204" charset="0"/>
                  <a:ea typeface="Roboto Mono Regular" panose="020B0604020202020204" charset="0"/>
                </a:rPr>
                <a:t>dag_id</a:t>
              </a:r>
              <a:r>
                <a:rPr lang="fr-MA" sz="1100" b="0" i="0">
                  <a:solidFill>
                    <a:schemeClr val="bg1"/>
                  </a:solidFill>
                  <a:effectLst/>
                  <a:latin typeface="Roboto Mono Regular" panose="020B0604020202020204" charset="0"/>
                  <a:ea typeface="Roboto Mono Regular" panose="020B0604020202020204" charset="0"/>
                </a:rPr>
                <a:t>] = </a:t>
              </a:r>
              <a:r>
                <a:rPr lang="fr-MA" sz="1100" b="0" i="0" err="1">
                  <a:solidFill>
                    <a:schemeClr val="bg1"/>
                  </a:solidFill>
                  <a:effectLst/>
                  <a:latin typeface="Roboto Mono Regular" panose="020B0604020202020204" charset="0"/>
                  <a:ea typeface="Roboto Mono Regular" panose="020B0604020202020204" charset="0"/>
                </a:rPr>
                <a:t>create_dag</a:t>
              </a:r>
              <a:r>
                <a:rPr lang="fr-MA" sz="1100" b="0" i="0">
                  <a:solidFill>
                    <a:schemeClr val="bg1"/>
                  </a:solidFill>
                  <a:effectLst/>
                  <a:latin typeface="Roboto Mono Regular" panose="020B0604020202020204" charset="0"/>
                  <a:ea typeface="Roboto Mono Regular" panose="020B0604020202020204" charset="0"/>
                </a:rPr>
                <a:t>(</a:t>
              </a:r>
              <a:r>
                <a:rPr lang="fr-MA" sz="1100" b="0" i="0" err="1">
                  <a:solidFill>
                    <a:schemeClr val="bg1"/>
                  </a:solidFill>
                  <a:effectLst/>
                  <a:latin typeface="Roboto Mono Regular" panose="020B0604020202020204" charset="0"/>
                  <a:ea typeface="Roboto Mono Regular" panose="020B0604020202020204" charset="0"/>
                </a:rPr>
                <a:t>dag_id</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schedule</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dag_number</a:t>
              </a:r>
              <a:r>
                <a:rPr lang="fr-MA" sz="1100" b="0" i="0">
                  <a:solidFill>
                    <a:schemeClr val="bg1"/>
                  </a:solidFill>
                  <a:effectLst/>
                  <a:latin typeface="Roboto Mono Regular" panose="020B0604020202020204" charset="0"/>
                  <a:ea typeface="Roboto Mono Regular" panose="020B0604020202020204" charset="0"/>
                </a:rPr>
                <a:t>, </a:t>
              </a:r>
              <a:r>
                <a:rPr lang="fr-MA" sz="1100" b="0" i="0" err="1">
                  <a:solidFill>
                    <a:schemeClr val="bg1"/>
                  </a:solidFill>
                  <a:effectLst/>
                  <a:latin typeface="Roboto Mono Regular" panose="020B0604020202020204" charset="0"/>
                  <a:ea typeface="Roboto Mono Regular" panose="020B0604020202020204" charset="0"/>
                </a:rPr>
                <a:t>default_args</a:t>
              </a:r>
              <a:r>
                <a:rPr lang="fr-MA" sz="1100" b="0" i="0">
                  <a:solidFill>
                    <a:schemeClr val="bg1"/>
                  </a:solidFill>
                  <a:effectLst/>
                  <a:latin typeface="Roboto Mono Regular" panose="020B0604020202020204" charset="0"/>
                  <a:ea typeface="Roboto Mono Regular" panose="020B0604020202020204" charset="0"/>
                </a:rPr>
                <a:t>)</a:t>
              </a:r>
              <a:endParaRPr lang="en-US" sz="1100">
                <a:solidFill>
                  <a:schemeClr val="bg1"/>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5D72F0A0-37B6-4929-1F9B-65157742218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164</a:t>
            </a:fld>
            <a:endParaRPr lang="en-US" sz="1800" b="1">
              <a:solidFill>
                <a:srgbClr val="A8CEC3"/>
              </a:solidFill>
            </a:endParaRPr>
          </a:p>
        </p:txBody>
      </p:sp>
    </p:spTree>
    <p:extLst>
      <p:ext uri="{BB962C8B-B14F-4D97-AF65-F5344CB8AC3E}">
        <p14:creationId xmlns:p14="http://schemas.microsoft.com/office/powerpoint/2010/main" val="261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dissolve">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dissolve">
                                      <p:cBhvr>
                                        <p:cTn id="17" dur="500"/>
                                        <p:tgtEl>
                                          <p:spTgt spid="14">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4">
                                            <p:txEl>
                                              <p:pRg st="4" end="4"/>
                                            </p:txEl>
                                          </p:spTgt>
                                        </p:tgtEl>
                                        <p:attrNameLst>
                                          <p:attrName>style.visibility</p:attrName>
                                        </p:attrNameLst>
                                      </p:cBhvr>
                                      <p:to>
                                        <p:strVal val="visible"/>
                                      </p:to>
                                    </p:set>
                                    <p:animEffect transition="in" filter="dissolve">
                                      <p:cBhvr>
                                        <p:cTn id="20" dur="500"/>
                                        <p:tgtEl>
                                          <p:spTgt spid="14">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dissolve">
                                      <p:cBhvr>
                                        <p:cTn id="23" dur="500"/>
                                        <p:tgtEl>
                                          <p:spTgt spid="14">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4">
                                            <p:txEl>
                                              <p:pRg st="6" end="6"/>
                                            </p:txEl>
                                          </p:spTgt>
                                        </p:tgtEl>
                                        <p:attrNameLst>
                                          <p:attrName>style.visibility</p:attrName>
                                        </p:attrNameLst>
                                      </p:cBhvr>
                                      <p:to>
                                        <p:strVal val="visible"/>
                                      </p:to>
                                    </p:set>
                                    <p:animEffect transition="in" filter="dissolve">
                                      <p:cBhvr>
                                        <p:cTn id="26" dur="500"/>
                                        <p:tgtEl>
                                          <p:spTgt spid="14">
                                            <p:txEl>
                                              <p:pRg st="6" end="6"/>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animEffect transition="in" filter="dissolve">
                                      <p:cBhvr>
                                        <p:cTn id="29" dur="500"/>
                                        <p:tgtEl>
                                          <p:spTgt spid="14">
                                            <p:txEl>
                                              <p:pRg st="7" end="7"/>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14">
                                            <p:txEl>
                                              <p:pRg st="8" end="8"/>
                                            </p:txEl>
                                          </p:spTgt>
                                        </p:tgtEl>
                                        <p:attrNameLst>
                                          <p:attrName>style.visibility</p:attrName>
                                        </p:attrNameLst>
                                      </p:cBhvr>
                                      <p:to>
                                        <p:strVal val="visible"/>
                                      </p:to>
                                    </p:set>
                                    <p:animEffect transition="in" filter="dissolve">
                                      <p:cBhvr>
                                        <p:cTn id="32"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76667" y="3215255"/>
            <a:ext cx="10934667" cy="3032369"/>
          </a:xfrm>
          <a:prstGeom prst="rect">
            <a:avLst/>
          </a:prstGeom>
        </p:spPr>
        <p:txBody>
          <a:bodyPr lIns="0" tIns="0" rIns="0" bIns="0" rtlCol="0" anchor="t">
            <a:spAutoFit/>
          </a:bodyPr>
          <a:lstStyle/>
          <a:p>
            <a:pPr algn="ctr">
              <a:lnSpc>
                <a:spcPts val="24803"/>
              </a:lnSpc>
              <a:spcBef>
                <a:spcPct val="0"/>
              </a:spcBef>
            </a:pPr>
            <a:r>
              <a:rPr lang="en-US" sz="17716" b="1">
                <a:solidFill>
                  <a:srgbClr val="545454"/>
                </a:solidFill>
                <a:latin typeface="Avenir Next LT Pro" panose="020B0504020202020204" pitchFamily="34" charset="0"/>
              </a:rPr>
              <a:t>ATELIER</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4982" r="26696" b="85928"/>
          <a:stretch>
            <a:fillRect/>
          </a:stretch>
        </p:blipFill>
        <p:spPr>
          <a:xfrm>
            <a:off x="10662146" y="4742570"/>
            <a:ext cx="2093734" cy="104031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4982" r="30376" b="88190"/>
          <a:stretch>
            <a:fillRect/>
          </a:stretch>
        </p:blipFill>
        <p:spPr>
          <a:xfrm>
            <a:off x="6882243" y="4957439"/>
            <a:ext cx="1821702" cy="87307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60966" y="-2545084"/>
            <a:ext cx="5287916" cy="5287916"/>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61050" y="7544168"/>
            <a:ext cx="5287916" cy="5287916"/>
          </a:xfrm>
          <a:prstGeom prst="rect">
            <a:avLst/>
          </a:prstGeom>
        </p:spPr>
      </p:pic>
    </p:spTree>
    <p:extLst>
      <p:ext uri="{BB962C8B-B14F-4D97-AF65-F5344CB8AC3E}">
        <p14:creationId xmlns:p14="http://schemas.microsoft.com/office/powerpoint/2010/main" val="26030735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49943" y="4440614"/>
            <a:ext cx="16007105" cy="1064394"/>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AIRFLOW OPTIMISATION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08.</a:t>
            </a:r>
          </a:p>
        </p:txBody>
      </p:sp>
    </p:spTree>
    <p:extLst>
      <p:ext uri="{BB962C8B-B14F-4D97-AF65-F5344CB8AC3E}">
        <p14:creationId xmlns:p14="http://schemas.microsoft.com/office/powerpoint/2010/main" val="42660189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95128" y="639344"/>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BOTTLENECK &amp; DEADLOCKS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95128" y="1525126"/>
            <a:ext cx="15232471" cy="7111499"/>
          </a:xfrm>
          <a:prstGeom prst="rect">
            <a:avLst/>
          </a:prstGeom>
        </p:spPr>
        <p:txBody>
          <a:bodyPr wrap="square" lIns="0" tIns="0" rIns="0" bIns="0" rtlCol="0" anchor="t">
            <a:spAutoFit/>
          </a:bodyPr>
          <a:lstStyle/>
          <a:p>
            <a:pPr>
              <a:lnSpc>
                <a:spcPct val="200000"/>
              </a:lnSpc>
            </a:pPr>
            <a:r>
              <a:rPr lang="fr-FR" sz="2000" b="1">
                <a:solidFill>
                  <a:srgbClr val="A8CEC3"/>
                </a:solidFill>
                <a:latin typeface="Avenir Next LT Pro"/>
              </a:rPr>
              <a:t>Un </a:t>
            </a:r>
            <a:r>
              <a:rPr lang="fr-FR" sz="2000" b="1" err="1">
                <a:solidFill>
                  <a:srgbClr val="A8CEC3"/>
                </a:solidFill>
                <a:latin typeface="Avenir Next LT Pro"/>
              </a:rPr>
              <a:t>bottleneck</a:t>
            </a:r>
            <a:r>
              <a:rPr lang="fr-FR" sz="2000" b="1">
                <a:solidFill>
                  <a:srgbClr val="A8CEC3"/>
                </a:solidFill>
                <a:latin typeface="Avenir Next LT Pro"/>
              </a:rPr>
              <a:t> </a:t>
            </a:r>
            <a:r>
              <a:rPr lang="fr-FR" sz="2000">
                <a:latin typeface="Avenir Next LT Pro"/>
              </a:rPr>
              <a:t>se réfère à une situation où les performances d'un système sont limitées par une ressource particulière, telle que le processeur, la mémoire, l'E/S de disque ou la bande passante réseau. </a:t>
            </a:r>
          </a:p>
          <a:p>
            <a:pPr>
              <a:lnSpc>
                <a:spcPct val="200000"/>
              </a:lnSpc>
            </a:pPr>
            <a:r>
              <a:rPr lang="fr-FR" sz="2000">
                <a:latin typeface="Avenir Next LT Pro"/>
              </a:rPr>
              <a:t>Un </a:t>
            </a:r>
            <a:r>
              <a:rPr lang="fr-FR" sz="2000" err="1">
                <a:latin typeface="Avenir Next LT Pro"/>
              </a:rPr>
              <a:t>bottleneck</a:t>
            </a:r>
            <a:r>
              <a:rPr lang="fr-FR" sz="2000">
                <a:latin typeface="Avenir Next LT Pro"/>
              </a:rPr>
              <a:t> peut ralentir l'ensemble du système et réduire son débit, mais cela ne se traduit pas nécessairement par une défaillance complète du système.</a:t>
            </a:r>
          </a:p>
          <a:p>
            <a:pPr>
              <a:lnSpc>
                <a:spcPct val="200000"/>
              </a:lnSpc>
            </a:pPr>
            <a:r>
              <a:rPr lang="fr-FR" sz="2000" b="1">
                <a:solidFill>
                  <a:srgbClr val="A8CEC3"/>
                </a:solidFill>
                <a:latin typeface="Avenir Next LT Pro"/>
              </a:rPr>
              <a:t>Un </a:t>
            </a:r>
            <a:r>
              <a:rPr lang="fr-FR" sz="2000" b="1" err="1">
                <a:solidFill>
                  <a:srgbClr val="A8CEC3"/>
                </a:solidFill>
                <a:latin typeface="Avenir Next LT Pro"/>
              </a:rPr>
              <a:t>deadlock</a:t>
            </a:r>
            <a:r>
              <a:rPr lang="fr-FR" sz="2000" b="1">
                <a:solidFill>
                  <a:srgbClr val="A8CEC3"/>
                </a:solidFill>
                <a:latin typeface="Avenir Next LT Pro"/>
              </a:rPr>
              <a:t> </a:t>
            </a:r>
            <a:r>
              <a:rPr lang="fr-FR" sz="2000">
                <a:latin typeface="Avenir Next LT Pro"/>
              </a:rPr>
              <a:t>se produit lorsque deux ou plusieurs tâches attendent des ressources détenues par chacune d'entre elles, créant une dépendance circulaire où aucune des tâches ne peut avancer. Une impasse peut entraîner l'arrêt complet du système, car les tâches impliquées dans l'impasse ne peuvent pas progresser.</a:t>
            </a:r>
          </a:p>
          <a:p>
            <a:pPr>
              <a:lnSpc>
                <a:spcPct val="200000"/>
              </a:lnSpc>
            </a:pPr>
            <a:r>
              <a:rPr lang="fr-FR" sz="2000" b="1">
                <a:solidFill>
                  <a:srgbClr val="A8CEC3"/>
                </a:solidFill>
                <a:latin typeface="Avenir Next LT Pro"/>
              </a:rPr>
              <a:t>En résumé : </a:t>
            </a:r>
          </a:p>
          <a:p>
            <a:pPr>
              <a:lnSpc>
                <a:spcPct val="200000"/>
              </a:lnSpc>
            </a:pPr>
            <a:r>
              <a:rPr lang="fr-FR" sz="2000">
                <a:latin typeface="Avenir Next LT Pro"/>
              </a:rPr>
              <a:t>un </a:t>
            </a:r>
            <a:r>
              <a:rPr lang="fr-FR" sz="2000" err="1">
                <a:latin typeface="Avenir Next LT Pro"/>
              </a:rPr>
              <a:t>bottleneck</a:t>
            </a:r>
            <a:r>
              <a:rPr lang="fr-FR" sz="2000">
                <a:latin typeface="Avenir Next LT Pro"/>
              </a:rPr>
              <a:t> est une limitation de la capacité du système qui réduit ses performances globales, </a:t>
            </a:r>
          </a:p>
          <a:p>
            <a:pPr>
              <a:lnSpc>
                <a:spcPct val="200000"/>
              </a:lnSpc>
            </a:pPr>
            <a:r>
              <a:rPr lang="fr-FR" sz="2000">
                <a:latin typeface="Avenir Next LT Pro"/>
              </a:rPr>
              <a:t>un deadlock est une situation où le système est incapable de progresser en raison d'une dépendance circulaire.</a:t>
            </a:r>
          </a:p>
          <a:p>
            <a:pPr>
              <a:lnSpc>
                <a:spcPct val="200000"/>
              </a:lnSpc>
            </a:pPr>
            <a:r>
              <a:rPr lang="fr-FR" sz="1400">
                <a:latin typeface="Avenir Next LT Pro"/>
              </a:rPr>
              <a:t>Il est important de surveiller et de traiter à la fois les </a:t>
            </a:r>
            <a:r>
              <a:rPr lang="fr-FR" sz="1400" err="1">
                <a:latin typeface="Avenir Next LT Pro"/>
              </a:rPr>
              <a:t>bottlenecks</a:t>
            </a:r>
            <a:r>
              <a:rPr lang="fr-FR" sz="1400">
                <a:latin typeface="Avenir Next LT Pro"/>
              </a:rPr>
              <a:t>  et les deadlock dans Apache Airflow pour garantir que le système fonctionne de manière fluide et efficace.</a:t>
            </a:r>
          </a:p>
          <a:p>
            <a:pPr>
              <a:lnSpc>
                <a:spcPct val="200000"/>
              </a:lnSpc>
            </a:pPr>
            <a:endParaRPr lang="fr-FR" sz="2000">
              <a:latin typeface="Avenir Next LT Pro"/>
            </a:endParaRPr>
          </a:p>
        </p:txBody>
      </p:sp>
      <p:sp>
        <p:nvSpPr>
          <p:cNvPr id="22" name="Espace réservé du numéro de diapositive 24">
            <a:extLst>
              <a:ext uri="{FF2B5EF4-FFF2-40B4-BE49-F238E27FC236}">
                <a16:creationId xmlns:a16="http://schemas.microsoft.com/office/drawing/2014/main" id="{7E5D1DB6-6568-0167-6A85-00F3A8E4E581}"/>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167</a:t>
            </a:fld>
            <a:endParaRPr lang="en-US" sz="1800" b="1">
              <a:solidFill>
                <a:srgbClr val="A8CEC3"/>
              </a:solidFill>
            </a:endParaRPr>
          </a:p>
        </p:txBody>
      </p:sp>
    </p:spTree>
    <p:extLst>
      <p:ext uri="{BB962C8B-B14F-4D97-AF65-F5344CB8AC3E}">
        <p14:creationId xmlns:p14="http://schemas.microsoft.com/office/powerpoint/2010/main" val="53831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dissolve">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dissolve">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dissolve">
                                      <p:cBhvr>
                                        <p:cTn id="37"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95128" y="639344"/>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DEADLOCK : CAUSES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95128" y="1525126"/>
            <a:ext cx="15232471" cy="7296165"/>
          </a:xfrm>
          <a:prstGeom prst="rect">
            <a:avLst/>
          </a:prstGeom>
        </p:spPr>
        <p:txBody>
          <a:bodyPr wrap="square" lIns="0" tIns="0" rIns="0" bIns="0" rtlCol="0" anchor="t">
            <a:spAutoFit/>
          </a:bodyPr>
          <a:lstStyle/>
          <a:p>
            <a:pPr>
              <a:lnSpc>
                <a:spcPct val="200000"/>
              </a:lnSpc>
            </a:pPr>
            <a:r>
              <a:rPr lang="fr-FR" sz="2000">
                <a:latin typeface="Avenir Next LT Pro"/>
              </a:rPr>
              <a:t>Les </a:t>
            </a:r>
            <a:r>
              <a:rPr lang="fr-FR" sz="2000" b="1">
                <a:latin typeface="Avenir Next LT Pro"/>
              </a:rPr>
              <a:t>deadlocks</a:t>
            </a:r>
            <a:r>
              <a:rPr lang="fr-FR" sz="2000">
                <a:latin typeface="Avenir Next LT Pro"/>
              </a:rPr>
              <a:t> peuvent survenir dans Apache Airflow lorsque deux ou plusieurs tâches attendent des ressources détenues par l'autre. Cela peut entraîner une dépendance circulaire où aucune des tâches ne peut progresser, entraînant un deadlock. </a:t>
            </a:r>
          </a:p>
          <a:p>
            <a:pPr>
              <a:lnSpc>
                <a:spcPct val="200000"/>
              </a:lnSpc>
            </a:pPr>
            <a:r>
              <a:rPr lang="fr-FR" sz="2000">
                <a:latin typeface="Avenir Next LT Pro"/>
              </a:rPr>
              <a:t>Exemples : </a:t>
            </a:r>
          </a:p>
          <a:p>
            <a:pPr>
              <a:lnSpc>
                <a:spcPct val="200000"/>
              </a:lnSpc>
            </a:pPr>
            <a:endParaRPr lang="fr-FR" sz="2000">
              <a:latin typeface="Avenir Next LT Pro"/>
            </a:endParaRPr>
          </a:p>
          <a:p>
            <a:pPr>
              <a:lnSpc>
                <a:spcPct val="200000"/>
              </a:lnSpc>
            </a:pPr>
            <a:r>
              <a:rPr lang="fr-FR" sz="2000" b="1">
                <a:solidFill>
                  <a:srgbClr val="A8CEC3"/>
                </a:solidFill>
                <a:latin typeface="Avenir Next LT Pro"/>
              </a:rPr>
              <a:t>Ressources partagées : L</a:t>
            </a:r>
            <a:r>
              <a:rPr lang="fr-FR" sz="2000">
                <a:latin typeface="Avenir Next LT Pro"/>
              </a:rPr>
              <a:t>orsque deux ou plusieurs tâches ont besoin d'accéder à la même ressource, telle qu'une table de base de données, un fichier ou un fichier de verrouillage. Si les tâches ne sont pas coordonnées correctement, elles peuvent finir par attendre l'une de l'autre indéfiniment, provoquant un deadlock.</a:t>
            </a:r>
          </a:p>
          <a:p>
            <a:pPr>
              <a:lnSpc>
                <a:spcPct val="200000"/>
              </a:lnSpc>
            </a:pPr>
            <a:endParaRPr lang="fr-FR" sz="2000">
              <a:latin typeface="Avenir Next LT Pro"/>
            </a:endParaRPr>
          </a:p>
          <a:p>
            <a:pPr>
              <a:lnSpc>
                <a:spcPct val="200000"/>
              </a:lnSpc>
            </a:pPr>
            <a:r>
              <a:rPr lang="fr-FR" sz="2000" b="1">
                <a:solidFill>
                  <a:srgbClr val="A8CEC3"/>
                </a:solidFill>
                <a:latin typeface="Avenir Next LT Pro"/>
              </a:rPr>
              <a:t>Dépendances entre tâches : L</a:t>
            </a:r>
            <a:r>
              <a:rPr lang="fr-FR" sz="2000">
                <a:latin typeface="Avenir Next LT Pro"/>
              </a:rPr>
              <a:t>orsque deux ou plusieurs tâches sont dépendantes l'une de l'autre et attendent que l'autre se termine. Par exemple, si la tâche A attend que la tâche B se termine et que la tâche B attend que la tâche A se termine, un deadlock peut se produire.</a:t>
            </a:r>
          </a:p>
          <a:p>
            <a:pPr>
              <a:lnSpc>
                <a:spcPct val="200000"/>
              </a:lnSpc>
            </a:pPr>
            <a:endParaRPr lang="fr-FR" sz="2000">
              <a:latin typeface="Avenir Next LT Pro"/>
            </a:endParaRPr>
          </a:p>
        </p:txBody>
      </p:sp>
      <p:sp>
        <p:nvSpPr>
          <p:cNvPr id="22" name="Espace réservé du numéro de diapositive 24">
            <a:extLst>
              <a:ext uri="{FF2B5EF4-FFF2-40B4-BE49-F238E27FC236}">
                <a16:creationId xmlns:a16="http://schemas.microsoft.com/office/drawing/2014/main" id="{4026D85C-D11C-E28E-03D1-FA668FEC488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168</a:t>
            </a:fld>
            <a:endParaRPr lang="en-US" sz="1800" b="1">
              <a:solidFill>
                <a:srgbClr val="A8CEC3"/>
              </a:solidFill>
            </a:endParaRPr>
          </a:p>
        </p:txBody>
      </p:sp>
    </p:spTree>
    <p:extLst>
      <p:ext uri="{BB962C8B-B14F-4D97-AF65-F5344CB8AC3E}">
        <p14:creationId xmlns:p14="http://schemas.microsoft.com/office/powerpoint/2010/main" val="173250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dissolve">
                                      <p:cBhvr>
                                        <p:cTn id="17" dur="500"/>
                                        <p:tgtEl>
                                          <p:spTgt spid="1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dissolve">
                                      <p:cBhvr>
                                        <p:cTn id="2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95128" y="1029122"/>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DEADLOCK : CAUSES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95128" y="1833117"/>
            <a:ext cx="15232471" cy="2987293"/>
          </a:xfrm>
          <a:prstGeom prst="rect">
            <a:avLst/>
          </a:prstGeom>
        </p:spPr>
        <p:txBody>
          <a:bodyPr wrap="square" lIns="0" tIns="0" rIns="0" bIns="0" rtlCol="0" anchor="t">
            <a:spAutoFit/>
          </a:bodyPr>
          <a:lstStyle/>
          <a:p>
            <a:pPr>
              <a:lnSpc>
                <a:spcPct val="200000"/>
              </a:lnSpc>
            </a:pPr>
            <a:endParaRPr lang="fr-FR" sz="2000">
              <a:latin typeface="Avenir Next LT Pro"/>
            </a:endParaRPr>
          </a:p>
          <a:p>
            <a:pPr>
              <a:lnSpc>
                <a:spcPct val="200000"/>
              </a:lnSpc>
            </a:pPr>
            <a:r>
              <a:rPr lang="fr-FR" sz="2000" b="1">
                <a:solidFill>
                  <a:srgbClr val="A8CEC3"/>
                </a:solidFill>
                <a:latin typeface="Avenir Next LT Pro"/>
              </a:rPr>
              <a:t>Systèmes distribués : </a:t>
            </a:r>
            <a:r>
              <a:rPr lang="fr-FR" sz="2000">
                <a:latin typeface="Avenir Next LT Pro"/>
              </a:rPr>
              <a:t>Les deadlocks peuvent se produire dans les systèmes distribués lorsque plusieurs tâches ou processus s'exécutent sur différents nœuds, et chaque nœud attend des ressources détenues par d'autres nœuds. Si la coordination entre les nœuds n'est pas effectuée correctement, cela peut entraîner un deadlock.</a:t>
            </a:r>
          </a:p>
          <a:p>
            <a:pPr>
              <a:lnSpc>
                <a:spcPct val="200000"/>
              </a:lnSpc>
            </a:pPr>
            <a:endParaRPr lang="fr-FR" sz="2000">
              <a:latin typeface="Avenir Next LT Pro"/>
            </a:endParaRPr>
          </a:p>
        </p:txBody>
      </p:sp>
      <p:sp>
        <p:nvSpPr>
          <p:cNvPr id="22" name="Espace réservé du numéro de diapositive 24">
            <a:extLst>
              <a:ext uri="{FF2B5EF4-FFF2-40B4-BE49-F238E27FC236}">
                <a16:creationId xmlns:a16="http://schemas.microsoft.com/office/drawing/2014/main" id="{9B56FFBC-E982-55BF-7E37-6C9C55DFB0C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169</a:t>
            </a:fld>
            <a:endParaRPr lang="en-US" sz="1800" b="1">
              <a:solidFill>
                <a:srgbClr val="A8CEC3"/>
              </a:solidFill>
            </a:endParaRPr>
          </a:p>
        </p:txBody>
      </p:sp>
    </p:spTree>
    <p:extLst>
      <p:ext uri="{BB962C8B-B14F-4D97-AF65-F5344CB8AC3E}">
        <p14:creationId xmlns:p14="http://schemas.microsoft.com/office/powerpoint/2010/main" val="218145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dissolve">
                                      <p:cBhvr>
                                        <p:cTn id="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a:extLst>
              <a:ext uri="{FF2B5EF4-FFF2-40B4-BE49-F238E27FC236}">
                <a16:creationId xmlns:a16="http://schemas.microsoft.com/office/drawing/2014/main" id="{51EDE891-C618-5C45-940D-C7D4CB45E970}"/>
              </a:ext>
            </a:extLst>
          </p:cNvPr>
          <p:cNvSpPr txBox="1"/>
          <p:nvPr/>
        </p:nvSpPr>
        <p:spPr>
          <a:xfrm>
            <a:off x="1336030" y="7257148"/>
            <a:ext cx="15351870" cy="1199752"/>
          </a:xfrm>
          <a:prstGeom prst="rect">
            <a:avLst/>
          </a:prstGeom>
        </p:spPr>
        <p:txBody>
          <a:bodyPr wrap="square" lIns="0" tIns="0" rIns="0" bIns="0" rtlCol="0" anchor="t">
            <a:spAutoFit/>
          </a:bodyPr>
          <a:lstStyle/>
          <a:p>
            <a:pPr marL="742950" lvl="1" indent="-285750">
              <a:lnSpc>
                <a:spcPct val="150000"/>
              </a:lnSpc>
              <a:buFont typeface="Arial" panose="020B0604020202020204" pitchFamily="34" charset="0"/>
              <a:buChar char="•"/>
            </a:pPr>
            <a:r>
              <a:rPr lang="fr-FR" b="1">
                <a:solidFill>
                  <a:srgbClr val="969696"/>
                </a:solidFill>
                <a:latin typeface="Avenir Next LT Pro" panose="020B0504020202020204" pitchFamily="34" charset="0"/>
              </a:rPr>
              <a:t>Azkaban:</a:t>
            </a:r>
          </a:p>
          <a:p>
            <a:pPr marL="1200150" lvl="2" indent="-285750">
              <a:lnSpc>
                <a:spcPct val="150000"/>
              </a:lnSpc>
              <a:buFont typeface="Courier New" panose="02070309020205020404" pitchFamily="49" charset="0"/>
              <a:buChar char="o"/>
            </a:pPr>
            <a:r>
              <a:rPr lang="fr-FR">
                <a:latin typeface="Avenir Next LT Pro" panose="020B0504020202020204" pitchFamily="34" charset="0"/>
              </a:rPr>
              <a:t>Avantages: Interface utilisateur conviviale, bonne évolutivité, grande communauté</a:t>
            </a:r>
          </a:p>
          <a:p>
            <a:pPr marL="1200150" lvl="2" indent="-285750">
              <a:lnSpc>
                <a:spcPct val="150000"/>
              </a:lnSpc>
              <a:buFont typeface="Courier New" panose="02070309020205020404" pitchFamily="49" charset="0"/>
              <a:buChar char="o"/>
            </a:pPr>
            <a:r>
              <a:rPr lang="fr-FR">
                <a:latin typeface="Avenir Next LT Pro" panose="020B0504020202020204" pitchFamily="34" charset="0"/>
              </a:rPr>
              <a:t>Inconvénients: Configuration complexe, manque de fonctionnalités en comparaison avec Airflow, faible support de Python</a:t>
            </a:r>
          </a:p>
        </p:txBody>
      </p:sp>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OUTILS SIMILAIRES À</a:t>
            </a:r>
            <a:r>
              <a:rPr lang="en-US" sz="3200" b="1" spc="62">
                <a:solidFill>
                  <a:srgbClr val="545454"/>
                </a:solidFill>
                <a:latin typeface="Avenir Next LT Pro" panose="020B0504020202020204" pitchFamily="34" charset="0"/>
              </a:rPr>
              <a:t> APACHE AIRFLOW</a:t>
            </a:r>
          </a:p>
        </p:txBody>
      </p:sp>
      <p:sp>
        <p:nvSpPr>
          <p:cNvPr id="3" name="TextBox 3"/>
          <p:cNvSpPr txBox="1"/>
          <p:nvPr/>
        </p:nvSpPr>
        <p:spPr>
          <a:xfrm>
            <a:off x="1336031" y="2643117"/>
            <a:ext cx="15351870" cy="784254"/>
          </a:xfrm>
          <a:prstGeom prst="rect">
            <a:avLst/>
          </a:prstGeom>
        </p:spPr>
        <p:txBody>
          <a:bodyPr wrap="square" lIns="0" tIns="0" rIns="0" bIns="0" rtlCol="0" anchor="t">
            <a:spAutoFit/>
          </a:bodyPr>
          <a:lstStyle/>
          <a:p>
            <a:pPr>
              <a:lnSpc>
                <a:spcPct val="150000"/>
              </a:lnSpc>
            </a:pPr>
            <a:r>
              <a:rPr lang="fr-FR">
                <a:latin typeface="Avenir Next LT Pro" panose="020B0504020202020204" pitchFamily="34" charset="0"/>
              </a:rPr>
              <a:t>Voici quelques avantages et inconvénients distinctifs d'outils d'orchestration de flux de travail de traitement de données en comparaison avec Apache Airflow :</a:t>
            </a: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3">
            <a:extLst>
              <a:ext uri="{FF2B5EF4-FFF2-40B4-BE49-F238E27FC236}">
                <a16:creationId xmlns:a16="http://schemas.microsoft.com/office/drawing/2014/main" id="{DA18FC94-B727-CBE4-0B3D-DD24F48A9773}"/>
              </a:ext>
            </a:extLst>
          </p:cNvPr>
          <p:cNvSpPr txBox="1"/>
          <p:nvPr/>
        </p:nvSpPr>
        <p:spPr>
          <a:xfrm>
            <a:off x="1336030" y="3971081"/>
            <a:ext cx="15351870" cy="1199752"/>
          </a:xfrm>
          <a:prstGeom prst="rect">
            <a:avLst/>
          </a:prstGeom>
        </p:spPr>
        <p:txBody>
          <a:bodyPr wrap="square" lIns="0" tIns="0" rIns="0" bIns="0" rtlCol="0" anchor="t">
            <a:spAutoFit/>
          </a:bodyPr>
          <a:lstStyle/>
          <a:p>
            <a:pPr marL="742950" lvl="1" indent="-285750">
              <a:lnSpc>
                <a:spcPct val="150000"/>
              </a:lnSpc>
              <a:buFont typeface="Arial" panose="020B0604020202020204" pitchFamily="34" charset="0"/>
              <a:buChar char="•"/>
            </a:pPr>
            <a:r>
              <a:rPr lang="fr-FR" b="1">
                <a:solidFill>
                  <a:srgbClr val="67D103"/>
                </a:solidFill>
                <a:latin typeface="Avenir Next LT Pro" panose="020B0504020202020204" pitchFamily="34" charset="0"/>
              </a:rPr>
              <a:t>Luigi:</a:t>
            </a:r>
          </a:p>
          <a:p>
            <a:pPr marL="1200150" lvl="2" indent="-285750">
              <a:lnSpc>
                <a:spcPct val="150000"/>
              </a:lnSpc>
              <a:buFont typeface="Courier New" panose="02070309020205020404" pitchFamily="49" charset="0"/>
              <a:buChar char="o"/>
            </a:pPr>
            <a:r>
              <a:rPr lang="fr-FR">
                <a:latin typeface="Avenir Next LT Pro" panose="020B0504020202020204" pitchFamily="34" charset="0"/>
              </a:rPr>
              <a:t>Avantages: Facile à apprendre et à utiliser, idéal pour des tâches simples et linéaires, bon support de Python</a:t>
            </a:r>
          </a:p>
          <a:p>
            <a:pPr marL="1200150" lvl="2" indent="-285750">
              <a:lnSpc>
                <a:spcPct val="150000"/>
              </a:lnSpc>
              <a:buFont typeface="Courier New" panose="02070309020205020404" pitchFamily="49" charset="0"/>
              <a:buChar char="o"/>
            </a:pPr>
            <a:r>
              <a:rPr lang="fr-FR">
                <a:latin typeface="Avenir Next LT Pro" panose="020B0504020202020204" pitchFamily="34" charset="0"/>
              </a:rPr>
              <a:t>Inconvénients: Limité en termes de fonctionnalités avancées, manque d'évolutivité</a:t>
            </a:r>
          </a:p>
        </p:txBody>
      </p:sp>
      <p:sp>
        <p:nvSpPr>
          <p:cNvPr id="17" name="TextBox 3">
            <a:extLst>
              <a:ext uri="{FF2B5EF4-FFF2-40B4-BE49-F238E27FC236}">
                <a16:creationId xmlns:a16="http://schemas.microsoft.com/office/drawing/2014/main" id="{E21B5145-3734-7E6A-6057-7E0EAD0493FD}"/>
              </a:ext>
            </a:extLst>
          </p:cNvPr>
          <p:cNvSpPr txBox="1"/>
          <p:nvPr/>
        </p:nvSpPr>
        <p:spPr>
          <a:xfrm>
            <a:off x="1336030" y="5614114"/>
            <a:ext cx="15351870" cy="1199752"/>
          </a:xfrm>
          <a:prstGeom prst="rect">
            <a:avLst/>
          </a:prstGeom>
        </p:spPr>
        <p:txBody>
          <a:bodyPr wrap="square" lIns="0" tIns="0" rIns="0" bIns="0" rtlCol="0" anchor="t">
            <a:spAutoFit/>
          </a:bodyPr>
          <a:lstStyle/>
          <a:p>
            <a:pPr marL="742950" lvl="1" indent="-285750">
              <a:lnSpc>
                <a:spcPct val="150000"/>
              </a:lnSpc>
              <a:buFont typeface="Arial" panose="020B0604020202020204" pitchFamily="34" charset="0"/>
              <a:buChar char="•"/>
            </a:pPr>
            <a:r>
              <a:rPr lang="fr-FR" b="1" err="1">
                <a:solidFill>
                  <a:srgbClr val="62A0DF"/>
                </a:solidFill>
                <a:latin typeface="Avenir Next LT Pro" panose="020B0504020202020204" pitchFamily="34" charset="0"/>
              </a:rPr>
              <a:t>Oozie</a:t>
            </a:r>
            <a:r>
              <a:rPr lang="fr-FR" b="1">
                <a:solidFill>
                  <a:srgbClr val="62A0DF"/>
                </a:solidFill>
                <a:latin typeface="Avenir Next LT Pro" panose="020B0504020202020204" pitchFamily="34" charset="0"/>
              </a:rPr>
              <a:t>:</a:t>
            </a:r>
          </a:p>
          <a:p>
            <a:pPr marL="1200150" lvl="2" indent="-285750">
              <a:lnSpc>
                <a:spcPct val="150000"/>
              </a:lnSpc>
              <a:buFont typeface="Courier New" panose="02070309020205020404" pitchFamily="49" charset="0"/>
              <a:buChar char="o"/>
            </a:pPr>
            <a:r>
              <a:rPr lang="fr-FR">
                <a:latin typeface="Avenir Next LT Pro" panose="020B0504020202020204" pitchFamily="34" charset="0"/>
              </a:rPr>
              <a:t>Avantages: Conçu pour Hadoop et écosystème Hadoop, fonctionnalités avancées pour les tâches de données sur Hadoop</a:t>
            </a:r>
          </a:p>
          <a:p>
            <a:pPr marL="1200150" lvl="2" indent="-285750">
              <a:lnSpc>
                <a:spcPct val="150000"/>
              </a:lnSpc>
              <a:buFont typeface="Courier New" panose="02070309020205020404" pitchFamily="49" charset="0"/>
              <a:buChar char="o"/>
            </a:pPr>
            <a:r>
              <a:rPr lang="fr-FR">
                <a:latin typeface="Avenir Next LT Pro" panose="020B0504020202020204" pitchFamily="34" charset="0"/>
              </a:rPr>
              <a:t>Inconvénients: Configuration complexe, pas très adapté aux tâches en dehors de Hadoop, manque de support de Python</a:t>
            </a:r>
          </a:p>
        </p:txBody>
      </p:sp>
      <p:sp>
        <p:nvSpPr>
          <p:cNvPr id="25" name="Espace réservé du numéro de diapositive 24">
            <a:extLst>
              <a:ext uri="{FF2B5EF4-FFF2-40B4-BE49-F238E27FC236}">
                <a16:creationId xmlns:a16="http://schemas.microsoft.com/office/drawing/2014/main" id="{998E5568-11E5-E3C3-DB1E-DA230435340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17</a:t>
            </a:fld>
            <a:endParaRPr lang="en-US" sz="1800" b="1">
              <a:solidFill>
                <a:srgbClr val="A8CEC3"/>
              </a:solidFill>
            </a:endParaRPr>
          </a:p>
        </p:txBody>
      </p:sp>
    </p:spTree>
    <p:extLst>
      <p:ext uri="{BB962C8B-B14F-4D97-AF65-F5344CB8AC3E}">
        <p14:creationId xmlns:p14="http://schemas.microsoft.com/office/powerpoint/2010/main" val="364187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dissolve">
                                      <p:cBhvr>
                                        <p:cTn id="22" dur="500"/>
                                        <p:tgtEl>
                                          <p:spTgt spid="1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dissolve">
                                      <p:cBhvr>
                                        <p:cTn id="27" dur="500"/>
                                        <p:tgtEl>
                                          <p:spTgt spid="1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
                                            <p:txEl>
                                              <p:pRg st="2" end="2"/>
                                            </p:txEl>
                                          </p:spTgt>
                                        </p:tgtEl>
                                        <p:attrNameLst>
                                          <p:attrName>style.visibility</p:attrName>
                                        </p:attrNameLst>
                                      </p:cBhvr>
                                      <p:to>
                                        <p:strVal val="visible"/>
                                      </p:to>
                                    </p:set>
                                    <p:animEffect transition="in" filter="dissolve">
                                      <p:cBhvr>
                                        <p:cTn id="32" dur="500"/>
                                        <p:tgtEl>
                                          <p:spTgt spid="1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dissolve">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
                                            <p:txEl>
                                              <p:pRg st="1" end="1"/>
                                            </p:txEl>
                                          </p:spTgt>
                                        </p:tgtEl>
                                        <p:attrNameLst>
                                          <p:attrName>style.visibility</p:attrName>
                                        </p:attrNameLst>
                                      </p:cBhvr>
                                      <p:to>
                                        <p:strVal val="visible"/>
                                      </p:to>
                                    </p:set>
                                    <p:animEffect transition="in" filter="dissolve">
                                      <p:cBhvr>
                                        <p:cTn id="42" dur="500"/>
                                        <p:tgtEl>
                                          <p:spTgt spid="1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
                                            <p:txEl>
                                              <p:pRg st="2" end="2"/>
                                            </p:txEl>
                                          </p:spTgt>
                                        </p:tgtEl>
                                        <p:attrNameLst>
                                          <p:attrName>style.visibility</p:attrName>
                                        </p:attrNameLst>
                                      </p:cBhvr>
                                      <p:to>
                                        <p:strVal val="visible"/>
                                      </p:to>
                                    </p:set>
                                    <p:animEffect transition="in" filter="dissolve">
                                      <p:cBhvr>
                                        <p:cTn id="4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95128" y="1029122"/>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PRÉVENTION DES DEADLOCK</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95128" y="1833117"/>
            <a:ext cx="15232471" cy="5449505"/>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1">
                <a:solidFill>
                  <a:srgbClr val="A8CEC3"/>
                </a:solidFill>
                <a:latin typeface="Avenir Next LT Pro"/>
              </a:rPr>
              <a:t>Utiliser une file d'attente </a:t>
            </a:r>
            <a:r>
              <a:rPr lang="fr-FR" sz="2000">
                <a:latin typeface="Avenir Next LT Pro"/>
              </a:rPr>
              <a:t>de tâches pour gérer les dépendances entre les tâches et éviter les deadlocks. </a:t>
            </a:r>
            <a:br>
              <a:rPr lang="fr-FR" sz="2000">
                <a:latin typeface="Avenir Next LT Pro"/>
              </a:rPr>
            </a:br>
            <a:r>
              <a:rPr lang="fr-FR" sz="2000">
                <a:latin typeface="Avenir Next LT Pro"/>
              </a:rPr>
              <a:t>Cette file d'attente permet d'exécuter les tâches dans le bon ordre et de s'assurer que toutes les dépendances sont satisfaites avant leur exécution.</a:t>
            </a:r>
          </a:p>
          <a:p>
            <a:pPr marL="342900" indent="-342900">
              <a:lnSpc>
                <a:spcPct val="200000"/>
              </a:lnSpc>
              <a:buFont typeface="Arial" panose="020B0604020202020204" pitchFamily="34" charset="0"/>
              <a:buChar char="•"/>
            </a:pPr>
            <a:r>
              <a:rPr lang="fr-FR" sz="2000" b="1">
                <a:solidFill>
                  <a:srgbClr val="A8CEC3"/>
                </a:solidFill>
                <a:latin typeface="Avenir Next LT Pro"/>
              </a:rPr>
              <a:t>Mettre en place des délais d'attente </a:t>
            </a:r>
            <a:r>
              <a:rPr lang="fr-FR" sz="2000">
                <a:latin typeface="Avenir Next LT Pro"/>
              </a:rPr>
              <a:t>pour les tâches, afin de les terminer et de libérer les ressources qu'elles détiennent si elles attendent trop longtemps.</a:t>
            </a:r>
          </a:p>
          <a:p>
            <a:pPr marL="342900" indent="-342900">
              <a:lnSpc>
                <a:spcPct val="200000"/>
              </a:lnSpc>
              <a:buFont typeface="Arial" panose="020B0604020202020204" pitchFamily="34" charset="0"/>
              <a:buChar char="•"/>
            </a:pPr>
            <a:r>
              <a:rPr lang="fr-FR" sz="2000" b="1">
                <a:solidFill>
                  <a:srgbClr val="A8CEC3"/>
                </a:solidFill>
                <a:latin typeface="Avenir Next LT Pro"/>
              </a:rPr>
              <a:t>Limiter la concurrence </a:t>
            </a:r>
            <a:r>
              <a:rPr lang="fr-FR" sz="2000">
                <a:latin typeface="Avenir Next LT Pro"/>
              </a:rPr>
              <a:t>en définissant un nombre maximum de tâches concurrentes, ce qui permet d'éviter la surcharge du système et les deadlocks.</a:t>
            </a:r>
          </a:p>
          <a:p>
            <a:pPr marL="342900" indent="-342900">
              <a:lnSpc>
                <a:spcPct val="200000"/>
              </a:lnSpc>
              <a:buFont typeface="Arial" panose="020B0604020202020204" pitchFamily="34" charset="0"/>
              <a:buChar char="•"/>
            </a:pPr>
            <a:r>
              <a:rPr lang="fr-FR" sz="2000" b="1">
                <a:solidFill>
                  <a:srgbClr val="A8CEC3"/>
                </a:solidFill>
                <a:latin typeface="Avenir Next LT Pro"/>
              </a:rPr>
              <a:t>Surveiller le système </a:t>
            </a:r>
            <a:r>
              <a:rPr lang="fr-FR" sz="2000">
                <a:latin typeface="Avenir Next LT Pro"/>
              </a:rPr>
              <a:t>pour détecter les deadlocks et les autres problèmes éventuels, et prendre les mesures correctives nécessaires. </a:t>
            </a:r>
          </a:p>
        </p:txBody>
      </p:sp>
      <p:sp>
        <p:nvSpPr>
          <p:cNvPr id="22" name="Espace réservé du numéro de diapositive 24">
            <a:extLst>
              <a:ext uri="{FF2B5EF4-FFF2-40B4-BE49-F238E27FC236}">
                <a16:creationId xmlns:a16="http://schemas.microsoft.com/office/drawing/2014/main" id="{74FF1B80-E988-BFCD-33A6-2DBBE28CE6C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170</a:t>
            </a:fld>
            <a:endParaRPr lang="en-US" sz="1800" b="1">
              <a:solidFill>
                <a:srgbClr val="A8CEC3"/>
              </a:solidFill>
            </a:endParaRPr>
          </a:p>
        </p:txBody>
      </p:sp>
    </p:spTree>
    <p:extLst>
      <p:ext uri="{BB962C8B-B14F-4D97-AF65-F5344CB8AC3E}">
        <p14:creationId xmlns:p14="http://schemas.microsoft.com/office/powerpoint/2010/main" val="195883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BOTTLENECK : CAUSES ET TRAITEMENTS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1" y="1889072"/>
            <a:ext cx="15232471" cy="6628161"/>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1">
                <a:solidFill>
                  <a:srgbClr val="A8CEC3"/>
                </a:solidFill>
                <a:latin typeface="Avenir Next LT Pro"/>
              </a:rPr>
              <a:t>Limitations de ressources : </a:t>
            </a:r>
            <a:r>
              <a:rPr lang="fr-FR" sz="2000">
                <a:latin typeface="Avenir Next LT Pro"/>
              </a:rPr>
              <a:t>les jobs </a:t>
            </a:r>
            <a:r>
              <a:rPr lang="fr-FR" sz="2000" b="1">
                <a:solidFill>
                  <a:srgbClr val="62A0DF"/>
                </a:solidFill>
                <a:latin typeface="Avenir Next LT Pro"/>
              </a:rPr>
              <a:t>Airflow </a:t>
            </a:r>
            <a:r>
              <a:rPr lang="fr-FR" sz="2000">
                <a:latin typeface="Avenir Next LT Pro"/>
              </a:rPr>
              <a:t>peuvent être intensifs en CPU ou en mémoire, et si les ressources disponibles sur les nœuds </a:t>
            </a:r>
            <a:r>
              <a:rPr lang="fr-FR" sz="2000" err="1">
                <a:latin typeface="Avenir Next LT Pro"/>
              </a:rPr>
              <a:t>worker</a:t>
            </a:r>
            <a:r>
              <a:rPr lang="fr-FR" sz="2000">
                <a:latin typeface="Avenir Next LT Pro"/>
              </a:rPr>
              <a:t> sont limitées, cela peut causer un </a:t>
            </a:r>
            <a:r>
              <a:rPr lang="fr-FR" sz="2000" err="1">
                <a:latin typeface="Avenir Next LT Pro"/>
              </a:rPr>
              <a:t>bottleneck</a:t>
            </a:r>
            <a:r>
              <a:rPr lang="fr-FR" sz="2000">
                <a:latin typeface="Avenir Next LT Pro"/>
              </a:rPr>
              <a:t> . </a:t>
            </a:r>
          </a:p>
          <a:p>
            <a:pPr>
              <a:lnSpc>
                <a:spcPct val="200000"/>
              </a:lnSpc>
            </a:pPr>
            <a:r>
              <a:rPr lang="fr-FR" sz="2000" b="1">
                <a:solidFill>
                  <a:srgbClr val="62A0DF"/>
                </a:solidFill>
                <a:latin typeface="Avenir Next LT Pro"/>
              </a:rPr>
              <a:t>Solution </a:t>
            </a:r>
          </a:p>
          <a:p>
            <a:pPr>
              <a:lnSpc>
                <a:spcPct val="200000"/>
              </a:lnSpc>
            </a:pPr>
            <a:r>
              <a:rPr lang="fr-FR" sz="2000">
                <a:latin typeface="Avenir Next LT Pro"/>
              </a:rPr>
              <a:t>Pour éviter que des limitations de ressources ne causent des </a:t>
            </a:r>
            <a:r>
              <a:rPr lang="fr-FR" sz="2000" err="1">
                <a:latin typeface="Avenir Next LT Pro"/>
              </a:rPr>
              <a:t>bottlenecks</a:t>
            </a:r>
            <a:r>
              <a:rPr lang="fr-FR" sz="2000">
                <a:latin typeface="Avenir Next LT Pro"/>
              </a:rPr>
              <a:t>, il est possible de prendre les mesures suivantes :</a:t>
            </a:r>
          </a:p>
          <a:p>
            <a:pPr marL="800100" lvl="1" indent="-342900">
              <a:lnSpc>
                <a:spcPct val="200000"/>
              </a:lnSpc>
              <a:buFont typeface="Arial" panose="020B0604020202020204" pitchFamily="34" charset="0"/>
              <a:buChar char="•"/>
            </a:pPr>
            <a:r>
              <a:rPr lang="fr-FR" sz="2000">
                <a:solidFill>
                  <a:srgbClr val="62A0DF"/>
                </a:solidFill>
                <a:latin typeface="Avenir Next LT Pro"/>
              </a:rPr>
              <a:t>Augmenter la capacité des nœuds </a:t>
            </a:r>
            <a:r>
              <a:rPr lang="fr-FR" sz="2000" err="1">
                <a:solidFill>
                  <a:srgbClr val="62A0DF"/>
                </a:solidFill>
                <a:latin typeface="Avenir Next LT Pro"/>
              </a:rPr>
              <a:t>workers</a:t>
            </a:r>
            <a:r>
              <a:rPr lang="fr-FR" sz="2000">
                <a:solidFill>
                  <a:srgbClr val="62A0DF"/>
                </a:solidFill>
                <a:latin typeface="Avenir Next LT Pro"/>
              </a:rPr>
              <a:t> </a:t>
            </a:r>
            <a:r>
              <a:rPr lang="fr-FR" sz="2000">
                <a:latin typeface="Avenir Next LT Pro"/>
              </a:rPr>
              <a:t>en ajoutant plus de CPU, de mémoire ou d'espace disque pour gérer des charges de travail plus importantes.</a:t>
            </a:r>
          </a:p>
          <a:p>
            <a:pPr marL="800100" lvl="1" indent="-342900">
              <a:lnSpc>
                <a:spcPct val="200000"/>
              </a:lnSpc>
              <a:buFont typeface="Arial" panose="020B0604020202020204" pitchFamily="34" charset="0"/>
              <a:buChar char="•"/>
            </a:pPr>
            <a:r>
              <a:rPr lang="fr-FR" sz="2000">
                <a:solidFill>
                  <a:srgbClr val="62A0DF"/>
                </a:solidFill>
                <a:latin typeface="Avenir Next LT Pro"/>
              </a:rPr>
              <a:t>Utiliser un gestionnaire de cluster </a:t>
            </a:r>
            <a:r>
              <a:rPr lang="fr-FR" sz="2000">
                <a:latin typeface="Avenir Next LT Pro"/>
              </a:rPr>
              <a:t>tel que </a:t>
            </a:r>
            <a:r>
              <a:rPr lang="fr-FR" sz="2000" err="1">
                <a:latin typeface="Avenir Next LT Pro"/>
              </a:rPr>
              <a:t>Kubernetes</a:t>
            </a:r>
            <a:r>
              <a:rPr lang="fr-FR" sz="2000">
                <a:latin typeface="Avenir Next LT Pro"/>
              </a:rPr>
              <a:t> pour répartir la charge de travail sur plusieurs nœuds </a:t>
            </a:r>
            <a:r>
              <a:rPr lang="fr-FR" sz="2000" err="1">
                <a:latin typeface="Avenir Next LT Pro"/>
              </a:rPr>
              <a:t>workers</a:t>
            </a:r>
            <a:r>
              <a:rPr lang="fr-FR" sz="2000">
                <a:latin typeface="Avenir Next LT Pro"/>
              </a:rPr>
              <a:t> et ajuster automatiquement leur nombre en fonction des besoins.</a:t>
            </a:r>
          </a:p>
          <a:p>
            <a:pPr marL="800100" lvl="1" indent="-342900">
              <a:lnSpc>
                <a:spcPct val="200000"/>
              </a:lnSpc>
              <a:buFont typeface="Arial" panose="020B0604020202020204" pitchFamily="34" charset="0"/>
              <a:buChar char="•"/>
            </a:pPr>
            <a:r>
              <a:rPr lang="fr-FR" sz="2000">
                <a:solidFill>
                  <a:srgbClr val="62A0DF"/>
                </a:solidFill>
                <a:latin typeface="Avenir Next LT Pro"/>
              </a:rPr>
              <a:t>Définir des limites de ressources </a:t>
            </a:r>
            <a:r>
              <a:rPr lang="fr-FR" sz="2000">
                <a:latin typeface="Avenir Next LT Pro"/>
              </a:rPr>
              <a:t>pour chaque tâche individuelle afin d'éviter qu'elles n'utilisent excessivement les ressources et qu'elles empêchent d'autres tâches de fonctionner.</a:t>
            </a:r>
          </a:p>
          <a:p>
            <a:pPr marL="342900" indent="-342900">
              <a:lnSpc>
                <a:spcPct val="200000"/>
              </a:lnSpc>
              <a:buFont typeface="Arial" panose="020B0604020202020204" pitchFamily="34" charset="0"/>
              <a:buChar char="•"/>
            </a:pPr>
            <a:endParaRPr lang="fr-FR">
              <a:latin typeface="Avenir Next LT Pro"/>
            </a:endParaRPr>
          </a:p>
        </p:txBody>
      </p:sp>
      <p:sp>
        <p:nvSpPr>
          <p:cNvPr id="22" name="Espace réservé du numéro de diapositive 24">
            <a:extLst>
              <a:ext uri="{FF2B5EF4-FFF2-40B4-BE49-F238E27FC236}">
                <a16:creationId xmlns:a16="http://schemas.microsoft.com/office/drawing/2014/main" id="{FBEEE504-548B-FE04-B9DD-C8D4C9C48FE7}"/>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171</a:t>
            </a:fld>
            <a:endParaRPr lang="en-US" sz="1800" b="1">
              <a:solidFill>
                <a:srgbClr val="A8CEC3"/>
              </a:solidFill>
            </a:endParaRPr>
          </a:p>
        </p:txBody>
      </p:sp>
    </p:spTree>
    <p:extLst>
      <p:ext uri="{BB962C8B-B14F-4D97-AF65-F5344CB8AC3E}">
        <p14:creationId xmlns:p14="http://schemas.microsoft.com/office/powerpoint/2010/main" val="231043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dissolve">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dissolve">
                                      <p:cBhvr>
                                        <p:cTn id="3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BOTTLENECK : CAUSES ET TRAITEMENTS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680611"/>
          </a:xfrm>
          <a:prstGeom prst="rect">
            <a:avLst/>
          </a:prstGeom>
        </p:spPr>
        <p:txBody>
          <a:bodyPr wrap="square" lIns="0" tIns="0" rIns="0" bIns="0" rtlCol="0" anchor="t">
            <a:spAutoFit/>
          </a:bodyPr>
          <a:lstStyle/>
          <a:p>
            <a:pPr>
              <a:lnSpc>
                <a:spcPct val="200000"/>
              </a:lnSpc>
            </a:pPr>
            <a:r>
              <a:rPr lang="fr-FR" sz="2000" b="1">
                <a:solidFill>
                  <a:srgbClr val="A8CEC3"/>
                </a:solidFill>
                <a:latin typeface="Avenir Next LT Pro"/>
              </a:rPr>
              <a:t>Dépendances : </a:t>
            </a:r>
            <a:r>
              <a:rPr lang="fr-FR" sz="2000">
                <a:latin typeface="Avenir Next LT Pro"/>
              </a:rPr>
              <a:t>les jobs Airflow ont souvent des dépendances sur d'autres tâches ou services externes, et si ces dépendances ne sont pas satisfaites, cela peut causer un </a:t>
            </a:r>
            <a:r>
              <a:rPr lang="fr-FR" sz="2000" err="1">
                <a:latin typeface="Avenir Next LT Pro"/>
              </a:rPr>
              <a:t>bottleneck</a:t>
            </a:r>
            <a:r>
              <a:rPr lang="fr-FR" sz="2000">
                <a:latin typeface="Avenir Next LT Pro"/>
              </a:rPr>
              <a:t> . Par exemple, si une tâche attend des données provenant d'un service externe, et que ce service est lent ou en panne, cela peut causer un goulot d'étranglement. Pour éviter cela, vous pouvez utiliser des mécanismes de </a:t>
            </a:r>
            <a:r>
              <a:rPr lang="fr-FR" sz="2000" err="1">
                <a:latin typeface="Avenir Next LT Pro"/>
              </a:rPr>
              <a:t>réessai</a:t>
            </a:r>
            <a:r>
              <a:rPr lang="fr-FR" sz="2000">
                <a:latin typeface="Avenir Next LT Pro"/>
              </a:rPr>
              <a:t> ou mettre en place des solutions de repli pour les dépendances critiques.</a:t>
            </a:r>
          </a:p>
          <a:p>
            <a:pPr>
              <a:lnSpc>
                <a:spcPct val="200000"/>
              </a:lnSpc>
            </a:pPr>
            <a:r>
              <a:rPr lang="fr-FR" sz="2000" b="1">
                <a:solidFill>
                  <a:srgbClr val="62A0DF"/>
                </a:solidFill>
                <a:latin typeface="Avenir Next LT Pro"/>
              </a:rPr>
              <a:t>Solution </a:t>
            </a:r>
          </a:p>
          <a:p>
            <a:pPr>
              <a:lnSpc>
                <a:spcPct val="200000"/>
              </a:lnSpc>
            </a:pPr>
            <a:r>
              <a:rPr lang="fr-FR" sz="2000">
                <a:latin typeface="Avenir Next LT Pro"/>
              </a:rPr>
              <a:t>Pour éviter que les dépendances ne causent des ralentissements, des solutions sont les suivantes :</a:t>
            </a:r>
          </a:p>
          <a:p>
            <a:pPr marL="800100" lvl="1" indent="-342900">
              <a:lnSpc>
                <a:spcPct val="200000"/>
              </a:lnSpc>
              <a:buFont typeface="Arial" panose="020B0604020202020204" pitchFamily="34" charset="0"/>
              <a:buChar char="•"/>
            </a:pPr>
            <a:r>
              <a:rPr lang="fr-FR" sz="2000">
                <a:solidFill>
                  <a:srgbClr val="62A0DF"/>
                </a:solidFill>
                <a:latin typeface="Avenir Next LT Pro"/>
              </a:rPr>
              <a:t>Utiliser des mécanismes de </a:t>
            </a:r>
            <a:r>
              <a:rPr lang="fr-FR" sz="2000" err="1">
                <a:solidFill>
                  <a:srgbClr val="62A0DF"/>
                </a:solidFill>
                <a:latin typeface="Avenir Next LT Pro"/>
              </a:rPr>
              <a:t>réessai</a:t>
            </a:r>
            <a:r>
              <a:rPr lang="fr-FR" sz="2000">
                <a:solidFill>
                  <a:srgbClr val="62A0DF"/>
                </a:solidFill>
                <a:latin typeface="Avenir Next LT Pro"/>
              </a:rPr>
              <a:t> </a:t>
            </a:r>
            <a:r>
              <a:rPr lang="fr-FR" sz="2000">
                <a:latin typeface="Avenir Next LT Pro"/>
              </a:rPr>
              <a:t>pour relancer automatiquement les tâches échouées qui dépendent de services externes.</a:t>
            </a:r>
          </a:p>
          <a:p>
            <a:pPr marL="800100" lvl="1" indent="-342900">
              <a:lnSpc>
                <a:spcPct val="200000"/>
              </a:lnSpc>
              <a:buFont typeface="Arial" panose="020B0604020202020204" pitchFamily="34" charset="0"/>
              <a:buChar char="•"/>
            </a:pPr>
            <a:r>
              <a:rPr lang="fr-FR" sz="2000">
                <a:solidFill>
                  <a:srgbClr val="62A0DF"/>
                </a:solidFill>
                <a:latin typeface="Avenir Next LT Pro"/>
              </a:rPr>
              <a:t>Mettre en place des solutions de secours </a:t>
            </a:r>
            <a:r>
              <a:rPr lang="fr-FR" sz="2000">
                <a:latin typeface="Avenir Next LT Pro"/>
              </a:rPr>
              <a:t>pour les dépendances critiques, de sorte que si le service principal est indisponible, la tâche puisse basculer vers un service secondaire.</a:t>
            </a:r>
          </a:p>
          <a:p>
            <a:pPr marL="800100" lvl="1" indent="-342900">
              <a:lnSpc>
                <a:spcPct val="200000"/>
              </a:lnSpc>
              <a:buFont typeface="Arial" panose="020B0604020202020204" pitchFamily="34" charset="0"/>
              <a:buChar char="•"/>
            </a:pPr>
            <a:r>
              <a:rPr lang="fr-FR" sz="2000">
                <a:solidFill>
                  <a:srgbClr val="62A0DF"/>
                </a:solidFill>
                <a:latin typeface="Avenir Next LT Pro"/>
              </a:rPr>
              <a:t>Surveiller les services externes </a:t>
            </a:r>
            <a:r>
              <a:rPr lang="fr-FR" sz="2000">
                <a:latin typeface="Avenir Next LT Pro"/>
              </a:rPr>
              <a:t>et alerter l'équipe en cas de problèmes de performance ou d'interruptions.</a:t>
            </a:r>
          </a:p>
          <a:p>
            <a:pPr>
              <a:lnSpc>
                <a:spcPct val="200000"/>
              </a:lnSpc>
            </a:pPr>
            <a:endParaRPr lang="fr-FR" sz="2000" b="1">
              <a:solidFill>
                <a:srgbClr val="62A0DF"/>
              </a:solidFill>
              <a:latin typeface="Avenir Next LT Pro"/>
            </a:endParaRPr>
          </a:p>
        </p:txBody>
      </p:sp>
      <p:sp>
        <p:nvSpPr>
          <p:cNvPr id="22" name="Espace réservé du numéro de diapositive 24">
            <a:extLst>
              <a:ext uri="{FF2B5EF4-FFF2-40B4-BE49-F238E27FC236}">
                <a16:creationId xmlns:a16="http://schemas.microsoft.com/office/drawing/2014/main" id="{1CC8E2A1-208F-1A79-3D82-F8EE588C64F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172</a:t>
            </a:fld>
            <a:endParaRPr lang="en-US" sz="1800" b="1">
              <a:solidFill>
                <a:srgbClr val="A8CEC3"/>
              </a:solidFill>
            </a:endParaRPr>
          </a:p>
        </p:txBody>
      </p:sp>
    </p:spTree>
    <p:extLst>
      <p:ext uri="{BB962C8B-B14F-4D97-AF65-F5344CB8AC3E}">
        <p14:creationId xmlns:p14="http://schemas.microsoft.com/office/powerpoint/2010/main" val="33652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dissolve">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dissolve">
                                      <p:cBhvr>
                                        <p:cTn id="3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BOTTLENECK : CAUSES ET TRAITEMENTS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065058"/>
          </a:xfrm>
          <a:prstGeom prst="rect">
            <a:avLst/>
          </a:prstGeom>
        </p:spPr>
        <p:txBody>
          <a:bodyPr wrap="square" lIns="0" tIns="0" rIns="0" bIns="0" rtlCol="0" anchor="t">
            <a:spAutoFit/>
          </a:bodyPr>
          <a:lstStyle/>
          <a:p>
            <a:pPr>
              <a:lnSpc>
                <a:spcPct val="200000"/>
              </a:lnSpc>
            </a:pPr>
            <a:r>
              <a:rPr lang="fr-FR" sz="2000" b="1">
                <a:solidFill>
                  <a:srgbClr val="A8CEC3"/>
                </a:solidFill>
                <a:latin typeface="Avenir Next LT Pro"/>
              </a:rPr>
              <a:t>Transfert de données : </a:t>
            </a:r>
            <a:r>
              <a:rPr lang="fr-FR" sz="2000">
                <a:latin typeface="Avenir Next LT Pro"/>
              </a:rPr>
              <a:t>le déplacement de données entre les tâches ou les étapes du pipeline peut être un goulot d'étranglement si la quantité de données est importante ou si la vitesse de transfert est lente. Pour éviter cela, vous pouvez optimiser le processus de transfert de données en utilisant la compression, la parallélisation ou des systèmes de fichiers distribués comme Hadoop ou S3.</a:t>
            </a:r>
          </a:p>
          <a:p>
            <a:pPr>
              <a:lnSpc>
                <a:spcPct val="200000"/>
              </a:lnSpc>
            </a:pPr>
            <a:r>
              <a:rPr lang="fr-FR" sz="2000" b="1">
                <a:solidFill>
                  <a:srgbClr val="62A0DF"/>
                </a:solidFill>
                <a:latin typeface="Avenir Next LT Pro"/>
              </a:rPr>
              <a:t>Solution</a:t>
            </a:r>
          </a:p>
          <a:p>
            <a:pPr>
              <a:lnSpc>
                <a:spcPct val="200000"/>
              </a:lnSpc>
            </a:pPr>
            <a:r>
              <a:rPr lang="fr-FR" sz="2000">
                <a:latin typeface="Avenir Next LT Pro"/>
              </a:rPr>
              <a:t>Pour éviter que le transfert de données ne cause des problèmes de performance, il est possible de :</a:t>
            </a:r>
          </a:p>
          <a:p>
            <a:pPr marL="800100" lvl="1" indent="-342900">
              <a:lnSpc>
                <a:spcPct val="200000"/>
              </a:lnSpc>
              <a:buFont typeface="Arial" panose="020B0604020202020204" pitchFamily="34" charset="0"/>
              <a:buChar char="•"/>
            </a:pPr>
            <a:r>
              <a:rPr lang="fr-FR" sz="2000">
                <a:solidFill>
                  <a:srgbClr val="62A0DF"/>
                </a:solidFill>
                <a:latin typeface="Avenir Next LT Pro"/>
              </a:rPr>
              <a:t>Optimiser le processus de transfert de données </a:t>
            </a:r>
            <a:r>
              <a:rPr lang="fr-FR" sz="2000">
                <a:latin typeface="Avenir Next LT Pro"/>
              </a:rPr>
              <a:t>en utilisant des techniques telles que la compression, la parallélisation ou des systèmes de fichiers distribués comme Hadoop ou S3.</a:t>
            </a:r>
          </a:p>
          <a:p>
            <a:pPr marL="800100" lvl="1" indent="-342900">
              <a:lnSpc>
                <a:spcPct val="200000"/>
              </a:lnSpc>
              <a:buFont typeface="Arial" panose="020B0604020202020204" pitchFamily="34" charset="0"/>
              <a:buChar char="•"/>
            </a:pPr>
            <a:r>
              <a:rPr lang="fr-FR" sz="2000">
                <a:solidFill>
                  <a:srgbClr val="62A0DF"/>
                </a:solidFill>
                <a:latin typeface="Avenir Next LT Pro"/>
              </a:rPr>
              <a:t>Surveiller le débit de transfert de données </a:t>
            </a:r>
            <a:r>
              <a:rPr lang="fr-FR" sz="2000">
                <a:latin typeface="Avenir Next LT Pro"/>
              </a:rPr>
              <a:t>et ajuster la méthode ou les paramètres de transfert si nécessaire.</a:t>
            </a:r>
          </a:p>
          <a:p>
            <a:pPr marL="800100" lvl="1" indent="-342900">
              <a:lnSpc>
                <a:spcPct val="200000"/>
              </a:lnSpc>
              <a:buFont typeface="Arial" panose="020B0604020202020204" pitchFamily="34" charset="0"/>
              <a:buChar char="•"/>
            </a:pPr>
            <a:r>
              <a:rPr lang="fr-FR" sz="2000">
                <a:solidFill>
                  <a:srgbClr val="62A0DF"/>
                </a:solidFill>
                <a:latin typeface="Avenir Next LT Pro"/>
              </a:rPr>
              <a:t>Utiliser des techniques de mise en cache </a:t>
            </a:r>
            <a:r>
              <a:rPr lang="fr-FR" sz="2000">
                <a:latin typeface="Avenir Next LT Pro"/>
              </a:rPr>
              <a:t>ou de </a:t>
            </a:r>
            <a:r>
              <a:rPr lang="fr-FR" sz="2000" err="1">
                <a:latin typeface="Avenir Next LT Pro"/>
              </a:rPr>
              <a:t>préchargement</a:t>
            </a:r>
            <a:r>
              <a:rPr lang="fr-FR" sz="2000">
                <a:latin typeface="Avenir Next LT Pro"/>
              </a:rPr>
              <a:t> pour réduire la quantité de données à transférer.</a:t>
            </a:r>
          </a:p>
          <a:p>
            <a:pPr>
              <a:lnSpc>
                <a:spcPct val="200000"/>
              </a:lnSpc>
            </a:pPr>
            <a:endParaRPr lang="fr-FR" sz="2000" b="1">
              <a:solidFill>
                <a:srgbClr val="62A0DF"/>
              </a:solidFill>
              <a:latin typeface="Avenir Next LT Pro"/>
            </a:endParaRPr>
          </a:p>
        </p:txBody>
      </p:sp>
      <p:sp>
        <p:nvSpPr>
          <p:cNvPr id="22" name="Espace réservé du numéro de diapositive 24">
            <a:extLst>
              <a:ext uri="{FF2B5EF4-FFF2-40B4-BE49-F238E27FC236}">
                <a16:creationId xmlns:a16="http://schemas.microsoft.com/office/drawing/2014/main" id="{0AA1D73A-2401-6236-AD9E-F40165C121D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173</a:t>
            </a:fld>
            <a:endParaRPr lang="en-US" sz="1800" b="1">
              <a:solidFill>
                <a:srgbClr val="A8CEC3"/>
              </a:solidFill>
            </a:endParaRPr>
          </a:p>
        </p:txBody>
      </p:sp>
    </p:spTree>
    <p:extLst>
      <p:ext uri="{BB962C8B-B14F-4D97-AF65-F5344CB8AC3E}">
        <p14:creationId xmlns:p14="http://schemas.microsoft.com/office/powerpoint/2010/main" val="407973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BOTTLENECK : CAUSES ET TRAITEMENTS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389013" cy="5449505"/>
          </a:xfrm>
          <a:prstGeom prst="rect">
            <a:avLst/>
          </a:prstGeom>
        </p:spPr>
        <p:txBody>
          <a:bodyPr wrap="square" lIns="0" tIns="0" rIns="0" bIns="0" rtlCol="0" anchor="t">
            <a:spAutoFit/>
          </a:bodyPr>
          <a:lstStyle/>
          <a:p>
            <a:pPr>
              <a:lnSpc>
                <a:spcPct val="200000"/>
              </a:lnSpc>
            </a:pPr>
            <a:r>
              <a:rPr lang="fr-FR" sz="2000" b="1">
                <a:solidFill>
                  <a:srgbClr val="A8CEC3"/>
                </a:solidFill>
                <a:latin typeface="Avenir Next LT Pro"/>
              </a:rPr>
              <a:t>Planification : </a:t>
            </a:r>
            <a:r>
              <a:rPr lang="fr-FR" sz="2000">
                <a:latin typeface="Avenir Next LT Pro"/>
              </a:rPr>
              <a:t>si l'intervalle de planification pour une tâche est trop court, cela peut causer un </a:t>
            </a:r>
            <a:r>
              <a:rPr lang="fr-FR" sz="2000" err="1">
                <a:latin typeface="Avenir Next LT Pro"/>
              </a:rPr>
              <a:t>bottleneck</a:t>
            </a:r>
            <a:r>
              <a:rPr lang="fr-FR" sz="2000">
                <a:latin typeface="Avenir Next LT Pro"/>
              </a:rPr>
              <a:t> en surchargeant les nœuds </a:t>
            </a:r>
            <a:r>
              <a:rPr lang="fr-FR" sz="2000" err="1">
                <a:latin typeface="Avenir Next LT Pro"/>
              </a:rPr>
              <a:t>worker</a:t>
            </a:r>
            <a:r>
              <a:rPr lang="fr-FR" sz="2000">
                <a:latin typeface="Avenir Next LT Pro"/>
              </a:rPr>
              <a:t>. Alternativement, si l'intervalle est trop long, cela peut causer des retards et ralentir le pipeline. Pour éviter cela, vous pouvez ajuster l'intervalle de planification en fonction de la charge de travail et des ressources disponibles.</a:t>
            </a:r>
          </a:p>
          <a:p>
            <a:pPr>
              <a:lnSpc>
                <a:spcPct val="200000"/>
              </a:lnSpc>
            </a:pPr>
            <a:r>
              <a:rPr lang="fr-FR" sz="2000" b="1">
                <a:solidFill>
                  <a:srgbClr val="62A0DF"/>
                </a:solidFill>
                <a:latin typeface="Avenir Next LT Pro"/>
              </a:rPr>
              <a:t>Solution </a:t>
            </a:r>
          </a:p>
          <a:p>
            <a:pPr>
              <a:lnSpc>
                <a:spcPct val="200000"/>
              </a:lnSpc>
            </a:pPr>
            <a:r>
              <a:rPr lang="fr-FR" sz="2000">
                <a:latin typeface="Avenir Next LT Pro"/>
              </a:rPr>
              <a:t>Afin d'éviter que la planification ne provoque des goulots d'étranglement, les mesures suivantes peuvent être prises :</a:t>
            </a:r>
          </a:p>
          <a:p>
            <a:pPr marL="800100" lvl="1" indent="-342900">
              <a:lnSpc>
                <a:spcPct val="200000"/>
              </a:lnSpc>
              <a:buFont typeface="Arial" panose="020B0604020202020204" pitchFamily="34" charset="0"/>
              <a:buChar char="•"/>
            </a:pPr>
            <a:r>
              <a:rPr lang="fr-FR" sz="2000">
                <a:solidFill>
                  <a:srgbClr val="62A0DF"/>
                </a:solidFill>
                <a:latin typeface="Avenir Next LT Pro"/>
              </a:rPr>
              <a:t>Établir des intervalles de planification </a:t>
            </a:r>
            <a:r>
              <a:rPr lang="fr-FR" sz="2000">
                <a:latin typeface="Avenir Next LT Pro"/>
              </a:rPr>
              <a:t>adaptés à la charge de travail et aux ressources disponibles.</a:t>
            </a:r>
          </a:p>
          <a:p>
            <a:pPr marL="800100" lvl="1" indent="-342900">
              <a:lnSpc>
                <a:spcPct val="200000"/>
              </a:lnSpc>
              <a:buFont typeface="Arial" panose="020B0604020202020204" pitchFamily="34" charset="0"/>
              <a:buChar char="•"/>
            </a:pPr>
            <a:r>
              <a:rPr lang="fr-FR" sz="2000">
                <a:solidFill>
                  <a:srgbClr val="62A0DF"/>
                </a:solidFill>
                <a:latin typeface="Avenir Next LT Pro"/>
              </a:rPr>
              <a:t>Prioriser les tâches en fonction </a:t>
            </a:r>
            <a:r>
              <a:rPr lang="fr-FR" sz="2000">
                <a:latin typeface="Avenir Next LT Pro"/>
              </a:rPr>
              <a:t>de leur importance et de leur échéance, de manière à exécuter en premier les tâches critiques.</a:t>
            </a:r>
          </a:p>
          <a:p>
            <a:pPr marL="800100" lvl="1" indent="-342900">
              <a:lnSpc>
                <a:spcPct val="200000"/>
              </a:lnSpc>
              <a:buFont typeface="Arial" panose="020B0604020202020204" pitchFamily="34" charset="0"/>
              <a:buChar char="•"/>
            </a:pPr>
            <a:r>
              <a:rPr lang="fr-FR" sz="2000">
                <a:solidFill>
                  <a:srgbClr val="62A0DF"/>
                </a:solidFill>
                <a:latin typeface="Avenir Next LT Pro"/>
              </a:rPr>
              <a:t>Surveiller la file d'attente des tâches </a:t>
            </a:r>
            <a:r>
              <a:rPr lang="fr-FR" sz="2000">
                <a:latin typeface="Avenir Next LT Pro"/>
              </a:rPr>
              <a:t>et ajuster le nombre de tâches simultanées en fonction des ressources disponibles.</a:t>
            </a:r>
          </a:p>
          <a:p>
            <a:pPr>
              <a:lnSpc>
                <a:spcPct val="200000"/>
              </a:lnSpc>
            </a:pPr>
            <a:endParaRPr lang="fr-FR" sz="2000" b="1">
              <a:solidFill>
                <a:srgbClr val="62A0DF"/>
              </a:solidFill>
              <a:latin typeface="Avenir Next LT Pro"/>
            </a:endParaRPr>
          </a:p>
        </p:txBody>
      </p:sp>
      <p:sp>
        <p:nvSpPr>
          <p:cNvPr id="22" name="Espace réservé du numéro de diapositive 24">
            <a:extLst>
              <a:ext uri="{FF2B5EF4-FFF2-40B4-BE49-F238E27FC236}">
                <a16:creationId xmlns:a16="http://schemas.microsoft.com/office/drawing/2014/main" id="{098D24FB-9BA9-06D8-7D44-A07A7C0CEB0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174</a:t>
            </a:fld>
            <a:endParaRPr lang="en-US" sz="1800" b="1">
              <a:solidFill>
                <a:srgbClr val="A8CEC3"/>
              </a:solidFill>
            </a:endParaRPr>
          </a:p>
        </p:txBody>
      </p:sp>
    </p:spTree>
    <p:extLst>
      <p:ext uri="{BB962C8B-B14F-4D97-AF65-F5344CB8AC3E}">
        <p14:creationId xmlns:p14="http://schemas.microsoft.com/office/powerpoint/2010/main" val="30036810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dissolve">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dissolve">
                                      <p:cBhvr>
                                        <p:cTn id="3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49943" y="4440614"/>
            <a:ext cx="16007105" cy="2128788"/>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AIRFLOW OPTIMISATION:</a:t>
            </a:r>
            <a:br>
              <a:rPr lang="en-US" sz="7500" b="1">
                <a:solidFill>
                  <a:srgbClr val="545454"/>
                </a:solidFill>
                <a:latin typeface="Avenir Next LT Pro"/>
              </a:rPr>
            </a:br>
            <a:r>
              <a:rPr lang="en-US" sz="7500" b="1">
                <a:solidFill>
                  <a:srgbClr val="545454"/>
                </a:solidFill>
                <a:latin typeface="Avenir Next LT Pro"/>
              </a:rPr>
              <a:t>TEMPLATING W/ JINJA</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09.</a:t>
            </a:r>
          </a:p>
        </p:txBody>
      </p:sp>
    </p:spTree>
    <p:extLst>
      <p:ext uri="{BB962C8B-B14F-4D97-AF65-F5344CB8AC3E}">
        <p14:creationId xmlns:p14="http://schemas.microsoft.com/office/powerpoint/2010/main" val="20951823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217136"/>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JINJA TEMPLATING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235" y="9357468"/>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065058"/>
          </a:xfrm>
          <a:prstGeom prst="rect">
            <a:avLst/>
          </a:prstGeom>
        </p:spPr>
        <p:txBody>
          <a:bodyPr wrap="square" lIns="0" tIns="0" rIns="0" bIns="0" rtlCol="0" anchor="t">
            <a:spAutoFit/>
          </a:bodyPr>
          <a:lstStyle/>
          <a:p>
            <a:pPr>
              <a:lnSpc>
                <a:spcPct val="200000"/>
              </a:lnSpc>
            </a:pPr>
            <a:r>
              <a:rPr lang="fr-FR" sz="2000">
                <a:latin typeface="Avenir Next LT Pro"/>
              </a:rPr>
              <a:t>Jinja est un moteur de </a:t>
            </a:r>
            <a:r>
              <a:rPr lang="fr-FR" sz="2000" err="1">
                <a:latin typeface="Avenir Next LT Pro"/>
              </a:rPr>
              <a:t>template</a:t>
            </a:r>
            <a:r>
              <a:rPr lang="fr-FR" sz="2000">
                <a:latin typeface="Avenir Next LT Pro"/>
              </a:rPr>
              <a:t> rapide, expressif et extensible. Des espaces réservés spéciaux dans le </a:t>
            </a:r>
            <a:r>
              <a:rPr lang="fr-FR" sz="2000" err="1">
                <a:latin typeface="Avenir Next LT Pro"/>
              </a:rPr>
              <a:t>template</a:t>
            </a:r>
            <a:r>
              <a:rPr lang="fr-FR" sz="2000">
                <a:latin typeface="Avenir Next LT Pro"/>
              </a:rPr>
              <a:t> permettent d'écrire du code similaire à la syntaxe de Python. Ensuite, les données sont transmises au </a:t>
            </a:r>
            <a:r>
              <a:rPr lang="fr-FR" sz="2000" err="1">
                <a:latin typeface="Avenir Next LT Pro"/>
              </a:rPr>
              <a:t>template</a:t>
            </a:r>
            <a:r>
              <a:rPr lang="fr-FR" sz="2000">
                <a:latin typeface="Avenir Next LT Pro"/>
              </a:rPr>
              <a:t> pour générer le document final.</a:t>
            </a:r>
          </a:p>
          <a:p>
            <a:pPr>
              <a:lnSpc>
                <a:spcPct val="200000"/>
              </a:lnSpc>
            </a:pPr>
            <a:r>
              <a:rPr lang="fr-FR" sz="2000" b="1">
                <a:latin typeface="Avenir Next LT Pro"/>
              </a:rPr>
              <a:t>Pour cet exemple, considérons que la transmission de la date de début de l'intervalle de données sous forme de variable d'environnement à un script Bash est souhaitée, en utilisant l'opérateur </a:t>
            </a:r>
            <a:r>
              <a:rPr lang="fr-FR" sz="2000" b="1" err="1">
                <a:latin typeface="Avenir Next LT Pro"/>
              </a:rPr>
              <a:t>BashOperator</a:t>
            </a:r>
            <a:r>
              <a:rPr lang="fr-FR" sz="2000" b="1">
                <a:latin typeface="Avenir Next LT Pro"/>
              </a:rPr>
              <a:t> :</a:t>
            </a:r>
          </a:p>
          <a:p>
            <a:pPr>
              <a:lnSpc>
                <a:spcPct val="200000"/>
              </a:lnSpc>
            </a:pPr>
            <a:r>
              <a:rPr lang="fr-FR" sz="2000">
                <a:latin typeface="Avenir Next LT Pro"/>
              </a:rPr>
              <a:t>Dans cet exemple, la variable </a:t>
            </a:r>
            <a:r>
              <a:rPr lang="fr-FR" sz="2000" b="1">
                <a:solidFill>
                  <a:schemeClr val="accent2">
                    <a:lumMod val="60000"/>
                    <a:lumOff val="40000"/>
                  </a:schemeClr>
                </a:solidFill>
                <a:latin typeface="Avenir Next LT Pro"/>
              </a:rPr>
              <a:t>{{ </a:t>
            </a:r>
            <a:r>
              <a:rPr lang="fr-FR" sz="2000" b="1" err="1">
                <a:solidFill>
                  <a:schemeClr val="accent2">
                    <a:lumMod val="60000"/>
                    <a:lumOff val="40000"/>
                  </a:schemeClr>
                </a:solidFill>
                <a:latin typeface="Avenir Next LT Pro"/>
              </a:rPr>
              <a:t>ds</a:t>
            </a:r>
            <a:r>
              <a:rPr lang="fr-FR" sz="2000" b="1">
                <a:solidFill>
                  <a:schemeClr val="accent2">
                    <a:lumMod val="60000"/>
                    <a:lumOff val="40000"/>
                  </a:schemeClr>
                </a:solidFill>
                <a:latin typeface="Avenir Next LT Pro"/>
              </a:rPr>
              <a:t> }} </a:t>
            </a:r>
            <a:r>
              <a:rPr lang="fr-FR" sz="2000">
                <a:latin typeface="Avenir Next LT Pro"/>
              </a:rPr>
              <a:t>est utilisée comme variable </a:t>
            </a:r>
          </a:p>
          <a:p>
            <a:pPr>
              <a:lnSpc>
                <a:spcPct val="200000"/>
              </a:lnSpc>
            </a:pPr>
            <a:r>
              <a:rPr lang="fr-FR" sz="2000">
                <a:latin typeface="Avenir Next LT Pro"/>
              </a:rPr>
              <a:t>de </a:t>
            </a:r>
            <a:r>
              <a:rPr lang="fr-FR" sz="2000" err="1">
                <a:latin typeface="Avenir Next LT Pro"/>
              </a:rPr>
              <a:t>template</a:t>
            </a:r>
            <a:r>
              <a:rPr lang="fr-FR" sz="2000">
                <a:latin typeface="Avenir Next LT Pro"/>
              </a:rPr>
              <a:t>. Comme le paramètre </a:t>
            </a:r>
            <a:r>
              <a:rPr lang="fr-FR" sz="2000" b="1">
                <a:solidFill>
                  <a:schemeClr val="accent2">
                    <a:lumMod val="60000"/>
                    <a:lumOff val="40000"/>
                  </a:schemeClr>
                </a:solidFill>
                <a:latin typeface="Avenir Next LT Pro"/>
              </a:rPr>
              <a:t>"</a:t>
            </a:r>
            <a:r>
              <a:rPr lang="fr-FR" sz="2000" b="1" err="1">
                <a:solidFill>
                  <a:schemeClr val="accent2">
                    <a:lumMod val="60000"/>
                    <a:lumOff val="40000"/>
                  </a:schemeClr>
                </a:solidFill>
                <a:latin typeface="Avenir Next LT Pro"/>
              </a:rPr>
              <a:t>env</a:t>
            </a:r>
            <a:r>
              <a:rPr lang="fr-FR" sz="2000" b="1">
                <a:solidFill>
                  <a:schemeClr val="accent2">
                    <a:lumMod val="60000"/>
                    <a:lumOff val="40000"/>
                  </a:schemeClr>
                </a:solidFill>
                <a:latin typeface="Avenir Next LT Pro"/>
              </a:rPr>
              <a:t>" </a:t>
            </a:r>
            <a:r>
              <a:rPr lang="fr-FR" sz="2000">
                <a:latin typeface="Avenir Next LT Pro"/>
              </a:rPr>
              <a:t>de l'opérateur Bash </a:t>
            </a:r>
          </a:p>
          <a:p>
            <a:pPr>
              <a:lnSpc>
                <a:spcPct val="200000"/>
              </a:lnSpc>
            </a:pPr>
            <a:r>
              <a:rPr lang="fr-FR" sz="2000">
                <a:latin typeface="Avenir Next LT Pro"/>
              </a:rPr>
              <a:t>est également un </a:t>
            </a:r>
            <a:r>
              <a:rPr lang="fr-FR" sz="2000" err="1">
                <a:latin typeface="Avenir Next LT Pro"/>
              </a:rPr>
              <a:t>template</a:t>
            </a:r>
            <a:r>
              <a:rPr lang="fr-FR" sz="2000">
                <a:latin typeface="Avenir Next LT Pro"/>
              </a:rPr>
              <a:t> Jinja, la date de début de l'intervalle </a:t>
            </a:r>
          </a:p>
          <a:p>
            <a:pPr>
              <a:lnSpc>
                <a:spcPct val="200000"/>
              </a:lnSpc>
            </a:pPr>
            <a:r>
              <a:rPr lang="fr-FR" sz="2000">
                <a:latin typeface="Avenir Next LT Pro"/>
              </a:rPr>
              <a:t>de données sera rendue disponible en tant que variable </a:t>
            </a:r>
          </a:p>
          <a:p>
            <a:pPr>
              <a:lnSpc>
                <a:spcPct val="200000"/>
              </a:lnSpc>
            </a:pPr>
            <a:r>
              <a:rPr lang="fr-FR" sz="2000">
                <a:latin typeface="Avenir Next LT Pro"/>
              </a:rPr>
              <a:t>d'environnement nommée </a:t>
            </a:r>
            <a:r>
              <a:rPr lang="fr-FR" sz="2000" b="1">
                <a:solidFill>
                  <a:schemeClr val="accent2">
                    <a:lumMod val="60000"/>
                    <a:lumOff val="40000"/>
                  </a:schemeClr>
                </a:solidFill>
                <a:latin typeface="Avenir Next LT Pro"/>
              </a:rPr>
              <a:t>"DATA_INTERVAL_START" </a:t>
            </a:r>
            <a:r>
              <a:rPr lang="fr-FR" sz="2000">
                <a:latin typeface="Avenir Next LT Pro"/>
              </a:rPr>
              <a:t>dans </a:t>
            </a:r>
          </a:p>
          <a:p>
            <a:pPr>
              <a:lnSpc>
                <a:spcPct val="200000"/>
              </a:lnSpc>
            </a:pPr>
            <a:r>
              <a:rPr lang="fr-FR" sz="2000">
                <a:latin typeface="Avenir Next LT Pro"/>
              </a:rPr>
              <a:t>le script Bash.</a:t>
            </a:r>
          </a:p>
        </p:txBody>
      </p:sp>
      <p:pic>
        <p:nvPicPr>
          <p:cNvPr id="2050" name="Picture 2">
            <a:extLst>
              <a:ext uri="{FF2B5EF4-FFF2-40B4-BE49-F238E27FC236}">
                <a16:creationId xmlns:a16="http://schemas.microsoft.com/office/drawing/2014/main" id="{98120B4B-C5E1-8E58-690A-968EBF582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1656" y="765612"/>
            <a:ext cx="2857500" cy="11430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4">
            <a:extLst>
              <a:ext uri="{FF2B5EF4-FFF2-40B4-BE49-F238E27FC236}">
                <a16:creationId xmlns:a16="http://schemas.microsoft.com/office/drawing/2014/main" id="{E345CC24-4B7F-BC34-3662-C902735B8A3A}"/>
              </a:ext>
            </a:extLst>
          </p:cNvPr>
          <p:cNvGrpSpPr/>
          <p:nvPr/>
        </p:nvGrpSpPr>
        <p:grpSpPr>
          <a:xfrm>
            <a:off x="9883037" y="3458748"/>
            <a:ext cx="6804864" cy="6828252"/>
            <a:chOff x="-35704" y="-198831"/>
            <a:chExt cx="2853197" cy="773505"/>
          </a:xfrm>
        </p:grpSpPr>
        <p:sp>
          <p:nvSpPr>
            <p:cNvPr id="15" name="Freeform 15">
              <a:extLst>
                <a:ext uri="{FF2B5EF4-FFF2-40B4-BE49-F238E27FC236}">
                  <a16:creationId xmlns:a16="http://schemas.microsoft.com/office/drawing/2014/main" id="{582FC709-2229-9C64-4E36-40079172B114}"/>
                </a:ext>
              </a:extLst>
            </p:cNvPr>
            <p:cNvSpPr/>
            <p:nvPr/>
          </p:nvSpPr>
          <p:spPr>
            <a:xfrm>
              <a:off x="-35704" y="-31284"/>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a:extLst>
                <a:ext uri="{FF2B5EF4-FFF2-40B4-BE49-F238E27FC236}">
                  <a16:creationId xmlns:a16="http://schemas.microsoft.com/office/drawing/2014/main" id="{56589173-89D5-DFDE-EC77-E37C08913A14}"/>
                </a:ext>
              </a:extLst>
            </p:cNvPr>
            <p:cNvSpPr txBox="1"/>
            <p:nvPr/>
          </p:nvSpPr>
          <p:spPr>
            <a:xfrm>
              <a:off x="-35704" y="-198831"/>
              <a:ext cx="2853197" cy="773505"/>
            </a:xfrm>
            <a:prstGeom prst="rect">
              <a:avLst/>
            </a:prstGeom>
          </p:spPr>
          <p:txBody>
            <a:bodyPr lIns="50800" tIns="50800" rIns="50800" bIns="50800" rtlCol="0" anchor="ctr"/>
            <a:lstStyle/>
            <a:p>
              <a:pPr lvl="1">
                <a:lnSpc>
                  <a:spcPts val="3919"/>
                </a:lnSpc>
              </a:pPr>
              <a:r>
                <a:rPr lang="fr-MA" sz="1400" b="0" i="0">
                  <a:solidFill>
                    <a:srgbClr val="67D103"/>
                  </a:solidFill>
                  <a:effectLst/>
                  <a:latin typeface="Roboto Mono Regular" panose="020B0604020202020204" charset="0"/>
                  <a:ea typeface="Roboto Mono Regular" panose="020B0604020202020204" charset="0"/>
                </a:rPr>
                <a:t># The start of the data </a:t>
              </a:r>
              <a:r>
                <a:rPr lang="fr-MA" sz="1400" b="0" i="0" err="1">
                  <a:solidFill>
                    <a:srgbClr val="67D103"/>
                  </a:solidFill>
                  <a:effectLst/>
                  <a:latin typeface="Roboto Mono Regular" panose="020B0604020202020204" charset="0"/>
                  <a:ea typeface="Roboto Mono Regular" panose="020B0604020202020204" charset="0"/>
                </a:rPr>
                <a:t>interval</a:t>
              </a:r>
              <a:r>
                <a:rPr lang="fr-MA" sz="1400" b="0" i="0">
                  <a:solidFill>
                    <a:srgbClr val="67D103"/>
                  </a:solidFill>
                  <a:effectLst/>
                  <a:latin typeface="Roboto Mono Regular" panose="020B0604020202020204" charset="0"/>
                  <a:ea typeface="Roboto Mono Regular" panose="020B0604020202020204" charset="0"/>
                </a:rPr>
                <a:t> as YYYY-MM-DD</a:t>
              </a:r>
            </a:p>
            <a:p>
              <a:pPr lvl="1">
                <a:lnSpc>
                  <a:spcPts val="3919"/>
                </a:lnSpc>
              </a:pPr>
              <a:r>
                <a:rPr lang="fr-MA" sz="1400" b="0" i="0">
                  <a:solidFill>
                    <a:srgbClr val="BFC7D5"/>
                  </a:solidFill>
                  <a:effectLst/>
                  <a:latin typeface="Roboto Mono Regular" panose="020B0604020202020204" charset="0"/>
                  <a:ea typeface="Roboto Mono Regular" panose="020B0604020202020204" charset="0"/>
                </a:rPr>
                <a:t>date = </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 </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ds</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 }}"</a:t>
              </a:r>
            </a:p>
            <a:p>
              <a:pPr lvl="1">
                <a:lnSpc>
                  <a:spcPts val="3919"/>
                </a:lnSpc>
              </a:pPr>
              <a:r>
                <a:rPr lang="fr-MA" sz="1400" b="0" i="0">
                  <a:solidFill>
                    <a:srgbClr val="BFC7D5"/>
                  </a:solidFill>
                  <a:effectLst/>
                  <a:latin typeface="Roboto Mono Regular" panose="020B0604020202020204" charset="0"/>
                  <a:ea typeface="Roboto Mono Regular" panose="020B0604020202020204" charset="0"/>
                </a:rPr>
                <a:t>t = </a:t>
              </a:r>
              <a:r>
                <a:rPr lang="fr-MA" sz="1400" b="0" i="0" err="1">
                  <a:solidFill>
                    <a:srgbClr val="BFC7D5"/>
                  </a:solidFill>
                  <a:effectLst/>
                  <a:latin typeface="Roboto Mono Regular" panose="020B0604020202020204" charset="0"/>
                  <a:ea typeface="Roboto Mono Regular" panose="020B0604020202020204" charset="0"/>
                </a:rPr>
                <a:t>BashOperator</a:t>
              </a:r>
              <a:r>
                <a:rPr lang="fr-MA" sz="14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1400" b="0" i="0">
                  <a:solidFill>
                    <a:srgbClr val="BFC7D5"/>
                  </a:solidFill>
                  <a:effectLst/>
                  <a:latin typeface="Roboto Mono Regular" panose="020B0604020202020204" charset="0"/>
                  <a:ea typeface="Roboto Mono Regular" panose="020B0604020202020204" charset="0"/>
                </a:rPr>
                <a:t>    </a:t>
              </a:r>
              <a:r>
                <a:rPr lang="fr-MA" sz="1400" b="0" i="0" err="1">
                  <a:solidFill>
                    <a:srgbClr val="BFC7D5"/>
                  </a:solidFill>
                  <a:effectLst/>
                  <a:latin typeface="Roboto Mono Regular" panose="020B0604020202020204" charset="0"/>
                  <a:ea typeface="Roboto Mono Regular" panose="020B0604020202020204" charset="0"/>
                </a:rPr>
                <a:t>task_id</a:t>
              </a:r>
              <a:r>
                <a:rPr lang="fr-MA" sz="1400" b="0" i="0">
                  <a:solidFill>
                    <a:srgbClr val="BFC7D5"/>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test_env</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1400" b="0" i="0">
                  <a:solidFill>
                    <a:srgbClr val="BFC7D5"/>
                  </a:solidFill>
                  <a:effectLst/>
                  <a:latin typeface="Roboto Mono Regular" panose="020B0604020202020204" charset="0"/>
                  <a:ea typeface="Roboto Mono Regular" panose="020B0604020202020204" charset="0"/>
                </a:rPr>
                <a:t>    </a:t>
              </a:r>
              <a:r>
                <a:rPr lang="fr-MA" sz="1400" b="0" i="0" err="1">
                  <a:solidFill>
                    <a:srgbClr val="BFC7D5"/>
                  </a:solidFill>
                  <a:effectLst/>
                  <a:latin typeface="Roboto Mono Regular" panose="020B0604020202020204" charset="0"/>
                  <a:ea typeface="Roboto Mono Regular" panose="020B0604020202020204" charset="0"/>
                </a:rPr>
                <a:t>bash_command</a:t>
              </a:r>
              <a:r>
                <a:rPr lang="fr-MA" sz="1400" b="0" i="0">
                  <a:solidFill>
                    <a:srgbClr val="BFC7D5"/>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"/tmp/test.sh "</a:t>
              </a:r>
              <a:r>
                <a:rPr lang="fr-MA" sz="14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1400" b="0" i="0">
                  <a:solidFill>
                    <a:srgbClr val="BFC7D5"/>
                  </a:solidFill>
                  <a:effectLst/>
                  <a:latin typeface="Roboto Mono Regular" panose="020B0604020202020204" charset="0"/>
                  <a:ea typeface="Roboto Mono Regular" panose="020B0604020202020204" charset="0"/>
                </a:rPr>
                <a:t>    dag=dag,</a:t>
              </a:r>
            </a:p>
            <a:p>
              <a:pPr lvl="1">
                <a:lnSpc>
                  <a:spcPts val="3919"/>
                </a:lnSpc>
              </a:pPr>
              <a:r>
                <a:rPr lang="fr-MA" sz="1400" b="0" i="0">
                  <a:solidFill>
                    <a:srgbClr val="BFC7D5"/>
                  </a:solidFill>
                  <a:effectLst/>
                  <a:latin typeface="Roboto Mono Regular" panose="020B0604020202020204" charset="0"/>
                  <a:ea typeface="Roboto Mono Regular" panose="020B0604020202020204" charset="0"/>
                </a:rPr>
                <a:t>    </a:t>
              </a:r>
              <a:r>
                <a:rPr lang="fr-MA" sz="1400" b="0" i="0" err="1">
                  <a:solidFill>
                    <a:srgbClr val="BFC7D5"/>
                  </a:solidFill>
                  <a:effectLst/>
                  <a:latin typeface="Roboto Mono Regular" panose="020B0604020202020204" charset="0"/>
                  <a:ea typeface="Roboto Mono Regular" panose="020B0604020202020204" charset="0"/>
                </a:rPr>
                <a:t>env</a:t>
              </a:r>
              <a:r>
                <a:rPr lang="fr-MA" sz="1400" b="0" i="0">
                  <a:solidFill>
                    <a:srgbClr val="BFC7D5"/>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"DATA_INTERVAL_START"</a:t>
              </a:r>
              <a:r>
                <a:rPr lang="fr-MA" sz="1400" b="0" i="0">
                  <a:solidFill>
                    <a:srgbClr val="BFC7D5"/>
                  </a:solidFill>
                  <a:effectLst/>
                  <a:latin typeface="Roboto Mono Regular" panose="020B0604020202020204" charset="0"/>
                  <a:ea typeface="Roboto Mono Regular" panose="020B0604020202020204" charset="0"/>
                </a:rPr>
                <a:t>: date},</a:t>
              </a:r>
            </a:p>
            <a:p>
              <a:pPr lvl="1">
                <a:lnSpc>
                  <a:spcPts val="3919"/>
                </a:lnSpc>
              </a:pPr>
              <a:r>
                <a:rPr lang="fr-MA" sz="1400" b="0" i="0">
                  <a:solidFill>
                    <a:srgbClr val="BFC7D5"/>
                  </a:solidFill>
                  <a:effectLst/>
                  <a:latin typeface="Roboto Mono Regular" panose="020B0604020202020204" charset="0"/>
                  <a:ea typeface="Roboto Mono Regular" panose="020B0604020202020204" charset="0"/>
                </a:rPr>
                <a:t>)</a:t>
              </a:r>
              <a:endParaRPr lang="en-US" sz="1400">
                <a:solidFill>
                  <a:srgbClr val="FFFFFF"/>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64327B5E-6521-B568-56A6-8E34D1D1DEA6}"/>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176</a:t>
            </a:fld>
            <a:endParaRPr lang="en-US" sz="1800" b="1">
              <a:solidFill>
                <a:srgbClr val="A8CEC3"/>
              </a:solidFill>
            </a:endParaRPr>
          </a:p>
        </p:txBody>
      </p:sp>
    </p:spTree>
    <p:extLst>
      <p:ext uri="{BB962C8B-B14F-4D97-AF65-F5344CB8AC3E}">
        <p14:creationId xmlns:p14="http://schemas.microsoft.com/office/powerpoint/2010/main" val="31248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dissolv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dissolve">
                                      <p:cBhvr>
                                        <p:cTn id="22" dur="500"/>
                                        <p:tgtEl>
                                          <p:spTgt spid="14">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dissolve">
                                      <p:cBhvr>
                                        <p:cTn id="25" dur="500"/>
                                        <p:tgtEl>
                                          <p:spTgt spid="14">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4">
                                            <p:txEl>
                                              <p:pRg st="4" end="4"/>
                                            </p:txEl>
                                          </p:spTgt>
                                        </p:tgtEl>
                                        <p:attrNameLst>
                                          <p:attrName>style.visibility</p:attrName>
                                        </p:attrNameLst>
                                      </p:cBhvr>
                                      <p:to>
                                        <p:strVal val="visible"/>
                                      </p:to>
                                    </p:set>
                                    <p:animEffect transition="in" filter="dissolve">
                                      <p:cBhvr>
                                        <p:cTn id="28" dur="500"/>
                                        <p:tgtEl>
                                          <p:spTgt spid="14">
                                            <p:txEl>
                                              <p:pRg st="4" end="4"/>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Effect transition="in" filter="dissolve">
                                      <p:cBhvr>
                                        <p:cTn id="31" dur="500"/>
                                        <p:tgtEl>
                                          <p:spTgt spid="14">
                                            <p:txEl>
                                              <p:pRg st="5" end="5"/>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14">
                                            <p:txEl>
                                              <p:pRg st="6" end="6"/>
                                            </p:txEl>
                                          </p:spTgt>
                                        </p:tgtEl>
                                        <p:attrNameLst>
                                          <p:attrName>style.visibility</p:attrName>
                                        </p:attrNameLst>
                                      </p:cBhvr>
                                      <p:to>
                                        <p:strVal val="visible"/>
                                      </p:to>
                                    </p:set>
                                    <p:animEffect transition="in" filter="dissolve">
                                      <p:cBhvr>
                                        <p:cTn id="34" dur="500"/>
                                        <p:tgtEl>
                                          <p:spTgt spid="14">
                                            <p:txEl>
                                              <p:pRg st="6" end="6"/>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Effect transition="in" filter="dissolve">
                                      <p:cBhvr>
                                        <p:cTn id="37"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217136"/>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JINJA TEMPLATING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9235" y="9357468"/>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065058"/>
          </a:xfrm>
          <a:prstGeom prst="rect">
            <a:avLst/>
          </a:prstGeom>
        </p:spPr>
        <p:txBody>
          <a:bodyPr wrap="square" lIns="0" tIns="0" rIns="0" bIns="0" rtlCol="0" anchor="t">
            <a:spAutoFit/>
          </a:bodyPr>
          <a:lstStyle/>
          <a:p>
            <a:pPr algn="l">
              <a:lnSpc>
                <a:spcPct val="200000"/>
              </a:lnSpc>
            </a:pPr>
            <a:r>
              <a:rPr lang="fr-FR" sz="2000" b="0" i="0">
                <a:effectLst/>
                <a:latin typeface="Avenir Next LT Pro" panose="020B0504020202020204" pitchFamily="34" charset="0"/>
              </a:rPr>
              <a:t>Il est possible d'utiliser le templating Jinja avec tous les paramètres marqués comme "</a:t>
            </a:r>
            <a:r>
              <a:rPr lang="fr-FR" sz="2000" b="0" i="0" err="1">
                <a:effectLst/>
                <a:latin typeface="Avenir Next LT Pro" panose="020B0504020202020204" pitchFamily="34" charset="0"/>
              </a:rPr>
              <a:t>templated</a:t>
            </a:r>
            <a:r>
              <a:rPr lang="fr-FR" sz="2000" b="0" i="0">
                <a:effectLst/>
                <a:latin typeface="Avenir Next LT Pro" panose="020B0504020202020204" pitchFamily="34" charset="0"/>
              </a:rPr>
              <a:t>" dans la documentation. La substitution des modèles a lieu juste avant l'appel de la fonction </a:t>
            </a:r>
            <a:r>
              <a:rPr lang="fr-FR" sz="2000" b="0" i="0" err="1">
                <a:effectLst/>
                <a:latin typeface="Avenir Next LT Pro" panose="020B0504020202020204" pitchFamily="34" charset="0"/>
              </a:rPr>
              <a:t>pre_execute</a:t>
            </a:r>
            <a:r>
              <a:rPr lang="fr-FR" sz="2000" b="0" i="0">
                <a:effectLst/>
                <a:latin typeface="Avenir Next LT Pro" panose="020B0504020202020204" pitchFamily="34" charset="0"/>
              </a:rPr>
              <a:t> de l'opérateur.</a:t>
            </a:r>
          </a:p>
          <a:p>
            <a:pPr algn="l">
              <a:lnSpc>
                <a:spcPct val="200000"/>
              </a:lnSpc>
            </a:pPr>
            <a:endParaRPr lang="fr-FR" sz="2000" b="0" i="0">
              <a:effectLst/>
              <a:latin typeface="Avenir Next LT Pro" panose="020B0504020202020204" pitchFamily="34" charset="0"/>
            </a:endParaRPr>
          </a:p>
          <a:p>
            <a:pPr algn="l">
              <a:lnSpc>
                <a:spcPct val="200000"/>
              </a:lnSpc>
            </a:pPr>
            <a:r>
              <a:rPr lang="fr-FR" sz="2000" b="0" i="0">
                <a:effectLst/>
                <a:latin typeface="Avenir Next LT Pro" panose="020B0504020202020204" pitchFamily="34" charset="0"/>
              </a:rPr>
              <a:t>Il est également possible d'utiliser le templating Jinja avec des champs </a:t>
            </a:r>
          </a:p>
          <a:p>
            <a:pPr algn="l">
              <a:lnSpc>
                <a:spcPct val="200000"/>
              </a:lnSpc>
            </a:pPr>
            <a:r>
              <a:rPr lang="fr-FR" sz="2000" b="0" i="0">
                <a:effectLst/>
                <a:latin typeface="Avenir Next LT Pro" panose="020B0504020202020204" pitchFamily="34" charset="0"/>
              </a:rPr>
              <a:t>imbriqués, pour autant que ces champs soient marqués comme étant </a:t>
            </a:r>
          </a:p>
          <a:p>
            <a:pPr algn="l">
              <a:lnSpc>
                <a:spcPct val="200000"/>
              </a:lnSpc>
            </a:pPr>
            <a:r>
              <a:rPr lang="fr-FR" sz="2000" b="0" i="0">
                <a:effectLst/>
                <a:latin typeface="Avenir Next LT Pro" panose="020B0504020202020204" pitchFamily="34" charset="0"/>
              </a:rPr>
              <a:t>des </a:t>
            </a:r>
            <a:r>
              <a:rPr lang="fr-FR" sz="2000" b="0" i="0" err="1">
                <a:effectLst/>
                <a:latin typeface="Avenir Next LT Pro" panose="020B0504020202020204" pitchFamily="34" charset="0"/>
              </a:rPr>
              <a:t>templates</a:t>
            </a:r>
            <a:r>
              <a:rPr lang="fr-FR" sz="2000" b="0" i="0">
                <a:effectLst/>
                <a:latin typeface="Avenir Next LT Pro" panose="020B0504020202020204" pitchFamily="34" charset="0"/>
              </a:rPr>
              <a:t> dans la structure à laquelle ils appartiennent. </a:t>
            </a:r>
          </a:p>
          <a:p>
            <a:pPr algn="l">
              <a:lnSpc>
                <a:spcPct val="200000"/>
              </a:lnSpc>
            </a:pPr>
            <a:endParaRPr lang="fr-FR" sz="2000" b="0" i="0">
              <a:effectLst/>
              <a:latin typeface="Avenir Next LT Pro" panose="020B0504020202020204" pitchFamily="34" charset="0"/>
            </a:endParaRPr>
          </a:p>
          <a:p>
            <a:pPr algn="l">
              <a:lnSpc>
                <a:spcPct val="200000"/>
              </a:lnSpc>
            </a:pPr>
            <a:r>
              <a:rPr lang="fr-FR" sz="2000" b="0" i="0">
                <a:effectLst/>
                <a:latin typeface="Avenir Next LT Pro" panose="020B0504020202020204" pitchFamily="34" charset="0"/>
              </a:rPr>
              <a:t>Les champs enregistrés dans la propriété </a:t>
            </a:r>
            <a:r>
              <a:rPr lang="fr-FR" sz="2000" b="0" i="0" err="1">
                <a:effectLst/>
                <a:latin typeface="Avenir Next LT Pro" panose="020B0504020202020204" pitchFamily="34" charset="0"/>
              </a:rPr>
              <a:t>template_fields</a:t>
            </a:r>
            <a:r>
              <a:rPr lang="fr-FR" sz="2000" b="0" i="0">
                <a:effectLst/>
                <a:latin typeface="Avenir Next LT Pro" panose="020B0504020202020204" pitchFamily="34" charset="0"/>
              </a:rPr>
              <a:t> seront </a:t>
            </a:r>
          </a:p>
          <a:p>
            <a:pPr algn="l">
              <a:lnSpc>
                <a:spcPct val="200000"/>
              </a:lnSpc>
            </a:pPr>
            <a:r>
              <a:rPr lang="fr-FR" sz="2000">
                <a:latin typeface="Avenir Next LT Pro" panose="020B0504020202020204" pitchFamily="34" charset="0"/>
              </a:rPr>
              <a:t>s</a:t>
            </a:r>
            <a:r>
              <a:rPr lang="fr-FR" sz="2000" b="0" i="0">
                <a:effectLst/>
                <a:latin typeface="Avenir Next LT Pro" panose="020B0504020202020204" pitchFamily="34" charset="0"/>
              </a:rPr>
              <a:t>oumis à la substitution de </a:t>
            </a:r>
            <a:r>
              <a:rPr lang="fr-FR" sz="2000" b="0" i="0" err="1">
                <a:effectLst/>
                <a:latin typeface="Avenir Next LT Pro" panose="020B0504020202020204" pitchFamily="34" charset="0"/>
              </a:rPr>
              <a:t>template</a:t>
            </a:r>
            <a:r>
              <a:rPr lang="fr-FR" sz="2000" b="0" i="0">
                <a:effectLst/>
                <a:latin typeface="Avenir Next LT Pro" panose="020B0504020202020204" pitchFamily="34" charset="0"/>
              </a:rPr>
              <a:t>, par exemple le champ "</a:t>
            </a:r>
            <a:r>
              <a:rPr lang="fr-FR" sz="2000" b="0" i="0" err="1">
                <a:effectLst/>
                <a:latin typeface="Avenir Next LT Pro" panose="020B0504020202020204" pitchFamily="34" charset="0"/>
              </a:rPr>
              <a:t>path</a:t>
            </a:r>
            <a:r>
              <a:rPr lang="fr-FR" sz="2000" b="0" i="0">
                <a:effectLst/>
                <a:latin typeface="Avenir Next LT Pro" panose="020B0504020202020204" pitchFamily="34" charset="0"/>
              </a:rPr>
              <a:t>" </a:t>
            </a:r>
          </a:p>
          <a:p>
            <a:pPr algn="l">
              <a:lnSpc>
                <a:spcPct val="200000"/>
              </a:lnSpc>
            </a:pPr>
            <a:r>
              <a:rPr lang="fr-FR" sz="2000" b="0" i="0">
                <a:effectLst/>
                <a:latin typeface="Avenir Next LT Pro" panose="020B0504020202020204" pitchFamily="34" charset="0"/>
              </a:rPr>
              <a:t>dans l'exemple :</a:t>
            </a:r>
          </a:p>
        </p:txBody>
      </p:sp>
      <p:pic>
        <p:nvPicPr>
          <p:cNvPr id="2050" name="Picture 2">
            <a:extLst>
              <a:ext uri="{FF2B5EF4-FFF2-40B4-BE49-F238E27FC236}">
                <a16:creationId xmlns:a16="http://schemas.microsoft.com/office/drawing/2014/main" id="{98120B4B-C5E1-8E58-690A-968EBF582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1656" y="765612"/>
            <a:ext cx="2857500" cy="11430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4">
            <a:extLst>
              <a:ext uri="{FF2B5EF4-FFF2-40B4-BE49-F238E27FC236}">
                <a16:creationId xmlns:a16="http://schemas.microsoft.com/office/drawing/2014/main" id="{E345CC24-4B7F-BC34-3662-C902735B8A3A}"/>
              </a:ext>
            </a:extLst>
          </p:cNvPr>
          <p:cNvGrpSpPr/>
          <p:nvPr/>
        </p:nvGrpSpPr>
        <p:grpSpPr>
          <a:xfrm>
            <a:off x="9619103" y="1704449"/>
            <a:ext cx="7169817" cy="9529008"/>
            <a:chOff x="-35704" y="-198831"/>
            <a:chExt cx="2853197" cy="773505"/>
          </a:xfrm>
        </p:grpSpPr>
        <p:sp>
          <p:nvSpPr>
            <p:cNvPr id="15" name="Freeform 15">
              <a:extLst>
                <a:ext uri="{FF2B5EF4-FFF2-40B4-BE49-F238E27FC236}">
                  <a16:creationId xmlns:a16="http://schemas.microsoft.com/office/drawing/2014/main" id="{582FC709-2229-9C64-4E36-40079172B114}"/>
                </a:ext>
              </a:extLst>
            </p:cNvPr>
            <p:cNvSpPr/>
            <p:nvPr/>
          </p:nvSpPr>
          <p:spPr>
            <a:xfrm>
              <a:off x="-35704" y="-31284"/>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a:extLst>
                <a:ext uri="{FF2B5EF4-FFF2-40B4-BE49-F238E27FC236}">
                  <a16:creationId xmlns:a16="http://schemas.microsoft.com/office/drawing/2014/main" id="{56589173-89D5-DFDE-EC77-E37C08913A14}"/>
                </a:ext>
              </a:extLst>
            </p:cNvPr>
            <p:cNvSpPr txBox="1"/>
            <p:nvPr/>
          </p:nvSpPr>
          <p:spPr>
            <a:xfrm>
              <a:off x="-35704" y="-198831"/>
              <a:ext cx="2853197" cy="773505"/>
            </a:xfrm>
            <a:prstGeom prst="rect">
              <a:avLst/>
            </a:prstGeom>
          </p:spPr>
          <p:txBody>
            <a:bodyPr lIns="50800" tIns="50800" rIns="50800" bIns="50800" rtlCol="0" anchor="ctr"/>
            <a:lstStyle/>
            <a:p>
              <a:pPr lvl="1">
                <a:lnSpc>
                  <a:spcPts val="3919"/>
                </a:lnSpc>
              </a:pPr>
              <a:r>
                <a:rPr lang="fr-MA" sz="1400" b="0" i="0">
                  <a:solidFill>
                    <a:srgbClr val="00B0F0"/>
                  </a:solidFill>
                  <a:effectLst/>
                  <a:latin typeface="Roboto Mono Regular" panose="020B0604020202020204" charset="0"/>
                  <a:ea typeface="Roboto Mono Regular" panose="020B0604020202020204" charset="0"/>
                </a:rPr>
                <a:t>class</a:t>
              </a:r>
              <a:r>
                <a:rPr lang="fr-MA" sz="1400" b="0" i="0">
                  <a:solidFill>
                    <a:schemeClr val="bg1"/>
                  </a:solidFill>
                  <a:effectLst/>
                  <a:latin typeface="Roboto Mono Regular" panose="020B0604020202020204" charset="0"/>
                  <a:ea typeface="Roboto Mono Regular" panose="020B0604020202020204" charset="0"/>
                </a:rPr>
                <a:t> </a:t>
              </a:r>
              <a:r>
                <a:rPr lang="fr-MA" sz="1400" b="0" i="0" err="1">
                  <a:solidFill>
                    <a:schemeClr val="bg1"/>
                  </a:solidFill>
                  <a:effectLst/>
                  <a:latin typeface="Roboto Mono Regular" panose="020B0604020202020204" charset="0"/>
                  <a:ea typeface="Roboto Mono Regular" panose="020B0604020202020204" charset="0"/>
                </a:rPr>
                <a:t>MyDataReader</a:t>
              </a:r>
              <a:r>
                <a:rPr lang="fr-MA"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400" b="0" i="0">
                  <a:solidFill>
                    <a:schemeClr val="bg1"/>
                  </a:solidFill>
                  <a:effectLst/>
                  <a:latin typeface="Roboto Mono Regular" panose="020B0604020202020204" charset="0"/>
                  <a:ea typeface="Roboto Mono Regular" panose="020B0604020202020204" charset="0"/>
                </a:rPr>
                <a:t>    </a:t>
              </a:r>
              <a:r>
                <a:rPr lang="fr-MA" sz="1400" b="0" i="0" err="1">
                  <a:solidFill>
                    <a:schemeClr val="bg1"/>
                  </a:solidFill>
                  <a:effectLst/>
                  <a:latin typeface="Roboto Mono Regular" panose="020B0604020202020204" charset="0"/>
                  <a:ea typeface="Roboto Mono Regular" panose="020B0604020202020204" charset="0"/>
                </a:rPr>
                <a:t>template_fields</a:t>
              </a:r>
              <a:r>
                <a:rPr lang="fr-MA" sz="1400" b="0" i="0">
                  <a:solidFill>
                    <a:schemeClr val="bg1"/>
                  </a:solidFill>
                  <a:effectLst/>
                  <a:latin typeface="Roboto Mono Regular" panose="020B0604020202020204" charset="0"/>
                  <a:ea typeface="Roboto Mono Regular" panose="020B0604020202020204" charset="0"/>
                </a:rPr>
                <a:t>: </a:t>
              </a:r>
              <a:r>
                <a:rPr lang="fr-MA" sz="1400" b="0" i="0" err="1">
                  <a:solidFill>
                    <a:schemeClr val="bg1"/>
                  </a:solidFill>
                  <a:effectLst/>
                  <a:latin typeface="Roboto Mono Regular" panose="020B0604020202020204" charset="0"/>
                  <a:ea typeface="Roboto Mono Regular" panose="020B0604020202020204" charset="0"/>
                </a:rPr>
                <a:t>Sequence</a:t>
              </a:r>
              <a:r>
                <a:rPr lang="fr-MA" sz="1400" b="0" i="0">
                  <a:solidFill>
                    <a:schemeClr val="bg1"/>
                  </a:solidFill>
                  <a:effectLst/>
                  <a:latin typeface="Roboto Mono Regular" panose="020B0604020202020204" charset="0"/>
                  <a:ea typeface="Roboto Mono Regular" panose="020B0604020202020204" charset="0"/>
                </a:rPr>
                <a:t>[</a:t>
              </a:r>
              <a:r>
                <a:rPr lang="fr-MA" sz="1400" b="0" i="0" err="1">
                  <a:solidFill>
                    <a:schemeClr val="bg1"/>
                  </a:solidFill>
                  <a:effectLst/>
                  <a:latin typeface="Roboto Mono Regular" panose="020B0604020202020204" charset="0"/>
                  <a:ea typeface="Roboto Mono Regular" panose="020B0604020202020204" charset="0"/>
                </a:rPr>
                <a:t>str</a:t>
              </a:r>
              <a:r>
                <a:rPr lang="fr-MA" sz="1400" b="0" i="0">
                  <a:solidFill>
                    <a:schemeClr val="bg1"/>
                  </a:solidFill>
                  <a:effectLst/>
                  <a:latin typeface="Roboto Mono Regular" panose="020B0604020202020204" charset="0"/>
                  <a:ea typeface="Roboto Mono Regular" panose="020B0604020202020204" charset="0"/>
                </a:rPr>
                <a:t>] = (</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path</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400" b="0" i="0">
                  <a:solidFill>
                    <a:schemeClr val="bg1"/>
                  </a:solidFill>
                  <a:effectLst/>
                  <a:latin typeface="Roboto Mono Regular" panose="020B0604020202020204" charset="0"/>
                  <a:ea typeface="Roboto Mono Regular" panose="020B0604020202020204" charset="0"/>
                </a:rPr>
                <a:t>    </a:t>
              </a:r>
              <a:r>
                <a:rPr lang="fr-MA" sz="1400" b="0" i="0" err="1">
                  <a:solidFill>
                    <a:srgbClr val="00B0F0"/>
                  </a:solidFill>
                  <a:effectLst/>
                  <a:latin typeface="Roboto Mono Regular" panose="020B0604020202020204" charset="0"/>
                  <a:ea typeface="Roboto Mono Regular" panose="020B0604020202020204" charset="0"/>
                </a:rPr>
                <a:t>def</a:t>
              </a:r>
              <a:r>
                <a:rPr lang="fr-MA" sz="1400" b="0" i="0">
                  <a:solidFill>
                    <a:schemeClr val="bg1"/>
                  </a:solidFill>
                  <a:effectLst/>
                  <a:latin typeface="Roboto Mono Regular" panose="020B0604020202020204" charset="0"/>
                  <a:ea typeface="Roboto Mono Regular" panose="020B0604020202020204" charset="0"/>
                </a:rPr>
                <a:t> __init__(self, </a:t>
              </a:r>
              <a:r>
                <a:rPr lang="fr-MA" sz="1400" b="0" i="0" err="1">
                  <a:solidFill>
                    <a:schemeClr val="bg1"/>
                  </a:solidFill>
                  <a:effectLst/>
                  <a:latin typeface="Roboto Mono Regular" panose="020B0604020202020204" charset="0"/>
                  <a:ea typeface="Roboto Mono Regular" panose="020B0604020202020204" charset="0"/>
                </a:rPr>
                <a:t>my_path</a:t>
              </a:r>
              <a:r>
                <a:rPr lang="fr-MA"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400" b="0" i="0">
                  <a:solidFill>
                    <a:schemeClr val="bg1"/>
                  </a:solidFill>
                  <a:effectLst/>
                  <a:latin typeface="Roboto Mono Regular" panose="020B0604020202020204" charset="0"/>
                  <a:ea typeface="Roboto Mono Regular" panose="020B0604020202020204" charset="0"/>
                </a:rPr>
                <a:t>        </a:t>
              </a:r>
              <a:r>
                <a:rPr lang="fr-MA" sz="1400" b="0" i="0" err="1">
                  <a:solidFill>
                    <a:schemeClr val="bg1"/>
                  </a:solidFill>
                  <a:effectLst/>
                  <a:latin typeface="Roboto Mono Regular" panose="020B0604020202020204" charset="0"/>
                  <a:ea typeface="Roboto Mono Regular" panose="020B0604020202020204" charset="0"/>
                </a:rPr>
                <a:t>self.path</a:t>
              </a:r>
              <a:r>
                <a:rPr lang="fr-MA" sz="1400" b="0" i="0">
                  <a:solidFill>
                    <a:schemeClr val="bg1"/>
                  </a:solidFill>
                  <a:effectLst/>
                  <a:latin typeface="Roboto Mono Regular" panose="020B0604020202020204" charset="0"/>
                  <a:ea typeface="Roboto Mono Regular" panose="020B0604020202020204" charset="0"/>
                </a:rPr>
                <a:t> = </a:t>
              </a:r>
              <a:r>
                <a:rPr lang="fr-MA" sz="1400" b="0" i="0" err="1">
                  <a:solidFill>
                    <a:schemeClr val="bg1"/>
                  </a:solidFill>
                  <a:effectLst/>
                  <a:latin typeface="Roboto Mono Regular" panose="020B0604020202020204" charset="0"/>
                  <a:ea typeface="Roboto Mono Regular" panose="020B0604020202020204" charset="0"/>
                </a:rPr>
                <a:t>my_path</a:t>
              </a:r>
              <a:endParaRPr lang="fr-MA" sz="1400" b="0" i="0">
                <a:solidFill>
                  <a:schemeClr val="bg1"/>
                </a:solidFill>
                <a:effectLst/>
                <a:latin typeface="Roboto Mono Regular" panose="020B0604020202020204" charset="0"/>
                <a:ea typeface="Roboto Mono Regular" panose="020B0604020202020204" charset="0"/>
              </a:endParaRPr>
            </a:p>
            <a:p>
              <a:pPr lvl="1">
                <a:lnSpc>
                  <a:spcPts val="3919"/>
                </a:lnSpc>
              </a:pPr>
              <a:r>
                <a:rPr lang="fr-MA" sz="1400" b="0" i="0">
                  <a:solidFill>
                    <a:srgbClr val="67D103"/>
                  </a:solidFill>
                  <a:effectLst/>
                  <a:latin typeface="Roboto Mono Regular" panose="020B0604020202020204" charset="0"/>
                  <a:ea typeface="Roboto Mono Regular" panose="020B0604020202020204" charset="0"/>
                </a:rPr>
                <a:t>    # [</a:t>
              </a:r>
              <a:r>
                <a:rPr lang="fr-MA" sz="1400" b="0" i="0" err="1">
                  <a:solidFill>
                    <a:srgbClr val="67D103"/>
                  </a:solidFill>
                  <a:effectLst/>
                  <a:latin typeface="Roboto Mono Regular" panose="020B0604020202020204" charset="0"/>
                  <a:ea typeface="Roboto Mono Regular" panose="020B0604020202020204" charset="0"/>
                </a:rPr>
                <a:t>additional</a:t>
              </a:r>
              <a:r>
                <a:rPr lang="fr-MA" sz="1400" b="0" i="0">
                  <a:solidFill>
                    <a:srgbClr val="67D103"/>
                  </a:solidFill>
                  <a:effectLst/>
                  <a:latin typeface="Roboto Mono Regular" panose="020B0604020202020204" charset="0"/>
                  <a:ea typeface="Roboto Mono Regular" panose="020B0604020202020204" charset="0"/>
                </a:rPr>
                <a:t> code </a:t>
              </a:r>
              <a:r>
                <a:rPr lang="fr-MA" sz="1400" b="0" i="0" err="1">
                  <a:solidFill>
                    <a:srgbClr val="67D103"/>
                  </a:solidFill>
                  <a:effectLst/>
                  <a:latin typeface="Roboto Mono Regular" panose="020B0604020202020204" charset="0"/>
                  <a:ea typeface="Roboto Mono Regular" panose="020B0604020202020204" charset="0"/>
                </a:rPr>
                <a:t>here</a:t>
              </a:r>
              <a:r>
                <a:rPr lang="fr-MA" sz="1400" b="0" i="0">
                  <a:solidFill>
                    <a:srgbClr val="67D103"/>
                  </a:solidFill>
                  <a:effectLst/>
                  <a:latin typeface="Roboto Mono Regular" panose="020B0604020202020204" charset="0"/>
                  <a:ea typeface="Roboto Mono Regular" panose="020B0604020202020204" charset="0"/>
                </a:rPr>
                <a:t>...]</a:t>
              </a:r>
            </a:p>
            <a:p>
              <a:pPr lvl="1">
                <a:lnSpc>
                  <a:spcPts val="3919"/>
                </a:lnSpc>
              </a:pPr>
              <a:r>
                <a:rPr lang="fr-MA" sz="1400" b="0" i="0">
                  <a:solidFill>
                    <a:schemeClr val="bg1"/>
                  </a:solidFill>
                  <a:effectLst/>
                  <a:latin typeface="Roboto Mono Regular" panose="020B0604020202020204" charset="0"/>
                  <a:ea typeface="Roboto Mono Regular" panose="020B0604020202020204" charset="0"/>
                </a:rPr>
                <a:t>t = </a:t>
              </a:r>
              <a:r>
                <a:rPr lang="fr-MA" sz="1400" b="0" i="0" err="1">
                  <a:solidFill>
                    <a:schemeClr val="bg1"/>
                  </a:solidFill>
                  <a:effectLst/>
                  <a:latin typeface="Roboto Mono Regular" panose="020B0604020202020204" charset="0"/>
                  <a:ea typeface="Roboto Mono Regular" panose="020B0604020202020204" charset="0"/>
                </a:rPr>
                <a:t>PythonOperator</a:t>
              </a:r>
              <a:r>
                <a:rPr lang="fr-MA"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400" b="0" i="0">
                  <a:solidFill>
                    <a:schemeClr val="bg1"/>
                  </a:solidFill>
                  <a:effectLst/>
                  <a:latin typeface="Roboto Mono Regular" panose="020B0604020202020204" charset="0"/>
                  <a:ea typeface="Roboto Mono Regular" panose="020B0604020202020204" charset="0"/>
                </a:rPr>
                <a:t>    </a:t>
              </a:r>
              <a:r>
                <a:rPr lang="fr-MA" sz="1400" b="0" i="0" err="1">
                  <a:solidFill>
                    <a:schemeClr val="bg1"/>
                  </a:solidFill>
                  <a:effectLst/>
                  <a:latin typeface="Roboto Mono Regular" panose="020B0604020202020204" charset="0"/>
                  <a:ea typeface="Roboto Mono Regular" panose="020B0604020202020204" charset="0"/>
                </a:rPr>
                <a:t>task_id</a:t>
              </a:r>
              <a:r>
                <a:rPr lang="fr-MA" sz="1400" b="0" i="0">
                  <a:solidFill>
                    <a:schemeClr val="bg1"/>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transform_data</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400" b="0" i="0">
                  <a:solidFill>
                    <a:schemeClr val="bg1"/>
                  </a:solidFill>
                  <a:effectLst/>
                  <a:latin typeface="Roboto Mono Regular" panose="020B0604020202020204" charset="0"/>
                  <a:ea typeface="Roboto Mono Regular" panose="020B0604020202020204" charset="0"/>
                </a:rPr>
                <a:t>    </a:t>
              </a:r>
              <a:r>
                <a:rPr lang="fr-MA" sz="1400" b="0" i="0" err="1">
                  <a:solidFill>
                    <a:schemeClr val="bg1"/>
                  </a:solidFill>
                  <a:effectLst/>
                  <a:latin typeface="Roboto Mono Regular" panose="020B0604020202020204" charset="0"/>
                  <a:ea typeface="Roboto Mono Regular" panose="020B0604020202020204" charset="0"/>
                </a:rPr>
                <a:t>python_callable</a:t>
              </a:r>
              <a:r>
                <a:rPr lang="fr-MA" sz="1400" b="0" i="0">
                  <a:solidFill>
                    <a:schemeClr val="bg1"/>
                  </a:solidFill>
                  <a:effectLst/>
                  <a:latin typeface="Roboto Mono Regular" panose="020B0604020202020204" charset="0"/>
                  <a:ea typeface="Roboto Mono Regular" panose="020B0604020202020204" charset="0"/>
                </a:rPr>
                <a:t>=</a:t>
              </a:r>
              <a:r>
                <a:rPr lang="fr-MA" sz="1400" b="0" i="0" err="1">
                  <a:solidFill>
                    <a:schemeClr val="bg1"/>
                  </a:solidFill>
                  <a:effectLst/>
                  <a:latin typeface="Roboto Mono Regular" panose="020B0604020202020204" charset="0"/>
                  <a:ea typeface="Roboto Mono Regular" panose="020B0604020202020204" charset="0"/>
                </a:rPr>
                <a:t>transform_data</a:t>
              </a:r>
              <a:r>
                <a:rPr lang="fr-MA"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400" b="0" i="0">
                  <a:solidFill>
                    <a:schemeClr val="bg1"/>
                  </a:solidFill>
                  <a:effectLst/>
                  <a:latin typeface="Roboto Mono Regular" panose="020B0604020202020204" charset="0"/>
                  <a:ea typeface="Roboto Mono Regular" panose="020B0604020202020204" charset="0"/>
                </a:rPr>
                <a:t>    </a:t>
              </a:r>
              <a:r>
                <a:rPr lang="fr-MA" sz="1400" b="0" i="0" err="1">
                  <a:solidFill>
                    <a:schemeClr val="bg1"/>
                  </a:solidFill>
                  <a:effectLst/>
                  <a:latin typeface="Roboto Mono Regular" panose="020B0604020202020204" charset="0"/>
                  <a:ea typeface="Roboto Mono Regular" panose="020B0604020202020204" charset="0"/>
                </a:rPr>
                <a:t>op_args</a:t>
              </a:r>
              <a:r>
                <a:rPr lang="fr-MA" sz="1400" b="0" i="0">
                  <a:solidFill>
                    <a:schemeClr val="bg1"/>
                  </a:solidFill>
                  <a:effectLst/>
                  <a:latin typeface="Roboto Mono Regular" panose="020B0604020202020204" charset="0"/>
                  <a:ea typeface="Roboto Mono Regular" panose="020B0604020202020204" charset="0"/>
                </a:rPr>
                <a:t>=[</a:t>
              </a:r>
              <a:r>
                <a:rPr lang="fr-MA" sz="1400" b="0" i="0" err="1">
                  <a:solidFill>
                    <a:schemeClr val="bg1"/>
                  </a:solidFill>
                  <a:effectLst/>
                  <a:latin typeface="Roboto Mono Regular" panose="020B0604020202020204" charset="0"/>
                  <a:ea typeface="Roboto Mono Regular" panose="020B0604020202020204" charset="0"/>
                </a:rPr>
                <a:t>MyDataReader</a:t>
              </a:r>
              <a:r>
                <a:rPr lang="fr-MA" sz="1400" b="0" i="0">
                  <a:solidFill>
                    <a:schemeClr val="bg1"/>
                  </a:solidFill>
                  <a:effectLst/>
                  <a:latin typeface="Roboto Mono Regular" panose="020B0604020202020204" charset="0"/>
                  <a:ea typeface="Roboto Mono Regular" panose="020B0604020202020204" charset="0"/>
                </a:rPr>
                <a:t>(</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tmp</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 </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ds</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 }}/</a:t>
              </a:r>
              <a:r>
                <a:rPr lang="fr-MA" sz="1400" b="0" i="0" err="1">
                  <a:solidFill>
                    <a:schemeClr val="accent2">
                      <a:lumMod val="60000"/>
                      <a:lumOff val="40000"/>
                    </a:schemeClr>
                  </a:solidFill>
                  <a:effectLst/>
                  <a:latin typeface="Roboto Mono Regular" panose="020B0604020202020204" charset="0"/>
                  <a:ea typeface="Roboto Mono Regular" panose="020B0604020202020204" charset="0"/>
                </a:rPr>
                <a:t>my_file</a:t>
              </a:r>
              <a:r>
                <a:rPr lang="fr-MA" sz="14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400" b="0" i="0">
                  <a:solidFill>
                    <a:schemeClr val="bg1"/>
                  </a:solidFill>
                  <a:effectLst/>
                  <a:latin typeface="Roboto Mono Regular" panose="020B0604020202020204" charset="0"/>
                  <a:ea typeface="Roboto Mono Regular" panose="020B0604020202020204" charset="0"/>
                </a:rPr>
                <a:t>    dag=dag,</a:t>
              </a:r>
            </a:p>
            <a:p>
              <a:pPr lvl="1">
                <a:lnSpc>
                  <a:spcPts val="3919"/>
                </a:lnSpc>
              </a:pPr>
              <a:r>
                <a:rPr lang="fr-MA" sz="1400" b="0" i="0">
                  <a:solidFill>
                    <a:schemeClr val="bg1"/>
                  </a:solidFill>
                  <a:effectLst/>
                  <a:latin typeface="Roboto Mono Regular" panose="020B0604020202020204" charset="0"/>
                  <a:ea typeface="Roboto Mono Regular" panose="020B0604020202020204" charset="0"/>
                </a:rPr>
                <a:t>)</a:t>
              </a:r>
              <a:endParaRPr lang="en-US" sz="1400">
                <a:solidFill>
                  <a:schemeClr val="bg1"/>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102C63CB-B9EE-6684-6A32-72828AC83DB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177</a:t>
            </a:fld>
            <a:endParaRPr lang="en-US" sz="1800" b="1">
              <a:solidFill>
                <a:srgbClr val="A8CEC3"/>
              </a:solidFill>
            </a:endParaRPr>
          </a:p>
        </p:txBody>
      </p:sp>
    </p:spTree>
    <p:extLst>
      <p:ext uri="{BB962C8B-B14F-4D97-AF65-F5344CB8AC3E}">
        <p14:creationId xmlns:p14="http://schemas.microsoft.com/office/powerpoint/2010/main" val="43525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dissolve">
                                      <p:cBhvr>
                                        <p:cTn id="12" dur="500"/>
                                        <p:tgtEl>
                                          <p:spTgt spid="14">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dissolve">
                                      <p:cBhvr>
                                        <p:cTn id="15" dur="500"/>
                                        <p:tgtEl>
                                          <p:spTgt spid="14">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4">
                                            <p:txEl>
                                              <p:pRg st="4" end="4"/>
                                            </p:txEl>
                                          </p:spTgt>
                                        </p:tgtEl>
                                        <p:attrNameLst>
                                          <p:attrName>style.visibility</p:attrName>
                                        </p:attrNameLst>
                                      </p:cBhvr>
                                      <p:to>
                                        <p:strVal val="visible"/>
                                      </p:to>
                                    </p:set>
                                    <p:animEffect transition="in" filter="dissolve">
                                      <p:cBhvr>
                                        <p:cTn id="18" dur="500"/>
                                        <p:tgtEl>
                                          <p:spTgt spid="1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4">
                                            <p:txEl>
                                              <p:pRg st="6" end="6"/>
                                            </p:txEl>
                                          </p:spTgt>
                                        </p:tgtEl>
                                        <p:attrNameLst>
                                          <p:attrName>style.visibility</p:attrName>
                                        </p:attrNameLst>
                                      </p:cBhvr>
                                      <p:to>
                                        <p:strVal val="visible"/>
                                      </p:to>
                                    </p:set>
                                    <p:animEffect transition="in" filter="dissolve">
                                      <p:cBhvr>
                                        <p:cTn id="28" dur="500"/>
                                        <p:tgtEl>
                                          <p:spTgt spid="14">
                                            <p:txEl>
                                              <p:pRg st="6" end="6"/>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animEffect transition="in" filter="dissolve">
                                      <p:cBhvr>
                                        <p:cTn id="31" dur="500"/>
                                        <p:tgtEl>
                                          <p:spTgt spid="14">
                                            <p:txEl>
                                              <p:pRg st="7" end="7"/>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14">
                                            <p:txEl>
                                              <p:pRg st="8" end="8"/>
                                            </p:txEl>
                                          </p:spTgt>
                                        </p:tgtEl>
                                        <p:attrNameLst>
                                          <p:attrName>style.visibility</p:attrName>
                                        </p:attrNameLst>
                                      </p:cBhvr>
                                      <p:to>
                                        <p:strVal val="visible"/>
                                      </p:to>
                                    </p:set>
                                    <p:animEffect transition="in" filter="dissolve">
                                      <p:cBhvr>
                                        <p:cTn id="34"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217136"/>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JINJA TEMPLATING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9235" y="9357468"/>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1756186"/>
          </a:xfrm>
          <a:prstGeom prst="rect">
            <a:avLst/>
          </a:prstGeom>
        </p:spPr>
        <p:txBody>
          <a:bodyPr wrap="square" lIns="0" tIns="0" rIns="0" bIns="0" rtlCol="0" anchor="t">
            <a:spAutoFit/>
          </a:bodyPr>
          <a:lstStyle/>
          <a:p>
            <a:pPr algn="l">
              <a:lnSpc>
                <a:spcPct val="200000"/>
              </a:lnSpc>
            </a:pPr>
            <a:r>
              <a:rPr lang="fr-FR" sz="2000" b="0" i="0">
                <a:effectLst/>
                <a:latin typeface="Avenir Next LT Pro" panose="020B0504020202020204" pitchFamily="34" charset="0"/>
              </a:rPr>
              <a:t>Des champs profondément imbriqués peuvent également être </a:t>
            </a:r>
          </a:p>
          <a:p>
            <a:pPr algn="l">
              <a:lnSpc>
                <a:spcPct val="200000"/>
              </a:lnSpc>
            </a:pPr>
            <a:r>
              <a:rPr lang="fr-FR" sz="2000" b="0" i="0">
                <a:effectLst/>
                <a:latin typeface="Avenir Next LT Pro" panose="020B0504020202020204" pitchFamily="34" charset="0"/>
              </a:rPr>
              <a:t>substitués, pour autant que tous les champs intermédiaires soient </a:t>
            </a:r>
          </a:p>
          <a:p>
            <a:pPr algn="l">
              <a:lnSpc>
                <a:spcPct val="200000"/>
              </a:lnSpc>
            </a:pPr>
            <a:r>
              <a:rPr lang="fr-FR" sz="2000" b="0" i="0">
                <a:effectLst/>
                <a:latin typeface="Avenir Next LT Pro" panose="020B0504020202020204" pitchFamily="34" charset="0"/>
              </a:rPr>
              <a:t>marqués comme des champs de modèle :</a:t>
            </a:r>
          </a:p>
        </p:txBody>
      </p:sp>
      <p:pic>
        <p:nvPicPr>
          <p:cNvPr id="2050" name="Picture 2">
            <a:extLst>
              <a:ext uri="{FF2B5EF4-FFF2-40B4-BE49-F238E27FC236}">
                <a16:creationId xmlns:a16="http://schemas.microsoft.com/office/drawing/2014/main" id="{98120B4B-C5E1-8E58-690A-968EBF582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1656" y="765612"/>
            <a:ext cx="2857500" cy="11430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4">
            <a:extLst>
              <a:ext uri="{FF2B5EF4-FFF2-40B4-BE49-F238E27FC236}">
                <a16:creationId xmlns:a16="http://schemas.microsoft.com/office/drawing/2014/main" id="{E345CC24-4B7F-BC34-3662-C902735B8A3A}"/>
              </a:ext>
            </a:extLst>
          </p:cNvPr>
          <p:cNvGrpSpPr/>
          <p:nvPr/>
        </p:nvGrpSpPr>
        <p:grpSpPr>
          <a:xfrm>
            <a:off x="9144000" y="1029122"/>
            <a:ext cx="7499925" cy="9370654"/>
            <a:chOff x="-125208" y="-84266"/>
            <a:chExt cx="2957356" cy="577382"/>
          </a:xfrm>
        </p:grpSpPr>
        <p:sp>
          <p:nvSpPr>
            <p:cNvPr id="15" name="Freeform 15">
              <a:extLst>
                <a:ext uri="{FF2B5EF4-FFF2-40B4-BE49-F238E27FC236}">
                  <a16:creationId xmlns:a16="http://schemas.microsoft.com/office/drawing/2014/main" id="{582FC709-2229-9C64-4E36-40079172B114}"/>
                </a:ext>
              </a:extLst>
            </p:cNvPr>
            <p:cNvSpPr/>
            <p:nvPr/>
          </p:nvSpPr>
          <p:spPr>
            <a:xfrm>
              <a:off x="-35704" y="-31284"/>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a:extLst>
                <a:ext uri="{FF2B5EF4-FFF2-40B4-BE49-F238E27FC236}">
                  <a16:creationId xmlns:a16="http://schemas.microsoft.com/office/drawing/2014/main" id="{56589173-89D5-DFDE-EC77-E37C08913A14}"/>
                </a:ext>
              </a:extLst>
            </p:cNvPr>
            <p:cNvSpPr txBox="1"/>
            <p:nvPr/>
          </p:nvSpPr>
          <p:spPr>
            <a:xfrm>
              <a:off x="-125208" y="-84266"/>
              <a:ext cx="2957356" cy="577382"/>
            </a:xfrm>
            <a:prstGeom prst="rect">
              <a:avLst/>
            </a:prstGeom>
          </p:spPr>
          <p:txBody>
            <a:bodyPr lIns="50800" tIns="50800" rIns="50800" bIns="50800" rtlCol="0" anchor="ctr"/>
            <a:lstStyle/>
            <a:p>
              <a:pPr lvl="1">
                <a:lnSpc>
                  <a:spcPts val="3919"/>
                </a:lnSpc>
              </a:pPr>
              <a:r>
                <a:rPr lang="fr-MA" sz="1200" b="0" i="0">
                  <a:solidFill>
                    <a:srgbClr val="00B0F0"/>
                  </a:solidFill>
                  <a:effectLst/>
                  <a:latin typeface="Roboto Mono Regular" panose="020B0604020202020204" charset="0"/>
                  <a:ea typeface="Roboto Mono Regular" panose="020B0604020202020204" charset="0"/>
                </a:rPr>
                <a:t>class</a:t>
              </a: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MyDataTransformer</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template_fields</a:t>
              </a: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Sequence</a:t>
              </a:r>
              <a:r>
                <a:rPr lang="fr-MA" sz="1200" b="0" i="0">
                  <a:solidFill>
                    <a:schemeClr val="bg1"/>
                  </a:solidFill>
                  <a:effectLst/>
                  <a:latin typeface="Roboto Mono Regular" panose="020B0604020202020204" charset="0"/>
                  <a:ea typeface="Roboto Mono Regular" panose="020B0604020202020204" charset="0"/>
                </a:rPr>
                <a:t>[</a:t>
              </a:r>
              <a:r>
                <a:rPr lang="fr-MA" sz="1200" b="0" i="0" err="1">
                  <a:solidFill>
                    <a:schemeClr val="bg1"/>
                  </a:solidFill>
                  <a:effectLst/>
                  <a:latin typeface="Roboto Mono Regular" panose="020B0604020202020204" charset="0"/>
                  <a:ea typeface="Roboto Mono Regular" panose="020B0604020202020204" charset="0"/>
                </a:rPr>
                <a:t>str</a:t>
              </a:r>
              <a:r>
                <a:rPr lang="fr-MA" sz="1200" b="0" i="0">
                  <a:solidFill>
                    <a:schemeClr val="bg1"/>
                  </a:solidFill>
                  <a:effectLst/>
                  <a:latin typeface="Roboto Mono Regular" panose="020B0604020202020204" charset="0"/>
                  <a:ea typeface="Roboto Mono Regular" panose="020B0604020202020204" charset="0"/>
                </a:rPr>
                <a:t>] = (</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err="1">
                  <a:solidFill>
                    <a:schemeClr val="accent2">
                      <a:lumMod val="60000"/>
                      <a:lumOff val="40000"/>
                    </a:schemeClr>
                  </a:solidFill>
                  <a:effectLst/>
                  <a:latin typeface="Roboto Mono Regular" panose="020B0604020202020204" charset="0"/>
                  <a:ea typeface="Roboto Mono Regular" panose="020B0604020202020204" charset="0"/>
                </a:rPr>
                <a:t>reader</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def</a:t>
              </a:r>
              <a:r>
                <a:rPr lang="fr-MA" sz="1200" b="0" i="0">
                  <a:solidFill>
                    <a:schemeClr val="bg1"/>
                  </a:solidFill>
                  <a:effectLst/>
                  <a:latin typeface="Roboto Mono Regular" panose="020B0604020202020204" charset="0"/>
                  <a:ea typeface="Roboto Mono Regular" panose="020B0604020202020204" charset="0"/>
                </a:rPr>
                <a:t> __init__(self, </a:t>
              </a:r>
              <a:r>
                <a:rPr lang="fr-MA" sz="1200" b="0" i="0" err="1">
                  <a:solidFill>
                    <a:schemeClr val="bg1"/>
                  </a:solidFill>
                  <a:effectLst/>
                  <a:latin typeface="Roboto Mono Regular" panose="020B0604020202020204" charset="0"/>
                  <a:ea typeface="Roboto Mono Regular" panose="020B0604020202020204" charset="0"/>
                </a:rPr>
                <a:t>my_reader</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self.reader</a:t>
              </a:r>
              <a:r>
                <a:rPr lang="fr-MA" sz="1200" b="0" i="0">
                  <a:solidFill>
                    <a:schemeClr val="bg1"/>
                  </a:solidFill>
                  <a:effectLst/>
                  <a:latin typeface="Roboto Mono Regular" panose="020B0604020202020204" charset="0"/>
                  <a:ea typeface="Roboto Mono Regular" panose="020B0604020202020204" charset="0"/>
                </a:rPr>
                <a:t> = </a:t>
              </a:r>
              <a:r>
                <a:rPr lang="fr-MA" sz="1200" b="0" i="0" err="1">
                  <a:solidFill>
                    <a:schemeClr val="bg1"/>
                  </a:solidFill>
                  <a:effectLst/>
                  <a:latin typeface="Roboto Mono Regular" panose="020B0604020202020204" charset="0"/>
                  <a:ea typeface="Roboto Mono Regular" panose="020B0604020202020204" charset="0"/>
                </a:rPr>
                <a:t>my_reader</a:t>
              </a:r>
              <a:endParaRPr lang="fr-MA" sz="1200" b="0" i="0">
                <a:solidFill>
                  <a:schemeClr val="bg1"/>
                </a:solidFill>
                <a:effectLst/>
                <a:latin typeface="Roboto Mono Regular" panose="020B0604020202020204" charset="0"/>
                <a:ea typeface="Roboto Mono Regular" panose="020B0604020202020204" charset="0"/>
              </a:endParaRP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a:solidFill>
                    <a:srgbClr val="67D103"/>
                  </a:solidFill>
                  <a:effectLst/>
                  <a:latin typeface="Roboto Mono Regular" panose="020B0604020202020204" charset="0"/>
                  <a:ea typeface="Roboto Mono Regular" panose="020B0604020202020204" charset="0"/>
                </a:rPr>
                <a:t># [</a:t>
              </a:r>
              <a:r>
                <a:rPr lang="fr-MA" sz="1200" b="0" i="0" err="1">
                  <a:solidFill>
                    <a:srgbClr val="67D103"/>
                  </a:solidFill>
                  <a:effectLst/>
                  <a:latin typeface="Roboto Mono Regular" panose="020B0604020202020204" charset="0"/>
                  <a:ea typeface="Roboto Mono Regular" panose="020B0604020202020204" charset="0"/>
                </a:rPr>
                <a:t>additional</a:t>
              </a:r>
              <a:r>
                <a:rPr lang="fr-MA" sz="1200" b="0" i="0">
                  <a:solidFill>
                    <a:srgbClr val="67D103"/>
                  </a:solidFill>
                  <a:effectLst/>
                  <a:latin typeface="Roboto Mono Regular" panose="020B0604020202020204" charset="0"/>
                  <a:ea typeface="Roboto Mono Regular" panose="020B0604020202020204" charset="0"/>
                </a:rPr>
                <a:t> code </a:t>
              </a:r>
              <a:r>
                <a:rPr lang="fr-MA" sz="1200" b="0" i="0" err="1">
                  <a:solidFill>
                    <a:srgbClr val="67D103"/>
                  </a:solidFill>
                  <a:effectLst/>
                  <a:latin typeface="Roboto Mono Regular" panose="020B0604020202020204" charset="0"/>
                  <a:ea typeface="Roboto Mono Regular" panose="020B0604020202020204" charset="0"/>
                </a:rPr>
                <a:t>here</a:t>
              </a:r>
              <a:r>
                <a:rPr lang="fr-MA" sz="1200" b="0" i="0">
                  <a:solidFill>
                    <a:srgbClr val="67D103"/>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class </a:t>
              </a:r>
              <a:r>
                <a:rPr lang="fr-MA" sz="1200" b="0" i="0" err="1">
                  <a:solidFill>
                    <a:schemeClr val="bg1"/>
                  </a:solidFill>
                  <a:effectLst/>
                  <a:latin typeface="Roboto Mono Regular" panose="020B0604020202020204" charset="0"/>
                  <a:ea typeface="Roboto Mono Regular" panose="020B0604020202020204" charset="0"/>
                </a:rPr>
                <a:t>MyDataReader</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template_fields</a:t>
              </a: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Sequence</a:t>
              </a:r>
              <a:r>
                <a:rPr lang="fr-MA" sz="1200" b="0" i="0">
                  <a:solidFill>
                    <a:schemeClr val="bg1"/>
                  </a:solidFill>
                  <a:effectLst/>
                  <a:latin typeface="Roboto Mono Regular" panose="020B0604020202020204" charset="0"/>
                  <a:ea typeface="Roboto Mono Regular" panose="020B0604020202020204" charset="0"/>
                </a:rPr>
                <a:t>[</a:t>
              </a:r>
              <a:r>
                <a:rPr lang="fr-MA" sz="1200" b="0" i="0" err="1">
                  <a:solidFill>
                    <a:schemeClr val="bg1"/>
                  </a:solidFill>
                  <a:effectLst/>
                  <a:latin typeface="Roboto Mono Regular" panose="020B0604020202020204" charset="0"/>
                  <a:ea typeface="Roboto Mono Regular" panose="020B0604020202020204" charset="0"/>
                </a:rPr>
                <a:t>str</a:t>
              </a:r>
              <a:r>
                <a:rPr lang="fr-MA" sz="1200" b="0" i="0">
                  <a:solidFill>
                    <a:schemeClr val="bg1"/>
                  </a:solidFill>
                  <a:effectLst/>
                  <a:latin typeface="Roboto Mono Regular" panose="020B0604020202020204" charset="0"/>
                  <a:ea typeface="Roboto Mono Regular" panose="020B0604020202020204" charset="0"/>
                </a:rPr>
                <a:t>] = (</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err="1">
                  <a:solidFill>
                    <a:schemeClr val="accent2">
                      <a:lumMod val="60000"/>
                      <a:lumOff val="40000"/>
                    </a:schemeClr>
                  </a:solidFill>
                  <a:effectLst/>
                  <a:latin typeface="Roboto Mono Regular" panose="020B0604020202020204" charset="0"/>
                  <a:ea typeface="Roboto Mono Regular" panose="020B0604020202020204" charset="0"/>
                </a:rPr>
                <a:t>path</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def</a:t>
              </a:r>
              <a:r>
                <a:rPr lang="fr-MA" sz="1200" b="0" i="0">
                  <a:solidFill>
                    <a:schemeClr val="bg1"/>
                  </a:solidFill>
                  <a:effectLst/>
                  <a:latin typeface="Roboto Mono Regular" panose="020B0604020202020204" charset="0"/>
                  <a:ea typeface="Roboto Mono Regular" panose="020B0604020202020204" charset="0"/>
                </a:rPr>
                <a:t> __init__(self, </a:t>
              </a:r>
              <a:r>
                <a:rPr lang="fr-MA" sz="1200" b="0" i="0" err="1">
                  <a:solidFill>
                    <a:schemeClr val="bg1"/>
                  </a:solidFill>
                  <a:effectLst/>
                  <a:latin typeface="Roboto Mono Regular" panose="020B0604020202020204" charset="0"/>
                  <a:ea typeface="Roboto Mono Regular" panose="020B0604020202020204" charset="0"/>
                </a:rPr>
                <a:t>my_path</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self.path</a:t>
              </a:r>
              <a:r>
                <a:rPr lang="fr-MA" sz="1200" b="0" i="0">
                  <a:solidFill>
                    <a:schemeClr val="bg1"/>
                  </a:solidFill>
                  <a:effectLst/>
                  <a:latin typeface="Roboto Mono Regular" panose="020B0604020202020204" charset="0"/>
                  <a:ea typeface="Roboto Mono Regular" panose="020B0604020202020204" charset="0"/>
                </a:rPr>
                <a:t> = </a:t>
              </a:r>
              <a:r>
                <a:rPr lang="fr-MA" sz="1200" b="0" i="0" err="1">
                  <a:solidFill>
                    <a:schemeClr val="bg1"/>
                  </a:solidFill>
                  <a:effectLst/>
                  <a:latin typeface="Roboto Mono Regular" panose="020B0604020202020204" charset="0"/>
                  <a:ea typeface="Roboto Mono Regular" panose="020B0604020202020204" charset="0"/>
                </a:rPr>
                <a:t>my_path</a:t>
              </a:r>
              <a:endParaRPr lang="fr-MA" sz="1200" b="0" i="0">
                <a:solidFill>
                  <a:schemeClr val="bg1"/>
                </a:solidFill>
                <a:effectLst/>
                <a:latin typeface="Roboto Mono Regular" panose="020B0604020202020204" charset="0"/>
                <a:ea typeface="Roboto Mono Regular" panose="020B0604020202020204" charset="0"/>
              </a:endParaRPr>
            </a:p>
            <a:p>
              <a:pPr lvl="1">
                <a:lnSpc>
                  <a:spcPts val="3919"/>
                </a:lnSpc>
              </a:pPr>
              <a:r>
                <a:rPr lang="fr-MA" sz="1200" b="0" i="0">
                  <a:solidFill>
                    <a:srgbClr val="67D103"/>
                  </a:solidFill>
                  <a:effectLst/>
                  <a:latin typeface="Roboto Mono Regular" panose="020B0604020202020204" charset="0"/>
                  <a:ea typeface="Roboto Mono Regular" panose="020B0604020202020204" charset="0"/>
                </a:rPr>
                <a:t>    # [</a:t>
              </a:r>
              <a:r>
                <a:rPr lang="fr-MA" sz="1200" b="0" i="0" err="1">
                  <a:solidFill>
                    <a:srgbClr val="67D103"/>
                  </a:solidFill>
                  <a:effectLst/>
                  <a:latin typeface="Roboto Mono Regular" panose="020B0604020202020204" charset="0"/>
                  <a:ea typeface="Roboto Mono Regular" panose="020B0604020202020204" charset="0"/>
                </a:rPr>
                <a:t>additional</a:t>
              </a:r>
              <a:r>
                <a:rPr lang="fr-MA" sz="1200" b="0" i="0">
                  <a:solidFill>
                    <a:srgbClr val="67D103"/>
                  </a:solidFill>
                  <a:effectLst/>
                  <a:latin typeface="Roboto Mono Regular" panose="020B0604020202020204" charset="0"/>
                  <a:ea typeface="Roboto Mono Regular" panose="020B0604020202020204" charset="0"/>
                </a:rPr>
                <a:t> code </a:t>
              </a:r>
              <a:r>
                <a:rPr lang="fr-MA" sz="1200" b="0" i="0" err="1">
                  <a:solidFill>
                    <a:srgbClr val="67D103"/>
                  </a:solidFill>
                  <a:effectLst/>
                  <a:latin typeface="Roboto Mono Regular" panose="020B0604020202020204" charset="0"/>
                  <a:ea typeface="Roboto Mono Regular" panose="020B0604020202020204" charset="0"/>
                </a:rPr>
                <a:t>here</a:t>
              </a:r>
              <a:r>
                <a:rPr lang="fr-MA" sz="1200" b="0" i="0">
                  <a:solidFill>
                    <a:srgbClr val="67D103"/>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t = </a:t>
              </a:r>
              <a:r>
                <a:rPr lang="fr-MA" sz="1200" b="0" i="0" err="1">
                  <a:solidFill>
                    <a:schemeClr val="bg1"/>
                  </a:solidFill>
                  <a:effectLst/>
                  <a:latin typeface="Roboto Mono Regular" panose="020B0604020202020204" charset="0"/>
                  <a:ea typeface="Roboto Mono Regular" panose="020B0604020202020204" charset="0"/>
                </a:rPr>
                <a:t>PythonOperator</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task_id</a:t>
              </a:r>
              <a:r>
                <a:rPr lang="fr-MA" sz="1200" b="0" i="0">
                  <a:solidFill>
                    <a:schemeClr val="bg1"/>
                  </a:solidFill>
                  <a:effectLst/>
                  <a:latin typeface="Roboto Mono Regular" panose="020B0604020202020204" charset="0"/>
                  <a:ea typeface="Roboto Mono Regular" panose="020B0604020202020204" charset="0"/>
                </a:rPr>
                <a:t>=</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err="1">
                  <a:solidFill>
                    <a:schemeClr val="accent2">
                      <a:lumMod val="60000"/>
                      <a:lumOff val="40000"/>
                    </a:schemeClr>
                  </a:solidFill>
                  <a:effectLst/>
                  <a:latin typeface="Roboto Mono Regular" panose="020B0604020202020204" charset="0"/>
                  <a:ea typeface="Roboto Mono Regular" panose="020B0604020202020204" charset="0"/>
                </a:rPr>
                <a:t>transform_data</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python_callable</a:t>
              </a:r>
              <a:r>
                <a:rPr lang="fr-MA" sz="1200" b="0" i="0">
                  <a:solidFill>
                    <a:schemeClr val="bg1"/>
                  </a:solidFill>
                  <a:effectLst/>
                  <a:latin typeface="Roboto Mono Regular" panose="020B0604020202020204" charset="0"/>
                  <a:ea typeface="Roboto Mono Regular" panose="020B0604020202020204" charset="0"/>
                </a:rPr>
                <a:t>=</a:t>
              </a:r>
              <a:r>
                <a:rPr lang="fr-MA" sz="1200" b="0" i="0" err="1">
                  <a:solidFill>
                    <a:schemeClr val="bg1"/>
                  </a:solidFill>
                  <a:effectLst/>
                  <a:latin typeface="Roboto Mono Regular" panose="020B0604020202020204" charset="0"/>
                  <a:ea typeface="Roboto Mono Regular" panose="020B0604020202020204" charset="0"/>
                </a:rPr>
                <a:t>transform_data</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op_args</a:t>
              </a:r>
              <a:r>
                <a:rPr lang="fr-MA" sz="1200" b="0" i="0">
                  <a:solidFill>
                    <a:schemeClr val="bg1"/>
                  </a:solidFill>
                  <a:effectLst/>
                  <a:latin typeface="Roboto Mono Regular" panose="020B0604020202020204" charset="0"/>
                  <a:ea typeface="Roboto Mono Regular" panose="020B0604020202020204" charset="0"/>
                </a:rPr>
                <a:t>=[</a:t>
              </a:r>
              <a:r>
                <a:rPr lang="fr-MA" sz="1200" b="0" i="0" err="1">
                  <a:solidFill>
                    <a:schemeClr val="bg1"/>
                  </a:solidFill>
                  <a:effectLst/>
                  <a:latin typeface="Roboto Mono Regular" panose="020B0604020202020204" charset="0"/>
                  <a:ea typeface="Roboto Mono Regular" panose="020B0604020202020204" charset="0"/>
                </a:rPr>
                <a:t>MyDataTransformer</a:t>
              </a:r>
              <a:r>
                <a:rPr lang="fr-MA" sz="1200" b="0" i="0">
                  <a:solidFill>
                    <a:schemeClr val="bg1"/>
                  </a:solidFill>
                  <a:effectLst/>
                  <a:latin typeface="Roboto Mono Regular" panose="020B0604020202020204" charset="0"/>
                  <a:ea typeface="Roboto Mono Regular" panose="020B0604020202020204" charset="0"/>
                </a:rPr>
                <a:t>(</a:t>
              </a:r>
              <a:r>
                <a:rPr lang="fr-MA" sz="1200" b="0" i="0" err="1">
                  <a:solidFill>
                    <a:schemeClr val="bg1"/>
                  </a:solidFill>
                  <a:effectLst/>
                  <a:latin typeface="Roboto Mono Regular" panose="020B0604020202020204" charset="0"/>
                  <a:ea typeface="Roboto Mono Regular" panose="020B0604020202020204" charset="0"/>
                </a:rPr>
                <a:t>MyDataReader</a:t>
              </a:r>
              <a:r>
                <a:rPr lang="fr-MA" sz="1200" b="0" i="0">
                  <a:solidFill>
                    <a:schemeClr val="bg1"/>
                  </a:solidFill>
                  <a:effectLst/>
                  <a:latin typeface="Roboto Mono Regular" panose="020B0604020202020204" charset="0"/>
                  <a:ea typeface="Roboto Mono Regular" panose="020B0604020202020204" charset="0"/>
                </a:rPr>
                <a:t>(</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err="1">
                  <a:solidFill>
                    <a:schemeClr val="accent2">
                      <a:lumMod val="60000"/>
                      <a:lumOff val="40000"/>
                    </a:schemeClr>
                  </a:solidFill>
                  <a:effectLst/>
                  <a:latin typeface="Roboto Mono Regular" panose="020B0604020202020204" charset="0"/>
                  <a:ea typeface="Roboto Mono Regular" panose="020B0604020202020204" charset="0"/>
                </a:rPr>
                <a:t>tmp</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 </a:t>
              </a:r>
              <a:r>
                <a:rPr lang="fr-MA" sz="1200" b="0" i="0" err="1">
                  <a:solidFill>
                    <a:schemeClr val="accent2">
                      <a:lumMod val="60000"/>
                      <a:lumOff val="40000"/>
                    </a:schemeClr>
                  </a:solidFill>
                  <a:effectLst/>
                  <a:latin typeface="Roboto Mono Regular" panose="020B0604020202020204" charset="0"/>
                  <a:ea typeface="Roboto Mono Regular" panose="020B0604020202020204" charset="0"/>
                </a:rPr>
                <a:t>ds</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 }}/</a:t>
              </a:r>
              <a:r>
                <a:rPr lang="fr-MA" sz="1200" b="0" i="0" err="1">
                  <a:solidFill>
                    <a:schemeClr val="accent2">
                      <a:lumMod val="60000"/>
                      <a:lumOff val="40000"/>
                    </a:schemeClr>
                  </a:solidFill>
                  <a:effectLst/>
                  <a:latin typeface="Roboto Mono Regular" panose="020B0604020202020204" charset="0"/>
                  <a:ea typeface="Roboto Mono Regular" panose="020B0604020202020204" charset="0"/>
                </a:rPr>
                <a:t>my_file</a:t>
              </a:r>
              <a:r>
                <a:rPr lang="fr-MA" sz="1200" b="0" i="0">
                  <a:solidFill>
                    <a:schemeClr val="accent2">
                      <a:lumMod val="60000"/>
                      <a:lumOff val="40000"/>
                    </a:schemeClr>
                  </a:solidFill>
                  <a:effectLst/>
                  <a:latin typeface="Roboto Mono Regular" panose="020B0604020202020204" charset="0"/>
                  <a:ea typeface="Roboto Mono Regular" panose="020B0604020202020204" charset="0"/>
                </a:rPr>
                <a:t>"</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dag=dag,</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a:t>
              </a:r>
              <a:endParaRPr lang="en-US" sz="1200">
                <a:solidFill>
                  <a:schemeClr val="bg1"/>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3EFD2627-C1EF-2F08-18C1-641A73E7F8D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178</a:t>
            </a:fld>
            <a:endParaRPr lang="en-US" sz="1800" b="1">
              <a:solidFill>
                <a:srgbClr val="A8CEC3"/>
              </a:solidFill>
            </a:endParaRPr>
          </a:p>
        </p:txBody>
      </p:sp>
    </p:spTree>
    <p:extLst>
      <p:ext uri="{BB962C8B-B14F-4D97-AF65-F5344CB8AC3E}">
        <p14:creationId xmlns:p14="http://schemas.microsoft.com/office/powerpoint/2010/main" val="166024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217136"/>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JINJA TEMPLATING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9235" y="9357468"/>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52641"/>
            <a:ext cx="15232471" cy="2371740"/>
          </a:xfrm>
          <a:prstGeom prst="rect">
            <a:avLst/>
          </a:prstGeom>
        </p:spPr>
        <p:txBody>
          <a:bodyPr wrap="square" lIns="0" tIns="0" rIns="0" bIns="0" rtlCol="0" anchor="t">
            <a:spAutoFit/>
          </a:bodyPr>
          <a:lstStyle/>
          <a:p>
            <a:pPr algn="l">
              <a:lnSpc>
                <a:spcPct val="200000"/>
              </a:lnSpc>
            </a:pPr>
            <a:r>
              <a:rPr lang="fr-FR" sz="2000" b="0" i="0">
                <a:effectLst/>
                <a:latin typeface="Avenir Next LT Pro" panose="020B0504020202020204" pitchFamily="34" charset="0"/>
              </a:rPr>
              <a:t>Il est possible de transmettre des options personnalisées à </a:t>
            </a:r>
          </a:p>
          <a:p>
            <a:pPr algn="l">
              <a:lnSpc>
                <a:spcPct val="200000"/>
              </a:lnSpc>
            </a:pPr>
            <a:r>
              <a:rPr lang="fr-FR" sz="2000" b="0" i="0">
                <a:effectLst/>
                <a:latin typeface="Avenir Next LT Pro" panose="020B0504020202020204" pitchFamily="34" charset="0"/>
              </a:rPr>
              <a:t>l'environnement Jinja lors de la création de votre DAG. </a:t>
            </a:r>
          </a:p>
          <a:p>
            <a:pPr algn="l">
              <a:lnSpc>
                <a:spcPct val="200000"/>
              </a:lnSpc>
            </a:pPr>
            <a:r>
              <a:rPr lang="fr-FR" sz="2000" b="0" i="0">
                <a:effectLst/>
                <a:latin typeface="Avenir Next LT Pro" panose="020B0504020202020204" pitchFamily="34" charset="0"/>
              </a:rPr>
              <a:t>Une utilisation courante consiste à éviter que Jinja ne supprime </a:t>
            </a:r>
          </a:p>
          <a:p>
            <a:pPr algn="l">
              <a:lnSpc>
                <a:spcPct val="200000"/>
              </a:lnSpc>
            </a:pPr>
            <a:r>
              <a:rPr lang="fr-FR" sz="2000" b="0" i="0">
                <a:effectLst/>
                <a:latin typeface="Avenir Next LT Pro" panose="020B0504020202020204" pitchFamily="34" charset="0"/>
              </a:rPr>
              <a:t>une nouvelle ligne en fin de chaîne de modèle :</a:t>
            </a:r>
          </a:p>
        </p:txBody>
      </p:sp>
      <p:pic>
        <p:nvPicPr>
          <p:cNvPr id="2050" name="Picture 2">
            <a:extLst>
              <a:ext uri="{FF2B5EF4-FFF2-40B4-BE49-F238E27FC236}">
                <a16:creationId xmlns:a16="http://schemas.microsoft.com/office/drawing/2014/main" id="{98120B4B-C5E1-8E58-690A-968EBF582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1656" y="765612"/>
            <a:ext cx="2857500" cy="11430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4">
            <a:extLst>
              <a:ext uri="{FF2B5EF4-FFF2-40B4-BE49-F238E27FC236}">
                <a16:creationId xmlns:a16="http://schemas.microsoft.com/office/drawing/2014/main" id="{E345CC24-4B7F-BC34-3662-C902735B8A3A}"/>
              </a:ext>
            </a:extLst>
          </p:cNvPr>
          <p:cNvGrpSpPr/>
          <p:nvPr/>
        </p:nvGrpSpPr>
        <p:grpSpPr>
          <a:xfrm>
            <a:off x="9342683" y="1525126"/>
            <a:ext cx="6370731" cy="5020506"/>
            <a:chOff x="-125208" y="-84266"/>
            <a:chExt cx="2957356" cy="577382"/>
          </a:xfrm>
        </p:grpSpPr>
        <p:sp>
          <p:nvSpPr>
            <p:cNvPr id="15" name="Freeform 15">
              <a:extLst>
                <a:ext uri="{FF2B5EF4-FFF2-40B4-BE49-F238E27FC236}">
                  <a16:creationId xmlns:a16="http://schemas.microsoft.com/office/drawing/2014/main" id="{582FC709-2229-9C64-4E36-40079172B114}"/>
                </a:ext>
              </a:extLst>
            </p:cNvPr>
            <p:cNvSpPr/>
            <p:nvPr/>
          </p:nvSpPr>
          <p:spPr>
            <a:xfrm>
              <a:off x="-35704" y="-31284"/>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a:extLst>
                <a:ext uri="{FF2B5EF4-FFF2-40B4-BE49-F238E27FC236}">
                  <a16:creationId xmlns:a16="http://schemas.microsoft.com/office/drawing/2014/main" id="{56589173-89D5-DFDE-EC77-E37C08913A14}"/>
                </a:ext>
              </a:extLst>
            </p:cNvPr>
            <p:cNvSpPr txBox="1"/>
            <p:nvPr/>
          </p:nvSpPr>
          <p:spPr>
            <a:xfrm>
              <a:off x="-125208" y="-84266"/>
              <a:ext cx="2957356" cy="577382"/>
            </a:xfrm>
            <a:prstGeom prst="rect">
              <a:avLst/>
            </a:prstGeom>
          </p:spPr>
          <p:txBody>
            <a:bodyPr lIns="50800" tIns="50800" rIns="50800" bIns="50800" rtlCol="0" anchor="ctr"/>
            <a:lstStyle/>
            <a:p>
              <a:pPr lvl="1">
                <a:lnSpc>
                  <a:spcPts val="3919"/>
                </a:lnSpc>
              </a:pPr>
              <a:r>
                <a:rPr lang="fr-MA" sz="1200" b="0" i="0" err="1">
                  <a:solidFill>
                    <a:schemeClr val="bg1"/>
                  </a:solidFill>
                  <a:effectLst/>
                  <a:latin typeface="Roboto Mono Regular" panose="020B0604020202020204" charset="0"/>
                  <a:ea typeface="Roboto Mono Regular" panose="020B0604020202020204" charset="0"/>
                </a:rPr>
                <a:t>my_dag</a:t>
              </a:r>
              <a:r>
                <a:rPr lang="fr-MA" sz="1200" b="0" i="0">
                  <a:solidFill>
                    <a:schemeClr val="bg1"/>
                  </a:solidFill>
                  <a:effectLst/>
                  <a:latin typeface="Roboto Mono Regular" panose="020B0604020202020204" charset="0"/>
                  <a:ea typeface="Roboto Mono Regular" panose="020B0604020202020204" charset="0"/>
                </a:rPr>
                <a:t> = DAG(</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dag_id</a:t>
              </a:r>
              <a:r>
                <a:rPr lang="fr-MA" sz="1200" b="0" i="0">
                  <a:solidFill>
                    <a:schemeClr val="bg1"/>
                  </a:solidFill>
                  <a:effectLst/>
                  <a:latin typeface="Roboto Mono Regular" panose="020B0604020202020204" charset="0"/>
                  <a:ea typeface="Roboto Mono Regular" panose="020B0604020202020204" charset="0"/>
                </a:rPr>
                <a:t>="</a:t>
              </a:r>
              <a:r>
                <a:rPr lang="fr-MA" sz="1200" b="0" i="0" err="1">
                  <a:solidFill>
                    <a:schemeClr val="bg1"/>
                  </a:solidFill>
                  <a:effectLst/>
                  <a:latin typeface="Roboto Mono Regular" panose="020B0604020202020204" charset="0"/>
                  <a:ea typeface="Roboto Mono Regular" panose="020B0604020202020204" charset="0"/>
                </a:rPr>
                <a:t>my</a:t>
              </a:r>
              <a:r>
                <a:rPr lang="fr-MA" sz="1200" b="0" i="0">
                  <a:solidFill>
                    <a:schemeClr val="bg1"/>
                  </a:solidFill>
                  <a:effectLst/>
                  <a:latin typeface="Roboto Mono Regular" panose="020B0604020202020204" charset="0"/>
                  <a:ea typeface="Roboto Mono Regular" panose="020B0604020202020204" charset="0"/>
                </a:rPr>
                <a:t>-dag",</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jinja_environment_kwargs</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keep_trailing_newline</a:t>
              </a: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True</a:t>
              </a:r>
              <a:r>
                <a:rPr lang="fr-MA"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 </a:t>
              </a:r>
              <a:r>
                <a:rPr lang="fr-MA" sz="1200" b="0" i="0" err="1">
                  <a:solidFill>
                    <a:schemeClr val="bg1"/>
                  </a:solidFill>
                  <a:effectLst/>
                  <a:latin typeface="Roboto Mono Regular" panose="020B0604020202020204" charset="0"/>
                  <a:ea typeface="Roboto Mono Regular" panose="020B0604020202020204" charset="0"/>
                </a:rPr>
                <a:t>some</a:t>
              </a:r>
              <a:r>
                <a:rPr lang="fr-MA" sz="1200" b="0" i="0">
                  <a:solidFill>
                    <a:schemeClr val="bg1"/>
                  </a:solidFill>
                  <a:effectLst/>
                  <a:latin typeface="Roboto Mono Regular" panose="020B0604020202020204" charset="0"/>
                  <a:ea typeface="Roboto Mono Regular" panose="020B0604020202020204" charset="0"/>
                </a:rPr>
                <a:t> </a:t>
              </a:r>
              <a:r>
                <a:rPr lang="fr-MA" sz="1200" b="0" i="0" err="1">
                  <a:solidFill>
                    <a:schemeClr val="bg1"/>
                  </a:solidFill>
                  <a:effectLst/>
                  <a:latin typeface="Roboto Mono Regular" panose="020B0604020202020204" charset="0"/>
                  <a:ea typeface="Roboto Mono Regular" panose="020B0604020202020204" charset="0"/>
                </a:rPr>
                <a:t>other</a:t>
              </a:r>
              <a:r>
                <a:rPr lang="fr-MA" sz="1200" b="0" i="0">
                  <a:solidFill>
                    <a:schemeClr val="bg1"/>
                  </a:solidFill>
                  <a:effectLst/>
                  <a:latin typeface="Roboto Mono Regular" panose="020B0604020202020204" charset="0"/>
                  <a:ea typeface="Roboto Mono Regular" panose="020B0604020202020204" charset="0"/>
                </a:rPr>
                <a:t> jinja2 </a:t>
              </a:r>
              <a:r>
                <a:rPr lang="fr-MA" sz="1200" b="0" i="0" err="1">
                  <a:solidFill>
                    <a:schemeClr val="bg1"/>
                  </a:solidFill>
                  <a:effectLst/>
                  <a:latin typeface="Roboto Mono Regular" panose="020B0604020202020204" charset="0"/>
                  <a:ea typeface="Roboto Mono Regular" panose="020B0604020202020204" charset="0"/>
                </a:rPr>
                <a:t>Environment</a:t>
              </a:r>
              <a:r>
                <a:rPr lang="fr-MA" sz="1200" b="0" i="0">
                  <a:solidFill>
                    <a:schemeClr val="bg1"/>
                  </a:solidFill>
                  <a:effectLst/>
                  <a:latin typeface="Roboto Mono Regular" panose="020B0604020202020204" charset="0"/>
                  <a:ea typeface="Roboto Mono Regular" panose="020B0604020202020204" charset="0"/>
                </a:rPr>
                <a:t> options </a:t>
              </a:r>
              <a:r>
                <a:rPr lang="fr-MA" sz="1200" b="0" i="0" err="1">
                  <a:solidFill>
                    <a:schemeClr val="bg1"/>
                  </a:solidFill>
                  <a:effectLst/>
                  <a:latin typeface="Roboto Mono Regular" panose="020B0604020202020204" charset="0"/>
                  <a:ea typeface="Roboto Mono Regular" panose="020B0604020202020204" charset="0"/>
                </a:rPr>
                <a:t>here</a:t>
              </a:r>
              <a:endParaRPr lang="fr-MA" sz="1200" b="0" i="0">
                <a:solidFill>
                  <a:schemeClr val="bg1"/>
                </a:solidFill>
                <a:effectLst/>
                <a:latin typeface="Roboto Mono Regular" panose="020B0604020202020204" charset="0"/>
                <a:ea typeface="Roboto Mono Regular" panose="020B0604020202020204" charset="0"/>
              </a:endParaRP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    },</a:t>
              </a:r>
            </a:p>
            <a:p>
              <a:pPr lvl="1">
                <a:lnSpc>
                  <a:spcPts val="3919"/>
                </a:lnSpc>
              </a:pPr>
              <a:r>
                <a:rPr lang="fr-MA" sz="1200" b="0" i="0">
                  <a:solidFill>
                    <a:schemeClr val="bg1"/>
                  </a:solidFill>
                  <a:effectLst/>
                  <a:latin typeface="Roboto Mono Regular" panose="020B0604020202020204" charset="0"/>
                  <a:ea typeface="Roboto Mono Regular" panose="020B0604020202020204" charset="0"/>
                </a:rPr>
                <a:t>)</a:t>
              </a:r>
              <a:endParaRPr lang="en-US" sz="1200">
                <a:solidFill>
                  <a:schemeClr val="bg1"/>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D38979BF-A93D-39F0-7A01-9FA827040B5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179</a:t>
            </a:fld>
            <a:endParaRPr lang="en-US" sz="1800" b="1">
              <a:solidFill>
                <a:srgbClr val="A8CEC3"/>
              </a:solidFill>
            </a:endParaRPr>
          </a:p>
        </p:txBody>
      </p:sp>
    </p:spTree>
    <p:extLst>
      <p:ext uri="{BB962C8B-B14F-4D97-AF65-F5344CB8AC3E}">
        <p14:creationId xmlns:p14="http://schemas.microsoft.com/office/powerpoint/2010/main" val="400342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131678" y="4474494"/>
            <a:ext cx="9132937" cy="2128788"/>
          </a:xfrm>
          <a:prstGeom prst="rect">
            <a:avLst/>
          </a:prstGeom>
        </p:spPr>
        <p:txBody>
          <a:bodyPr lIns="0" tIns="0" rIns="0" bIns="0" rtlCol="0" anchor="t">
            <a:spAutoFit/>
          </a:bodyPr>
          <a:lstStyle/>
          <a:p>
            <a:pPr algn="r">
              <a:lnSpc>
                <a:spcPts val="8250"/>
              </a:lnSpc>
            </a:pPr>
            <a:r>
              <a:rPr lang="en-US" sz="7500" b="1">
                <a:solidFill>
                  <a:srgbClr val="545454"/>
                </a:solidFill>
                <a:latin typeface="Avenir Next LT Pro Light" panose="020B0304020202020204" pitchFamily="34" charset="0"/>
              </a:rPr>
              <a:t>ARCHITECTURE et COMPOSANTS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02.</a:t>
            </a:r>
          </a:p>
        </p:txBody>
      </p:sp>
    </p:spTree>
    <p:extLst>
      <p:ext uri="{BB962C8B-B14F-4D97-AF65-F5344CB8AC3E}">
        <p14:creationId xmlns:p14="http://schemas.microsoft.com/office/powerpoint/2010/main" val="388174303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114800" y="4611303"/>
            <a:ext cx="12031617" cy="1064394"/>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	DAG BRANCHING</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09.</a:t>
            </a:r>
          </a:p>
        </p:txBody>
      </p:sp>
    </p:spTree>
    <p:extLst>
      <p:ext uri="{BB962C8B-B14F-4D97-AF65-F5344CB8AC3E}">
        <p14:creationId xmlns:p14="http://schemas.microsoft.com/office/powerpoint/2010/main" val="5416114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BRANCHING DANS LE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2987293"/>
          </a:xfrm>
          <a:prstGeom prst="rect">
            <a:avLst/>
          </a:prstGeom>
        </p:spPr>
        <p:txBody>
          <a:bodyPr wrap="square" lIns="0" tIns="0" rIns="0" bIns="0" rtlCol="0" anchor="t">
            <a:spAutoFit/>
          </a:bodyPr>
          <a:lstStyle/>
          <a:p>
            <a:pPr>
              <a:lnSpc>
                <a:spcPct val="200000"/>
              </a:lnSpc>
            </a:pPr>
            <a:r>
              <a:rPr lang="fr-FR" sz="2000" b="0" i="0">
                <a:effectLst/>
                <a:latin typeface="Avenir Next LT Pro" panose="020B0504020202020204" pitchFamily="34" charset="0"/>
              </a:rPr>
              <a:t>Une autre façon de prendre en charge les deux systèmes ERP différents dans un DAG unique est de développer deux ensembles distincts de tâches (un pour chaque système) et de permettre au DAG de choisir s'il doit exécuter les tâches de récupération de données à partir de l'ancien ou du nouveau système ERP . </a:t>
            </a:r>
          </a:p>
          <a:p>
            <a:pPr>
              <a:lnSpc>
                <a:spcPct val="200000"/>
              </a:lnSpc>
            </a:pPr>
            <a:r>
              <a:rPr lang="fr-FR" sz="2000" b="0" i="0">
                <a:effectLst/>
                <a:latin typeface="Avenir Next LT Pro" panose="020B0504020202020204" pitchFamily="34" charset="0"/>
              </a:rPr>
              <a:t>La création des deux ensembles de tâches est relativement simple : il suffit de créer des tâches pour chaque système ERP séparément en utilisant les opérateurs appropriés et de lier les tâches respectives.</a:t>
            </a:r>
            <a:endParaRPr lang="fr-FR" sz="2000" b="1">
              <a:latin typeface="Avenir Next LT Pro" panose="020B0504020202020204" pitchFamily="34" charset="0"/>
            </a:endParaRPr>
          </a:p>
        </p:txBody>
      </p:sp>
      <p:pic>
        <p:nvPicPr>
          <p:cNvPr id="15" name="Image 14">
            <a:extLst>
              <a:ext uri="{FF2B5EF4-FFF2-40B4-BE49-F238E27FC236}">
                <a16:creationId xmlns:a16="http://schemas.microsoft.com/office/drawing/2014/main" id="{F47B1FD6-C58C-ED1B-95A9-4EDA5E0551FC}"/>
              </a:ext>
            </a:extLst>
          </p:cNvPr>
          <p:cNvPicPr>
            <a:picLocks noChangeAspect="1"/>
          </p:cNvPicPr>
          <p:nvPr/>
        </p:nvPicPr>
        <p:blipFill>
          <a:blip r:embed="rId5"/>
          <a:stretch>
            <a:fillRect/>
          </a:stretch>
        </p:blipFill>
        <p:spPr>
          <a:xfrm>
            <a:off x="3106480" y="5831172"/>
            <a:ext cx="12075040" cy="2792866"/>
          </a:xfrm>
          <a:prstGeom prst="rect">
            <a:avLst/>
          </a:prstGeom>
        </p:spPr>
      </p:pic>
      <p:sp>
        <p:nvSpPr>
          <p:cNvPr id="16" name="Rectangle 15">
            <a:extLst>
              <a:ext uri="{FF2B5EF4-FFF2-40B4-BE49-F238E27FC236}">
                <a16:creationId xmlns:a16="http://schemas.microsoft.com/office/drawing/2014/main" id="{A23A620D-5ADB-C0E8-4118-405BCA717866}"/>
              </a:ext>
            </a:extLst>
          </p:cNvPr>
          <p:cNvSpPr/>
          <p:nvPr/>
        </p:nvSpPr>
        <p:spPr>
          <a:xfrm>
            <a:off x="3977640" y="5831172"/>
            <a:ext cx="2743200" cy="846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i="0">
                <a:solidFill>
                  <a:schemeClr val="tx1"/>
                </a:solidFill>
                <a:effectLst/>
                <a:latin typeface="Avenir Next LT Pro" panose="020B0504020202020204" pitchFamily="34" charset="0"/>
              </a:rPr>
              <a:t>Seule l'une de ces deux branches est exécutée.</a:t>
            </a:r>
            <a:endParaRPr lang="fr-MA" b="1">
              <a:solidFill>
                <a:schemeClr val="tx1"/>
              </a:solidFill>
              <a:latin typeface="Avenir Next LT Pro" panose="020B0504020202020204" pitchFamily="34" charset="0"/>
            </a:endParaRPr>
          </a:p>
        </p:txBody>
      </p:sp>
      <p:sp>
        <p:nvSpPr>
          <p:cNvPr id="24" name="Espace réservé du numéro de diapositive 24">
            <a:extLst>
              <a:ext uri="{FF2B5EF4-FFF2-40B4-BE49-F238E27FC236}">
                <a16:creationId xmlns:a16="http://schemas.microsoft.com/office/drawing/2014/main" id="{36C09064-5456-B076-A33D-CD173307969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181</a:t>
            </a:fld>
            <a:endParaRPr lang="en-US" sz="1800" b="1">
              <a:solidFill>
                <a:srgbClr val="A8CEC3"/>
              </a:solidFill>
            </a:endParaRPr>
          </a:p>
        </p:txBody>
      </p:sp>
    </p:spTree>
    <p:extLst>
      <p:ext uri="{BB962C8B-B14F-4D97-AF65-F5344CB8AC3E}">
        <p14:creationId xmlns:p14="http://schemas.microsoft.com/office/powerpoint/2010/main" val="364618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BRANCHING DANS LE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4833952"/>
          </a:xfrm>
          <a:prstGeom prst="rect">
            <a:avLst/>
          </a:prstGeom>
        </p:spPr>
        <p:txBody>
          <a:bodyPr wrap="square" lIns="0" tIns="0" rIns="0" bIns="0" rtlCol="0" anchor="t">
            <a:spAutoFit/>
          </a:bodyPr>
          <a:lstStyle/>
          <a:p>
            <a:pPr>
              <a:lnSpc>
                <a:spcPct val="200000"/>
              </a:lnSpc>
            </a:pPr>
            <a:r>
              <a:rPr lang="fr-FR" sz="2000" b="1" i="0">
                <a:solidFill>
                  <a:srgbClr val="A8CEC3"/>
                </a:solidFill>
                <a:effectLst/>
                <a:latin typeface="Avenir Next LT Pro" panose="020B0504020202020204" pitchFamily="34" charset="0"/>
              </a:rPr>
              <a:t>Ajout de tâches supplémentaires de récupération/nettoyage</a:t>
            </a:r>
          </a:p>
          <a:p>
            <a:pPr>
              <a:lnSpc>
                <a:spcPct val="200000"/>
              </a:lnSpc>
            </a:pPr>
            <a:endParaRPr lang="fr-FR" sz="2000" b="1">
              <a:latin typeface="Avenir Next LT Pro" panose="020B0504020202020204" pitchFamily="34" charset="0"/>
            </a:endParaRPr>
          </a:p>
          <a:p>
            <a:pPr>
              <a:lnSpc>
                <a:spcPct val="200000"/>
              </a:lnSpc>
            </a:pPr>
            <a:r>
              <a:rPr lang="fr-FR" sz="2000" b="0" i="0">
                <a:effectLst/>
                <a:latin typeface="Avenir Next LT Pro" panose="020B0504020202020204" pitchFamily="34" charset="0"/>
              </a:rPr>
              <a:t>Il est maintenant nécessaire de connecter ces tâches au reste du DAG</a:t>
            </a:r>
          </a:p>
          <a:p>
            <a:pPr>
              <a:lnSpc>
                <a:spcPct val="200000"/>
              </a:lnSpc>
            </a:pPr>
            <a:r>
              <a:rPr lang="fr-FR" sz="2000" b="0" i="0">
                <a:effectLst/>
                <a:latin typeface="Avenir Next LT Pro" panose="020B0504020202020204" pitchFamily="34" charset="0"/>
              </a:rPr>
              <a:t>et de s'assurer qu'Airflow sait laquelle exécuter. </a:t>
            </a:r>
          </a:p>
          <a:p>
            <a:pPr>
              <a:lnSpc>
                <a:spcPct val="200000"/>
              </a:lnSpc>
            </a:pPr>
            <a:r>
              <a:rPr lang="fr-FR" sz="2000" b="0" i="0">
                <a:effectLst/>
                <a:latin typeface="Avenir Next LT Pro" panose="020B0504020202020204" pitchFamily="34" charset="0"/>
              </a:rPr>
              <a:t>Heureusement, Airflow inclut une fonctionnalité intégrée pour </a:t>
            </a:r>
          </a:p>
          <a:p>
            <a:pPr>
              <a:lnSpc>
                <a:spcPct val="200000"/>
              </a:lnSpc>
            </a:pPr>
            <a:r>
              <a:rPr lang="fr-FR" sz="2000" b="0" i="0">
                <a:effectLst/>
                <a:latin typeface="Avenir Next LT Pro" panose="020B0504020202020204" pitchFamily="34" charset="0"/>
              </a:rPr>
              <a:t>choisir entre des ensembles de tâches aval en utilisant l'opérateur </a:t>
            </a:r>
          </a:p>
          <a:p>
            <a:pPr>
              <a:lnSpc>
                <a:spcPct val="200000"/>
              </a:lnSpc>
            </a:pPr>
            <a:r>
              <a:rPr lang="fr-FR" sz="2000" b="1" i="0" err="1">
                <a:effectLst/>
                <a:latin typeface="Avenir Next LT Pro" panose="020B0504020202020204" pitchFamily="34" charset="0"/>
              </a:rPr>
              <a:t>BranchPythonOperator</a:t>
            </a:r>
            <a:r>
              <a:rPr lang="fr-FR" sz="2000" b="0" i="0">
                <a:effectLst/>
                <a:latin typeface="Avenir Next LT Pro" panose="020B0504020202020204" pitchFamily="34" charset="0"/>
              </a:rPr>
              <a:t>. </a:t>
            </a:r>
          </a:p>
          <a:p>
            <a:pPr>
              <a:lnSpc>
                <a:spcPct val="200000"/>
              </a:lnSpc>
            </a:pPr>
            <a:r>
              <a:rPr lang="fr-FR" sz="2000" b="0" i="0">
                <a:effectLst/>
                <a:latin typeface="Avenir Next LT Pro" panose="020B0504020202020204" pitchFamily="34" charset="0"/>
              </a:rPr>
              <a:t>Cet opérateur ressemble au </a:t>
            </a:r>
            <a:r>
              <a:rPr lang="fr-FR" sz="2000" b="1" i="0" err="1">
                <a:effectLst/>
                <a:latin typeface="Avenir Next LT Pro" panose="020B0504020202020204" pitchFamily="34" charset="0"/>
              </a:rPr>
              <a:t>PythonOperator</a:t>
            </a:r>
            <a:r>
              <a:rPr lang="fr-FR" sz="2000" b="0" i="0">
                <a:effectLst/>
                <a:latin typeface="Avenir Next LT Pro" panose="020B0504020202020204" pitchFamily="34" charset="0"/>
              </a:rPr>
              <a:t> car il prend un </a:t>
            </a:r>
            <a:r>
              <a:rPr lang="fr-FR" sz="2000" b="0" i="0" err="1">
                <a:effectLst/>
                <a:latin typeface="Avenir Next LT Pro" panose="020B0504020202020204" pitchFamily="34" charset="0"/>
              </a:rPr>
              <a:t>callable</a:t>
            </a:r>
            <a:r>
              <a:rPr lang="fr-FR" sz="2000" b="0" i="0">
                <a:effectLst/>
                <a:latin typeface="Avenir Next LT Pro" panose="020B0504020202020204" pitchFamily="34" charset="0"/>
              </a:rPr>
              <a:t> Python comme l'un de ses arguments principaux.</a:t>
            </a:r>
            <a:endParaRPr lang="fr-FR" sz="2000" b="1">
              <a:latin typeface="Avenir Next LT Pro" panose="020B0504020202020204" pitchFamily="34" charset="0"/>
            </a:endParaRPr>
          </a:p>
        </p:txBody>
      </p:sp>
      <p:grpSp>
        <p:nvGrpSpPr>
          <p:cNvPr id="13" name="Group 14">
            <a:extLst>
              <a:ext uri="{FF2B5EF4-FFF2-40B4-BE49-F238E27FC236}">
                <a16:creationId xmlns:a16="http://schemas.microsoft.com/office/drawing/2014/main" id="{10AC2A07-B087-9728-121B-4610B299752F}"/>
              </a:ext>
            </a:extLst>
          </p:cNvPr>
          <p:cNvGrpSpPr/>
          <p:nvPr/>
        </p:nvGrpSpPr>
        <p:grpSpPr>
          <a:xfrm>
            <a:off x="9326879" y="2453641"/>
            <a:ext cx="6386535" cy="4693920"/>
            <a:chOff x="-125208" y="-103012"/>
            <a:chExt cx="2957356" cy="577382"/>
          </a:xfrm>
        </p:grpSpPr>
        <p:sp>
          <p:nvSpPr>
            <p:cNvPr id="17" name="Freeform 15">
              <a:extLst>
                <a:ext uri="{FF2B5EF4-FFF2-40B4-BE49-F238E27FC236}">
                  <a16:creationId xmlns:a16="http://schemas.microsoft.com/office/drawing/2014/main" id="{8BBD53CA-E546-2AA1-EEF3-DDC969103627}"/>
                </a:ext>
              </a:extLst>
            </p:cNvPr>
            <p:cNvSpPr/>
            <p:nvPr/>
          </p:nvSpPr>
          <p:spPr>
            <a:xfrm>
              <a:off x="-35704" y="-31284"/>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8" name="TextBox 16">
              <a:extLst>
                <a:ext uri="{FF2B5EF4-FFF2-40B4-BE49-F238E27FC236}">
                  <a16:creationId xmlns:a16="http://schemas.microsoft.com/office/drawing/2014/main" id="{FAB804A5-A172-64BC-BB7F-1EF9024F7E28}"/>
                </a:ext>
              </a:extLst>
            </p:cNvPr>
            <p:cNvSpPr txBox="1"/>
            <p:nvPr/>
          </p:nvSpPr>
          <p:spPr>
            <a:xfrm>
              <a:off x="-125208" y="-103012"/>
              <a:ext cx="2957356" cy="577382"/>
            </a:xfrm>
            <a:prstGeom prst="rect">
              <a:avLst/>
            </a:prstGeom>
          </p:spPr>
          <p:txBody>
            <a:bodyPr lIns="50800" tIns="50800" rIns="50800" bIns="50800" rtlCol="0" anchor="ctr"/>
            <a:lstStyle/>
            <a:p>
              <a:pPr lvl="1">
                <a:lnSpc>
                  <a:spcPts val="3919"/>
                </a:lnSpc>
              </a:pPr>
              <a:r>
                <a:rPr lang="en-US" sz="1200" b="0" i="0" err="1">
                  <a:solidFill>
                    <a:schemeClr val="bg1"/>
                  </a:solidFill>
                  <a:effectLst/>
                  <a:latin typeface="Roboto Mono Regular" panose="020B0604020202020204" charset="0"/>
                  <a:ea typeface="Roboto Mono Regular" panose="020B0604020202020204" charset="0"/>
                </a:rPr>
                <a:t>fetch_sales_old</a:t>
              </a:r>
              <a:r>
                <a:rPr lang="en-US" sz="1200" b="0" i="0">
                  <a:solidFill>
                    <a:schemeClr val="bg1"/>
                  </a:solidFill>
                  <a:effectLst/>
                  <a:latin typeface="Roboto Mono Regular" panose="020B0604020202020204" charset="0"/>
                  <a:ea typeface="Roboto Mono Regular" panose="020B0604020202020204" charset="0"/>
                </a:rPr>
                <a:t> = </a:t>
              </a:r>
              <a:r>
                <a:rPr lang="en-US" sz="1200" b="0" i="0" err="1">
                  <a:solidFill>
                    <a:schemeClr val="tx2">
                      <a:lumMod val="60000"/>
                      <a:lumOff val="40000"/>
                    </a:schemeClr>
                  </a:solidFill>
                  <a:effectLst/>
                  <a:latin typeface="Roboto Mono Regular" panose="020B0604020202020204" charset="0"/>
                  <a:ea typeface="Roboto Mono Regular" panose="020B0604020202020204" charset="0"/>
                </a:rPr>
                <a:t>PythonOperator</a:t>
              </a:r>
              <a:r>
                <a:rPr lang="en-US"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200" b="0" i="0" err="1">
                  <a:solidFill>
                    <a:schemeClr val="bg1"/>
                  </a:solidFill>
                  <a:effectLst/>
                  <a:latin typeface="Roboto Mono Regular" panose="020B0604020202020204" charset="0"/>
                  <a:ea typeface="Roboto Mono Regular" panose="020B0604020202020204" charset="0"/>
                </a:rPr>
                <a:t>clean_sales_old</a:t>
              </a:r>
              <a:r>
                <a:rPr lang="en-US" sz="1200" b="0" i="0">
                  <a:solidFill>
                    <a:schemeClr val="bg1"/>
                  </a:solidFill>
                  <a:effectLst/>
                  <a:latin typeface="Roboto Mono Regular" panose="020B0604020202020204" charset="0"/>
                  <a:ea typeface="Roboto Mono Regular" panose="020B0604020202020204" charset="0"/>
                </a:rPr>
                <a:t> = </a:t>
              </a:r>
              <a:r>
                <a:rPr lang="en-US" sz="1200" b="0" i="0" err="1">
                  <a:solidFill>
                    <a:schemeClr val="tx2">
                      <a:lumMod val="60000"/>
                      <a:lumOff val="40000"/>
                    </a:schemeClr>
                  </a:solidFill>
                  <a:effectLst/>
                  <a:latin typeface="Roboto Mono Regular" panose="020B0604020202020204" charset="0"/>
                  <a:ea typeface="Roboto Mono Regular" panose="020B0604020202020204" charset="0"/>
                </a:rPr>
                <a:t>PythonOperator</a:t>
              </a:r>
              <a:r>
                <a:rPr lang="en-US"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200" b="0" i="0" err="1">
                  <a:solidFill>
                    <a:schemeClr val="bg1"/>
                  </a:solidFill>
                  <a:effectLst/>
                  <a:latin typeface="Roboto Mono Regular" panose="020B0604020202020204" charset="0"/>
                  <a:ea typeface="Roboto Mono Regular" panose="020B0604020202020204" charset="0"/>
                </a:rPr>
                <a:t>fetch_sales_new</a:t>
              </a:r>
              <a:r>
                <a:rPr lang="en-US" sz="1200" b="0" i="0">
                  <a:solidFill>
                    <a:schemeClr val="bg1"/>
                  </a:solidFill>
                  <a:effectLst/>
                  <a:latin typeface="Roboto Mono Regular" panose="020B0604020202020204" charset="0"/>
                  <a:ea typeface="Roboto Mono Regular" panose="020B0604020202020204" charset="0"/>
                </a:rPr>
                <a:t> = </a:t>
              </a:r>
              <a:r>
                <a:rPr lang="en-US" sz="1200" b="0" i="0" err="1">
                  <a:solidFill>
                    <a:schemeClr val="tx2">
                      <a:lumMod val="60000"/>
                      <a:lumOff val="40000"/>
                    </a:schemeClr>
                  </a:solidFill>
                  <a:effectLst/>
                  <a:latin typeface="Roboto Mono Regular" panose="020B0604020202020204" charset="0"/>
                  <a:ea typeface="Roboto Mono Regular" panose="020B0604020202020204" charset="0"/>
                </a:rPr>
                <a:t>PythonOperator</a:t>
              </a:r>
              <a:r>
                <a:rPr lang="en-US"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200" b="0" i="0" err="1">
                  <a:solidFill>
                    <a:schemeClr val="bg1"/>
                  </a:solidFill>
                  <a:effectLst/>
                  <a:latin typeface="Roboto Mono Regular" panose="020B0604020202020204" charset="0"/>
                  <a:ea typeface="Roboto Mono Regular" panose="020B0604020202020204" charset="0"/>
                </a:rPr>
                <a:t>clean_sales_new</a:t>
              </a:r>
              <a:r>
                <a:rPr lang="en-US" sz="1200" b="0" i="0">
                  <a:solidFill>
                    <a:schemeClr val="bg1"/>
                  </a:solidFill>
                  <a:effectLst/>
                  <a:latin typeface="Roboto Mono Regular" panose="020B0604020202020204" charset="0"/>
                  <a:ea typeface="Roboto Mono Regular" panose="020B0604020202020204" charset="0"/>
                </a:rPr>
                <a:t> = </a:t>
              </a:r>
              <a:r>
                <a:rPr lang="en-US" sz="1200" b="0" i="0" err="1">
                  <a:solidFill>
                    <a:schemeClr val="tx2">
                      <a:lumMod val="60000"/>
                      <a:lumOff val="40000"/>
                    </a:schemeClr>
                  </a:solidFill>
                  <a:effectLst/>
                  <a:latin typeface="Roboto Mono Regular" panose="020B0604020202020204" charset="0"/>
                  <a:ea typeface="Roboto Mono Regular" panose="020B0604020202020204" charset="0"/>
                </a:rPr>
                <a:t>PythonOperator</a:t>
              </a:r>
              <a:r>
                <a:rPr lang="en-US" sz="12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200" b="0" i="0" err="1">
                  <a:solidFill>
                    <a:schemeClr val="bg1"/>
                  </a:solidFill>
                  <a:effectLst/>
                  <a:latin typeface="Roboto Mono Regular" panose="020B0604020202020204" charset="0"/>
                  <a:ea typeface="Roboto Mono Regular" panose="020B0604020202020204" charset="0"/>
                </a:rPr>
                <a:t>fetch_sales_old</a:t>
              </a:r>
              <a:r>
                <a:rPr lang="en-US" sz="1200" b="0" i="0">
                  <a:solidFill>
                    <a:schemeClr val="bg1"/>
                  </a:solidFill>
                  <a:effectLst/>
                  <a:latin typeface="Roboto Mono Regular" panose="020B0604020202020204" charset="0"/>
                  <a:ea typeface="Roboto Mono Regular" panose="020B0604020202020204" charset="0"/>
                </a:rPr>
                <a:t> &gt;&gt; </a:t>
              </a:r>
              <a:r>
                <a:rPr lang="en-US" sz="1200" b="0" i="0" err="1">
                  <a:solidFill>
                    <a:schemeClr val="bg1"/>
                  </a:solidFill>
                  <a:effectLst/>
                  <a:latin typeface="Roboto Mono Regular" panose="020B0604020202020204" charset="0"/>
                  <a:ea typeface="Roboto Mono Regular" panose="020B0604020202020204" charset="0"/>
                </a:rPr>
                <a:t>clean_sales_old</a:t>
              </a:r>
              <a:endParaRPr lang="en-US" sz="1200" b="0" i="0">
                <a:solidFill>
                  <a:schemeClr val="bg1"/>
                </a:solidFill>
                <a:effectLst/>
                <a:latin typeface="Roboto Mono Regular" panose="020B0604020202020204" charset="0"/>
                <a:ea typeface="Roboto Mono Regular" panose="020B0604020202020204" charset="0"/>
              </a:endParaRPr>
            </a:p>
            <a:p>
              <a:pPr lvl="1">
                <a:lnSpc>
                  <a:spcPts val="3919"/>
                </a:lnSpc>
              </a:pPr>
              <a:r>
                <a:rPr lang="en-US" sz="1200" b="0" i="0" err="1">
                  <a:solidFill>
                    <a:schemeClr val="bg1"/>
                  </a:solidFill>
                  <a:effectLst/>
                  <a:latin typeface="Roboto Mono Regular" panose="020B0604020202020204" charset="0"/>
                  <a:ea typeface="Roboto Mono Regular" panose="020B0604020202020204" charset="0"/>
                </a:rPr>
                <a:t>fetch_sales_new</a:t>
              </a:r>
              <a:r>
                <a:rPr lang="en-US" sz="1200" b="0" i="0">
                  <a:solidFill>
                    <a:schemeClr val="bg1"/>
                  </a:solidFill>
                  <a:effectLst/>
                  <a:latin typeface="Roboto Mono Regular" panose="020B0604020202020204" charset="0"/>
                  <a:ea typeface="Roboto Mono Regular" panose="020B0604020202020204" charset="0"/>
                </a:rPr>
                <a:t> &gt;&gt; </a:t>
              </a:r>
              <a:r>
                <a:rPr lang="en-US" sz="1200" b="0" i="0" err="1">
                  <a:solidFill>
                    <a:schemeClr val="bg1"/>
                  </a:solidFill>
                  <a:effectLst/>
                  <a:latin typeface="Roboto Mono Regular" panose="020B0604020202020204" charset="0"/>
                  <a:ea typeface="Roboto Mono Regular" panose="020B0604020202020204" charset="0"/>
                </a:rPr>
                <a:t>clean_sales_new</a:t>
              </a:r>
              <a:endParaRPr lang="en-US" sz="1200" b="0" i="0">
                <a:solidFill>
                  <a:schemeClr val="bg1"/>
                </a:solidFill>
                <a:effectLst/>
                <a:latin typeface="Roboto Mono Regular" panose="020B0604020202020204" charset="0"/>
                <a:ea typeface="Roboto Mono Regular" panose="020B0604020202020204" charset="0"/>
              </a:endParaRPr>
            </a:p>
            <a:p>
              <a:pPr lvl="1">
                <a:lnSpc>
                  <a:spcPts val="3919"/>
                </a:lnSpc>
              </a:pPr>
              <a:r>
                <a:rPr lang="en-US" sz="1200" b="0" i="0">
                  <a:solidFill>
                    <a:schemeClr val="bg1"/>
                  </a:solidFill>
                  <a:effectLst/>
                  <a:latin typeface="Roboto Mono Regular" panose="020B0604020202020204" charset="0"/>
                  <a:ea typeface="Roboto Mono Regular" panose="020B0604020202020204" charset="0"/>
                </a:rPr>
                <a:t>[</a:t>
              </a:r>
              <a:r>
                <a:rPr lang="en-US" sz="1200" b="0" i="0" err="1">
                  <a:solidFill>
                    <a:schemeClr val="bg1"/>
                  </a:solidFill>
                  <a:effectLst/>
                  <a:latin typeface="Roboto Mono Regular" panose="020B0604020202020204" charset="0"/>
                  <a:ea typeface="Roboto Mono Regular" panose="020B0604020202020204" charset="0"/>
                </a:rPr>
                <a:t>clean_sales_old</a:t>
              </a:r>
              <a:r>
                <a:rPr lang="en-US" sz="1200" b="0" i="0">
                  <a:solidFill>
                    <a:schemeClr val="bg1"/>
                  </a:solidFill>
                  <a:effectLst/>
                  <a:latin typeface="Roboto Mono Regular" panose="020B0604020202020204" charset="0"/>
                  <a:ea typeface="Roboto Mono Regular" panose="020B0604020202020204" charset="0"/>
                </a:rPr>
                <a:t>, </a:t>
              </a:r>
              <a:r>
                <a:rPr lang="en-US" sz="1200" b="0" i="0" err="1">
                  <a:solidFill>
                    <a:schemeClr val="bg1"/>
                  </a:solidFill>
                  <a:effectLst/>
                  <a:latin typeface="Roboto Mono Regular" panose="020B0604020202020204" charset="0"/>
                  <a:ea typeface="Roboto Mono Regular" panose="020B0604020202020204" charset="0"/>
                </a:rPr>
                <a:t>clean_sales_new</a:t>
              </a:r>
              <a:r>
                <a:rPr lang="en-US" sz="1200" b="0" i="0">
                  <a:solidFill>
                    <a:schemeClr val="bg1"/>
                  </a:solidFill>
                  <a:effectLst/>
                  <a:latin typeface="Roboto Mono Regular" panose="020B0604020202020204" charset="0"/>
                  <a:ea typeface="Roboto Mono Regular" panose="020B0604020202020204" charset="0"/>
                </a:rPr>
                <a:t>] &gt;&gt; </a:t>
              </a:r>
              <a:r>
                <a:rPr lang="en-US" sz="1200" b="0" i="0" err="1">
                  <a:solidFill>
                    <a:schemeClr val="bg1"/>
                  </a:solidFill>
                  <a:effectLst/>
                  <a:latin typeface="Roboto Mono Regular" panose="020B0604020202020204" charset="0"/>
                  <a:ea typeface="Roboto Mono Regular" panose="020B0604020202020204" charset="0"/>
                </a:rPr>
                <a:t>join_datasets</a:t>
              </a:r>
              <a:endParaRPr lang="en-US" sz="1200">
                <a:solidFill>
                  <a:schemeClr val="bg1"/>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286FA2AE-7B40-6C06-640F-5E47CD8DC62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182</a:t>
            </a:fld>
            <a:endParaRPr lang="en-US" sz="1800" b="1">
              <a:solidFill>
                <a:srgbClr val="A8CEC3"/>
              </a:solidFill>
            </a:endParaRPr>
          </a:p>
        </p:txBody>
      </p:sp>
    </p:spTree>
    <p:extLst>
      <p:ext uri="{BB962C8B-B14F-4D97-AF65-F5344CB8AC3E}">
        <p14:creationId xmlns:p14="http://schemas.microsoft.com/office/powerpoint/2010/main" val="321379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dissolve">
                                      <p:cBhvr>
                                        <p:cTn id="7" dur="500"/>
                                        <p:tgtEl>
                                          <p:spTgt spid="1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dissolve">
                                      <p:cBhvr>
                                        <p:cTn id="10" dur="500"/>
                                        <p:tgtEl>
                                          <p:spTgt spid="1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xEl>
                                              <p:pRg st="4" end="4"/>
                                            </p:txEl>
                                          </p:spTgt>
                                        </p:tgtEl>
                                        <p:attrNameLst>
                                          <p:attrName>style.visibility</p:attrName>
                                        </p:attrNameLst>
                                      </p:cBhvr>
                                      <p:to>
                                        <p:strVal val="visible"/>
                                      </p:to>
                                    </p:set>
                                    <p:animEffect transition="in" filter="dissolve">
                                      <p:cBhvr>
                                        <p:cTn id="20" dur="500"/>
                                        <p:tgtEl>
                                          <p:spTgt spid="14">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dissolve">
                                      <p:cBhvr>
                                        <p:cTn id="23" dur="500"/>
                                        <p:tgtEl>
                                          <p:spTgt spid="14">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4">
                                            <p:txEl>
                                              <p:pRg st="6" end="6"/>
                                            </p:txEl>
                                          </p:spTgt>
                                        </p:tgtEl>
                                        <p:attrNameLst>
                                          <p:attrName>style.visibility</p:attrName>
                                        </p:attrNameLst>
                                      </p:cBhvr>
                                      <p:to>
                                        <p:strVal val="visible"/>
                                      </p:to>
                                    </p:set>
                                    <p:animEffect transition="in" filter="dissolve">
                                      <p:cBhvr>
                                        <p:cTn id="26" dur="500"/>
                                        <p:tgtEl>
                                          <p:spTgt spid="1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animEffect transition="in" filter="dissolve">
                                      <p:cBhvr>
                                        <p:cTn id="31"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59764" y="4933949"/>
            <a:ext cx="16495248" cy="2128788"/>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OPTIMISER LE TRAITEMENT</a:t>
            </a:r>
          </a:p>
          <a:p>
            <a:pPr algn="r">
              <a:lnSpc>
                <a:spcPts val="8250"/>
              </a:lnSpc>
            </a:pPr>
            <a:r>
              <a:rPr lang="en-US" sz="7500" b="1">
                <a:solidFill>
                  <a:srgbClr val="545454"/>
                </a:solidFill>
                <a:latin typeface="Avenir Next LT Pro"/>
              </a:rPr>
              <a:t>DES DONNEES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10.</a:t>
            </a:r>
          </a:p>
        </p:txBody>
      </p:sp>
    </p:spTree>
    <p:extLst>
      <p:ext uri="{BB962C8B-B14F-4D97-AF65-F5344CB8AC3E}">
        <p14:creationId xmlns:p14="http://schemas.microsoft.com/office/powerpoint/2010/main" val="1257679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CUSTOM CONDITIONS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5449505"/>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Un cas d'utilisation courant pour démarrer un flux de travail est l'arrivée de nouvelles données .Example d’un tiers livre un dépôt quotidien de ses données sur un système de stockage partagé entre votre entreprise et ce tiers. </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Prenons l'exemple où une application de coupons mobiles populaire est en cours de développement et que des contacts ont été établis avec toutes les marques de supermarchés pour recevoir une exportation quotidienne de leurs promotions qui seront ensuite affichées dans l'application de coupons.</a:t>
            </a:r>
          </a:p>
          <a:p>
            <a:pPr marL="342900" indent="-342900">
              <a:lnSpc>
                <a:spcPct val="200000"/>
              </a:lnSpc>
              <a:buFont typeface="Arial" panose="020B0604020202020204" pitchFamily="34" charset="0"/>
              <a:buChar char="•"/>
            </a:pPr>
            <a:r>
              <a:rPr lang="fr-FR" sz="2000">
                <a:latin typeface="Avenir Next LT Pro" panose="020B0504020202020204" pitchFamily="34" charset="0"/>
              </a:rPr>
              <a:t>Actuellement, les promotions sont principalement un processus manuel : la plupart des supermarchés emploient des analystes de prix pour prendre en compte de nombreux facteurs et fournir des promotions précises. Certaines promotions sont bien réfléchies des semaines à l'avance, et d'autres sont des ventes flash spontanées d'un jour.</a:t>
            </a: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A7C438C5-32D7-577C-43DD-693BFCF5813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184</a:t>
            </a:fld>
            <a:endParaRPr lang="en-US" sz="1800" b="1">
              <a:solidFill>
                <a:srgbClr val="A8CEC3"/>
              </a:solidFill>
            </a:endParaRPr>
          </a:p>
        </p:txBody>
      </p:sp>
    </p:spTree>
    <p:extLst>
      <p:ext uri="{BB962C8B-B14F-4D97-AF65-F5344CB8AC3E}">
        <p14:creationId xmlns:p14="http://schemas.microsoft.com/office/powerpoint/2010/main" val="33395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EFFICIENT DATA HANDLING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pic>
        <p:nvPicPr>
          <p:cNvPr id="15" name="Picture 14">
            <a:extLst>
              <a:ext uri="{FF2B5EF4-FFF2-40B4-BE49-F238E27FC236}">
                <a16:creationId xmlns:a16="http://schemas.microsoft.com/office/drawing/2014/main" id="{C0CFE461-7336-FF21-FD73-4D22FA920212}"/>
              </a:ext>
            </a:extLst>
          </p:cNvPr>
          <p:cNvPicPr>
            <a:picLocks noChangeAspect="1"/>
          </p:cNvPicPr>
          <p:nvPr/>
        </p:nvPicPr>
        <p:blipFill>
          <a:blip r:embed="rId6"/>
          <a:stretch>
            <a:fillRect/>
          </a:stretch>
        </p:blipFill>
        <p:spPr>
          <a:xfrm>
            <a:off x="6485272" y="1833117"/>
            <a:ext cx="7329632" cy="7469778"/>
          </a:xfrm>
          <a:prstGeom prst="rect">
            <a:avLst/>
          </a:prstGeom>
        </p:spPr>
      </p:pic>
      <p:sp>
        <p:nvSpPr>
          <p:cNvPr id="16" name="Rounded Rectangle 15">
            <a:extLst>
              <a:ext uri="{FF2B5EF4-FFF2-40B4-BE49-F238E27FC236}">
                <a16:creationId xmlns:a16="http://schemas.microsoft.com/office/drawing/2014/main" id="{CD08DA11-15A0-0AB9-D47C-ADA1E0CA5D48}"/>
              </a:ext>
            </a:extLst>
          </p:cNvPr>
          <p:cNvSpPr/>
          <p:nvPr/>
        </p:nvSpPr>
        <p:spPr>
          <a:xfrm>
            <a:off x="5421746" y="1833117"/>
            <a:ext cx="8490527" cy="3533851"/>
          </a:xfrm>
          <a:prstGeom prst="roundRect">
            <a:avLst>
              <a:gd name="adj" fmla="val 4370"/>
            </a:avLst>
          </a:prstGeom>
          <a:solidFill>
            <a:schemeClr val="accent1">
              <a:alpha val="646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9" name="Rounded Rectangle 18">
            <a:extLst>
              <a:ext uri="{FF2B5EF4-FFF2-40B4-BE49-F238E27FC236}">
                <a16:creationId xmlns:a16="http://schemas.microsoft.com/office/drawing/2014/main" id="{726ED48A-3EFB-23CB-C4B3-1B731483B8C7}"/>
              </a:ext>
            </a:extLst>
          </p:cNvPr>
          <p:cNvSpPr/>
          <p:nvPr/>
        </p:nvSpPr>
        <p:spPr>
          <a:xfrm>
            <a:off x="5421745" y="5662856"/>
            <a:ext cx="8490527" cy="3533851"/>
          </a:xfrm>
          <a:prstGeom prst="roundRect">
            <a:avLst>
              <a:gd name="adj" fmla="val 4370"/>
            </a:avLst>
          </a:prstGeom>
          <a:solidFill>
            <a:schemeClr val="accent1">
              <a:alpha val="646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20" name="Picture 19">
            <a:extLst>
              <a:ext uri="{FF2B5EF4-FFF2-40B4-BE49-F238E27FC236}">
                <a16:creationId xmlns:a16="http://schemas.microsoft.com/office/drawing/2014/main" id="{08BDAAB3-D430-BCD6-5AFB-023035A73DBB}"/>
              </a:ext>
            </a:extLst>
          </p:cNvPr>
          <p:cNvPicPr>
            <a:picLocks noChangeAspect="1"/>
          </p:cNvPicPr>
          <p:nvPr/>
        </p:nvPicPr>
        <p:blipFill>
          <a:blip r:embed="rId7"/>
          <a:stretch>
            <a:fillRect/>
          </a:stretch>
        </p:blipFill>
        <p:spPr>
          <a:xfrm>
            <a:off x="14111812" y="5770588"/>
            <a:ext cx="555534" cy="555534"/>
          </a:xfrm>
          <a:prstGeom prst="rect">
            <a:avLst/>
          </a:prstGeom>
        </p:spPr>
      </p:pic>
      <p:pic>
        <p:nvPicPr>
          <p:cNvPr id="21" name="Picture 20">
            <a:extLst>
              <a:ext uri="{FF2B5EF4-FFF2-40B4-BE49-F238E27FC236}">
                <a16:creationId xmlns:a16="http://schemas.microsoft.com/office/drawing/2014/main" id="{D97A9393-A098-AE43-6A10-41AAFC7A3A58}"/>
              </a:ext>
            </a:extLst>
          </p:cNvPr>
          <p:cNvPicPr>
            <a:picLocks noChangeAspect="1"/>
          </p:cNvPicPr>
          <p:nvPr/>
        </p:nvPicPr>
        <p:blipFill>
          <a:blip r:embed="rId8"/>
          <a:stretch>
            <a:fillRect/>
          </a:stretch>
        </p:blipFill>
        <p:spPr>
          <a:xfrm>
            <a:off x="14111812" y="1974440"/>
            <a:ext cx="555535" cy="555535"/>
          </a:xfrm>
          <a:prstGeom prst="rect">
            <a:avLst/>
          </a:prstGeom>
        </p:spPr>
      </p:pic>
    </p:spTree>
    <p:extLst>
      <p:ext uri="{BB962C8B-B14F-4D97-AF65-F5344CB8AC3E}">
        <p14:creationId xmlns:p14="http://schemas.microsoft.com/office/powerpoint/2010/main" val="29774546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CE6731-C7BB-D51A-A4AA-06CB7DE462CE}"/>
              </a:ext>
            </a:extLst>
          </p:cNvPr>
          <p:cNvPicPr>
            <a:picLocks noChangeAspect="1"/>
          </p:cNvPicPr>
          <p:nvPr/>
        </p:nvPicPr>
        <p:blipFill>
          <a:blip r:embed="rId3"/>
          <a:stretch>
            <a:fillRect/>
          </a:stretch>
        </p:blipFill>
        <p:spPr>
          <a:xfrm>
            <a:off x="2471580" y="3189043"/>
            <a:ext cx="11908762" cy="4510533"/>
          </a:xfrm>
          <a:prstGeom prst="rect">
            <a:avLst/>
          </a:prstGeom>
        </p:spPr>
      </p:pic>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EFFICIENT DATA HANDLING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6"/>
          <a:srcRect t="20802" r="2170" b="22228"/>
          <a:stretch>
            <a:fillRect/>
          </a:stretch>
        </p:blipFill>
        <p:spPr>
          <a:xfrm>
            <a:off x="16687901" y="0"/>
            <a:ext cx="1600099" cy="922073"/>
          </a:xfrm>
          <a:prstGeom prst="rect">
            <a:avLst/>
          </a:prstGeom>
        </p:spPr>
      </p:pic>
      <p:sp>
        <p:nvSpPr>
          <p:cNvPr id="16" name="Rounded Rectangle 15">
            <a:extLst>
              <a:ext uri="{FF2B5EF4-FFF2-40B4-BE49-F238E27FC236}">
                <a16:creationId xmlns:a16="http://schemas.microsoft.com/office/drawing/2014/main" id="{CD08DA11-15A0-0AB9-D47C-ADA1E0CA5D48}"/>
              </a:ext>
            </a:extLst>
          </p:cNvPr>
          <p:cNvSpPr/>
          <p:nvPr/>
        </p:nvSpPr>
        <p:spPr>
          <a:xfrm>
            <a:off x="2193812" y="3233470"/>
            <a:ext cx="5573969" cy="4239859"/>
          </a:xfrm>
          <a:prstGeom prst="roundRect">
            <a:avLst>
              <a:gd name="adj" fmla="val 4370"/>
            </a:avLst>
          </a:prstGeom>
          <a:solidFill>
            <a:schemeClr val="accent1">
              <a:alpha val="646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9" name="Rounded Rectangle 18">
            <a:extLst>
              <a:ext uri="{FF2B5EF4-FFF2-40B4-BE49-F238E27FC236}">
                <a16:creationId xmlns:a16="http://schemas.microsoft.com/office/drawing/2014/main" id="{726ED48A-3EFB-23CB-C4B3-1B731483B8C7}"/>
              </a:ext>
            </a:extLst>
          </p:cNvPr>
          <p:cNvSpPr/>
          <p:nvPr/>
        </p:nvSpPr>
        <p:spPr>
          <a:xfrm>
            <a:off x="8759536" y="3233470"/>
            <a:ext cx="5501409" cy="4239859"/>
          </a:xfrm>
          <a:prstGeom prst="roundRect">
            <a:avLst>
              <a:gd name="adj" fmla="val 4370"/>
            </a:avLst>
          </a:prstGeom>
          <a:solidFill>
            <a:schemeClr val="accent1">
              <a:alpha val="646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20" name="Picture 19">
            <a:extLst>
              <a:ext uri="{FF2B5EF4-FFF2-40B4-BE49-F238E27FC236}">
                <a16:creationId xmlns:a16="http://schemas.microsoft.com/office/drawing/2014/main" id="{08BDAAB3-D430-BCD6-5AFB-023035A73DBB}"/>
              </a:ext>
            </a:extLst>
          </p:cNvPr>
          <p:cNvPicPr>
            <a:picLocks noChangeAspect="1"/>
          </p:cNvPicPr>
          <p:nvPr/>
        </p:nvPicPr>
        <p:blipFill>
          <a:blip r:embed="rId7"/>
          <a:stretch>
            <a:fillRect/>
          </a:stretch>
        </p:blipFill>
        <p:spPr>
          <a:xfrm>
            <a:off x="14380343" y="3233470"/>
            <a:ext cx="555534" cy="555534"/>
          </a:xfrm>
          <a:prstGeom prst="rect">
            <a:avLst/>
          </a:prstGeom>
        </p:spPr>
      </p:pic>
      <p:pic>
        <p:nvPicPr>
          <p:cNvPr id="21" name="Picture 20">
            <a:extLst>
              <a:ext uri="{FF2B5EF4-FFF2-40B4-BE49-F238E27FC236}">
                <a16:creationId xmlns:a16="http://schemas.microsoft.com/office/drawing/2014/main" id="{D97A9393-A098-AE43-6A10-41AAFC7A3A58}"/>
              </a:ext>
            </a:extLst>
          </p:cNvPr>
          <p:cNvPicPr>
            <a:picLocks noChangeAspect="1"/>
          </p:cNvPicPr>
          <p:nvPr/>
        </p:nvPicPr>
        <p:blipFill>
          <a:blip r:embed="rId8"/>
          <a:stretch>
            <a:fillRect/>
          </a:stretch>
        </p:blipFill>
        <p:spPr>
          <a:xfrm>
            <a:off x="7883125" y="3299880"/>
            <a:ext cx="555535" cy="555535"/>
          </a:xfrm>
          <a:prstGeom prst="rect">
            <a:avLst/>
          </a:prstGeom>
        </p:spPr>
      </p:pic>
      <p:sp>
        <p:nvSpPr>
          <p:cNvPr id="14" name="Espace réservé du numéro de diapositive 24">
            <a:extLst>
              <a:ext uri="{FF2B5EF4-FFF2-40B4-BE49-F238E27FC236}">
                <a16:creationId xmlns:a16="http://schemas.microsoft.com/office/drawing/2014/main" id="{1A38AC35-AD4F-9882-A552-D39D0E0CA86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186</a:t>
            </a:fld>
            <a:endParaRPr lang="en-US" sz="1800" b="1">
              <a:solidFill>
                <a:srgbClr val="A8CEC3"/>
              </a:solidFill>
            </a:endParaRPr>
          </a:p>
        </p:txBody>
      </p:sp>
    </p:spTree>
    <p:extLst>
      <p:ext uri="{BB962C8B-B14F-4D97-AF65-F5344CB8AC3E}">
        <p14:creationId xmlns:p14="http://schemas.microsoft.com/office/powerpoint/2010/main" val="25068384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EFFICIENT DATA HANDLING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5" name="TextBox 14">
            <a:extLst>
              <a:ext uri="{FF2B5EF4-FFF2-40B4-BE49-F238E27FC236}">
                <a16:creationId xmlns:a16="http://schemas.microsoft.com/office/drawing/2014/main" id="{BFB96083-F60D-C5B8-74AC-60660D62D240}"/>
              </a:ext>
            </a:extLst>
          </p:cNvPr>
          <p:cNvSpPr txBox="1"/>
          <p:nvPr/>
        </p:nvSpPr>
        <p:spPr>
          <a:xfrm>
            <a:off x="4387273" y="3829949"/>
            <a:ext cx="9217890" cy="1815882"/>
          </a:xfrm>
          <a:prstGeom prst="rect">
            <a:avLst/>
          </a:prstGeom>
          <a:noFill/>
        </p:spPr>
        <p:txBody>
          <a:bodyPr wrap="square">
            <a:spAutoFit/>
          </a:bodyPr>
          <a:lstStyle/>
          <a:p>
            <a:pPr marL="457200" indent="-457200">
              <a:buFont typeface="Arial" panose="020B0604020202020204" pitchFamily="34" charset="0"/>
              <a:buChar char="•"/>
            </a:pPr>
            <a:r>
              <a:rPr lang="en-GB" sz="2800" b="1" i="1">
                <a:solidFill>
                  <a:srgbClr val="446884"/>
                </a:solidFill>
                <a:effectLst/>
                <a:latin typeface="FranklinGothic"/>
              </a:rPr>
              <a:t>Don’t store data on local file systems </a:t>
            </a:r>
          </a:p>
          <a:p>
            <a:pPr marL="457200" indent="-457200">
              <a:buFont typeface="Arial" panose="020B0604020202020204" pitchFamily="34" charset="0"/>
              <a:buChar char="•"/>
            </a:pPr>
            <a:endParaRPr lang="en-GB" sz="2800" b="1" i="1">
              <a:solidFill>
                <a:srgbClr val="446884"/>
              </a:solidFill>
              <a:latin typeface="FranklinGothic"/>
            </a:endParaRPr>
          </a:p>
          <a:p>
            <a:pPr marL="457200" indent="-457200">
              <a:buFont typeface="Arial" panose="020B0604020202020204" pitchFamily="34" charset="0"/>
              <a:buChar char="•"/>
            </a:pPr>
            <a:r>
              <a:rPr lang="en-GB" sz="2800" b="1" i="1">
                <a:solidFill>
                  <a:srgbClr val="446884"/>
                </a:solidFill>
                <a:latin typeface="FranklinGothic"/>
              </a:rPr>
              <a:t>Offload work to external/source systems </a:t>
            </a:r>
          </a:p>
          <a:p>
            <a:pPr marL="457200" indent="-457200">
              <a:buFont typeface="Arial" panose="020B0604020202020204" pitchFamily="34" charset="0"/>
              <a:buChar char="•"/>
            </a:pPr>
            <a:endParaRPr lang="en-GB" sz="2800"/>
          </a:p>
        </p:txBody>
      </p:sp>
      <p:sp>
        <p:nvSpPr>
          <p:cNvPr id="17" name="TextBox 16">
            <a:extLst>
              <a:ext uri="{FF2B5EF4-FFF2-40B4-BE49-F238E27FC236}">
                <a16:creationId xmlns:a16="http://schemas.microsoft.com/office/drawing/2014/main" id="{389DA113-B7C9-308E-701D-E2D8472ED54E}"/>
              </a:ext>
            </a:extLst>
          </p:cNvPr>
          <p:cNvSpPr txBox="1"/>
          <p:nvPr/>
        </p:nvSpPr>
        <p:spPr>
          <a:xfrm>
            <a:off x="3133276" y="2944131"/>
            <a:ext cx="2507994" cy="523220"/>
          </a:xfrm>
          <a:prstGeom prst="rect">
            <a:avLst/>
          </a:prstGeom>
          <a:noFill/>
        </p:spPr>
        <p:txBody>
          <a:bodyPr wrap="none" rtlCol="0">
            <a:spAutoFit/>
          </a:bodyPr>
          <a:lstStyle/>
          <a:p>
            <a:r>
              <a:rPr lang="en-FR" sz="2800" b="1">
                <a:solidFill>
                  <a:srgbClr val="446884"/>
                </a:solidFill>
                <a:latin typeface="FranklinGothic"/>
              </a:rPr>
              <a:t>General Advice </a:t>
            </a:r>
          </a:p>
        </p:txBody>
      </p:sp>
      <p:sp>
        <p:nvSpPr>
          <p:cNvPr id="13" name="Espace réservé du numéro de diapositive 24">
            <a:extLst>
              <a:ext uri="{FF2B5EF4-FFF2-40B4-BE49-F238E27FC236}">
                <a16:creationId xmlns:a16="http://schemas.microsoft.com/office/drawing/2014/main" id="{7E584434-E20B-82BF-1BDC-BFE365B9BE1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187</a:t>
            </a:fld>
            <a:endParaRPr lang="en-US" sz="1800" b="1">
              <a:solidFill>
                <a:srgbClr val="A8CEC3"/>
              </a:solidFill>
            </a:endParaRPr>
          </a:p>
        </p:txBody>
      </p:sp>
    </p:spTree>
    <p:extLst>
      <p:ext uri="{BB962C8B-B14F-4D97-AF65-F5344CB8AC3E}">
        <p14:creationId xmlns:p14="http://schemas.microsoft.com/office/powerpoint/2010/main" val="200563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dissolve">
                                      <p:cBhvr>
                                        <p:cTn id="1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59764" y="4933949"/>
            <a:ext cx="16495248" cy="2128788"/>
          </a:xfrm>
          <a:prstGeom prst="rect">
            <a:avLst/>
          </a:prstGeom>
        </p:spPr>
        <p:txBody>
          <a:bodyPr wrap="square" lIns="0" tIns="0" rIns="0" bIns="0" rtlCol="0" anchor="t">
            <a:spAutoFit/>
          </a:bodyPr>
          <a:lstStyle/>
          <a:p>
            <a:pPr algn="r">
              <a:lnSpc>
                <a:spcPts val="8250"/>
              </a:lnSpc>
            </a:pPr>
            <a:r>
              <a:rPr lang="en-US" sz="6000" b="1">
                <a:solidFill>
                  <a:srgbClr val="545454"/>
                </a:solidFill>
                <a:latin typeface="Avenir Next LT Pro"/>
              </a:rPr>
              <a:t>GESTION DE CONCURRENCE </a:t>
            </a:r>
          </a:p>
          <a:p>
            <a:pPr algn="r">
              <a:lnSpc>
                <a:spcPts val="8250"/>
              </a:lnSpc>
            </a:pPr>
            <a:r>
              <a:rPr lang="en-US" sz="6000" b="1">
                <a:solidFill>
                  <a:srgbClr val="545454"/>
                </a:solidFill>
                <a:latin typeface="Avenir Next LT Pro"/>
              </a:rPr>
              <a:t>AVEC LES POOLS DE  RESSOURCES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11.</a:t>
            </a:r>
          </a:p>
        </p:txBody>
      </p:sp>
    </p:spTree>
    <p:extLst>
      <p:ext uri="{BB962C8B-B14F-4D97-AF65-F5344CB8AC3E}">
        <p14:creationId xmlns:p14="http://schemas.microsoft.com/office/powerpoint/2010/main" val="23012560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POOLS DE RESSOURCES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5449505"/>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en-GB" sz="2000" err="1">
                <a:latin typeface="Avenir Next LT Pro" panose="020B0504020202020204" pitchFamily="34" charset="0"/>
              </a:rPr>
              <a:t>Lors</a:t>
            </a:r>
            <a:r>
              <a:rPr lang="en-GB" sz="2000">
                <a:latin typeface="Avenir Next LT Pro" panose="020B0504020202020204" pitchFamily="34" charset="0"/>
              </a:rPr>
              <a:t> de </a:t>
            </a:r>
            <a:r>
              <a:rPr lang="en-GB" sz="2000" err="1">
                <a:latin typeface="Avenir Next LT Pro" panose="020B0504020202020204" pitchFamily="34" charset="0"/>
              </a:rPr>
              <a:t>l'exécution</a:t>
            </a:r>
            <a:r>
              <a:rPr lang="en-GB" sz="2000">
                <a:latin typeface="Avenir Next LT Pro" panose="020B0504020202020204" pitchFamily="34" charset="0"/>
              </a:rPr>
              <a:t> de </a:t>
            </a:r>
            <a:r>
              <a:rPr lang="en-GB" sz="2000" err="1">
                <a:latin typeface="Avenir Next LT Pro" panose="020B0504020202020204" pitchFamily="34" charset="0"/>
              </a:rPr>
              <a:t>nombreuses</a:t>
            </a:r>
            <a:r>
              <a:rPr lang="en-GB" sz="2000">
                <a:latin typeface="Avenir Next LT Pro" panose="020B0504020202020204" pitchFamily="34" charset="0"/>
              </a:rPr>
              <a:t> </a:t>
            </a:r>
            <a:r>
              <a:rPr lang="en-GB" sz="2000" err="1">
                <a:latin typeface="Avenir Next LT Pro" panose="020B0504020202020204" pitchFamily="34" charset="0"/>
              </a:rPr>
              <a:t>tâches</a:t>
            </a:r>
            <a:r>
              <a:rPr lang="en-GB" sz="2000">
                <a:latin typeface="Avenir Next LT Pro" panose="020B0504020202020204" pitchFamily="34" charset="0"/>
              </a:rPr>
              <a:t> </a:t>
            </a:r>
            <a:r>
              <a:rPr lang="en-GB" sz="2000" err="1">
                <a:latin typeface="Avenir Next LT Pro" panose="020B0504020202020204" pitchFamily="34" charset="0"/>
              </a:rPr>
              <a:t>en</a:t>
            </a:r>
            <a:r>
              <a:rPr lang="en-GB" sz="2000">
                <a:latin typeface="Avenir Next LT Pro" panose="020B0504020202020204" pitchFamily="34" charset="0"/>
              </a:rPr>
              <a:t> </a:t>
            </a:r>
            <a:r>
              <a:rPr lang="en-GB" sz="2000" err="1">
                <a:latin typeface="Avenir Next LT Pro" panose="020B0504020202020204" pitchFamily="34" charset="0"/>
              </a:rPr>
              <a:t>parallèle</a:t>
            </a:r>
            <a:r>
              <a:rPr lang="en-GB" sz="2000">
                <a:latin typeface="Avenir Next LT Pro" panose="020B0504020202020204" pitchFamily="34" charset="0"/>
              </a:rPr>
              <a:t>, </a:t>
            </a:r>
            <a:r>
              <a:rPr lang="en-GB" sz="2000" err="1">
                <a:latin typeface="Avenir Next LT Pro" panose="020B0504020202020204" pitchFamily="34" charset="0"/>
              </a:rPr>
              <a:t>vous</a:t>
            </a:r>
            <a:r>
              <a:rPr lang="en-GB" sz="2000">
                <a:latin typeface="Avenir Next LT Pro" panose="020B0504020202020204" pitchFamily="34" charset="0"/>
              </a:rPr>
              <a:t> </a:t>
            </a:r>
            <a:r>
              <a:rPr lang="en-GB" sz="2000" err="1">
                <a:latin typeface="Avenir Next LT Pro" panose="020B0504020202020204" pitchFamily="34" charset="0"/>
              </a:rPr>
              <a:t>pouvez</a:t>
            </a:r>
            <a:r>
              <a:rPr lang="en-GB" sz="2000">
                <a:latin typeface="Avenir Next LT Pro" panose="020B0504020202020204" pitchFamily="34" charset="0"/>
              </a:rPr>
              <a:t> </a:t>
            </a:r>
            <a:r>
              <a:rPr lang="en-GB" sz="2000" err="1">
                <a:latin typeface="Avenir Next LT Pro" panose="020B0504020202020204" pitchFamily="34" charset="0"/>
              </a:rPr>
              <a:t>rencontrer</a:t>
            </a:r>
            <a:r>
              <a:rPr lang="en-GB" sz="2000">
                <a:latin typeface="Avenir Next LT Pro" panose="020B0504020202020204" pitchFamily="34" charset="0"/>
              </a:rPr>
              <a:t> des situations </a:t>
            </a:r>
            <a:r>
              <a:rPr lang="en-GB" sz="2000" err="1">
                <a:latin typeface="Avenir Next LT Pro" panose="020B0504020202020204" pitchFamily="34" charset="0"/>
              </a:rPr>
              <a:t>où</a:t>
            </a:r>
            <a:r>
              <a:rPr lang="en-GB" sz="2000">
                <a:latin typeface="Avenir Next LT Pro" panose="020B0504020202020204" pitchFamily="34" charset="0"/>
              </a:rPr>
              <a:t> </a:t>
            </a:r>
            <a:r>
              <a:rPr lang="en-GB" sz="2000" err="1">
                <a:solidFill>
                  <a:srgbClr val="A8CEC3"/>
                </a:solidFill>
                <a:latin typeface="Avenir Next LT Pro" panose="020B0504020202020204" pitchFamily="34" charset="0"/>
              </a:rPr>
              <a:t>plusieurs</a:t>
            </a:r>
            <a:r>
              <a:rPr lang="en-GB" sz="2000">
                <a:solidFill>
                  <a:srgbClr val="A8CEC3"/>
                </a:solidFill>
                <a:latin typeface="Avenir Next LT Pro" panose="020B0504020202020204" pitchFamily="34" charset="0"/>
              </a:rPr>
              <a:t> </a:t>
            </a:r>
            <a:r>
              <a:rPr lang="en-GB" sz="2000" err="1">
                <a:solidFill>
                  <a:srgbClr val="A8CEC3"/>
                </a:solidFill>
                <a:latin typeface="Avenir Next LT Pro" panose="020B0504020202020204" pitchFamily="34" charset="0"/>
              </a:rPr>
              <a:t>tâches</a:t>
            </a:r>
            <a:r>
              <a:rPr lang="en-GB" sz="2000">
                <a:solidFill>
                  <a:srgbClr val="A8CEC3"/>
                </a:solidFill>
                <a:latin typeface="Avenir Next LT Pro" panose="020B0504020202020204" pitchFamily="34" charset="0"/>
              </a:rPr>
              <a:t> </a:t>
            </a:r>
            <a:r>
              <a:rPr lang="en-GB" sz="2000" err="1">
                <a:solidFill>
                  <a:srgbClr val="A8CEC3"/>
                </a:solidFill>
                <a:latin typeface="Avenir Next LT Pro" panose="020B0504020202020204" pitchFamily="34" charset="0"/>
              </a:rPr>
              <a:t>ont</a:t>
            </a:r>
            <a:r>
              <a:rPr lang="en-GB" sz="2000">
                <a:solidFill>
                  <a:srgbClr val="A8CEC3"/>
                </a:solidFill>
                <a:latin typeface="Avenir Next LT Pro" panose="020B0504020202020204" pitchFamily="34" charset="0"/>
              </a:rPr>
              <a:t> </a:t>
            </a:r>
            <a:r>
              <a:rPr lang="en-GB" sz="2000" err="1">
                <a:solidFill>
                  <a:srgbClr val="A8CEC3"/>
                </a:solidFill>
                <a:latin typeface="Avenir Next LT Pro" panose="020B0504020202020204" pitchFamily="34" charset="0"/>
              </a:rPr>
              <a:t>besoin</a:t>
            </a:r>
            <a:r>
              <a:rPr lang="en-GB" sz="2000">
                <a:solidFill>
                  <a:srgbClr val="A8CEC3"/>
                </a:solidFill>
                <a:latin typeface="Avenir Next LT Pro" panose="020B0504020202020204" pitchFamily="34" charset="0"/>
              </a:rPr>
              <a:t> </a:t>
            </a:r>
            <a:r>
              <a:rPr lang="en-GB" sz="2000" err="1">
                <a:solidFill>
                  <a:srgbClr val="A8CEC3"/>
                </a:solidFill>
                <a:latin typeface="Avenir Next LT Pro" panose="020B0504020202020204" pitchFamily="34" charset="0"/>
              </a:rPr>
              <a:t>d'accéder</a:t>
            </a:r>
            <a:r>
              <a:rPr lang="en-GB" sz="2000">
                <a:solidFill>
                  <a:srgbClr val="A8CEC3"/>
                </a:solidFill>
                <a:latin typeface="Avenir Next LT Pro" panose="020B0504020202020204" pitchFamily="34" charset="0"/>
              </a:rPr>
              <a:t> au </a:t>
            </a:r>
            <a:r>
              <a:rPr lang="en-GB" sz="2000" err="1">
                <a:solidFill>
                  <a:srgbClr val="A8CEC3"/>
                </a:solidFill>
                <a:latin typeface="Avenir Next LT Pro" panose="020B0504020202020204" pitchFamily="34" charset="0"/>
              </a:rPr>
              <a:t>même</a:t>
            </a:r>
            <a:r>
              <a:rPr lang="en-GB" sz="2000">
                <a:solidFill>
                  <a:srgbClr val="A8CEC3"/>
                </a:solidFill>
                <a:latin typeface="Avenir Next LT Pro" panose="020B0504020202020204" pitchFamily="34" charset="0"/>
              </a:rPr>
              <a:t> </a:t>
            </a:r>
            <a:r>
              <a:rPr lang="en-GB" sz="2000" err="1">
                <a:solidFill>
                  <a:srgbClr val="A8CEC3"/>
                </a:solidFill>
                <a:latin typeface="Avenir Next LT Pro" panose="020B0504020202020204" pitchFamily="34" charset="0"/>
              </a:rPr>
              <a:t>ressource</a:t>
            </a:r>
            <a:r>
              <a:rPr lang="en-GB" sz="2000">
                <a:latin typeface="Avenir Next LT Pro" panose="020B0504020202020204" pitchFamily="34" charset="0"/>
              </a:rPr>
              <a:t>. </a:t>
            </a:r>
          </a:p>
          <a:p>
            <a:pPr marL="342900" indent="-342900">
              <a:lnSpc>
                <a:spcPct val="200000"/>
              </a:lnSpc>
              <a:buFont typeface="Arial" panose="020B0604020202020204" pitchFamily="34" charset="0"/>
              <a:buChar char="•"/>
            </a:pPr>
            <a:r>
              <a:rPr lang="en-GB" sz="2000" err="1">
                <a:latin typeface="Avenir Next LT Pro" panose="020B0504020202020204" pitchFamily="34" charset="0"/>
              </a:rPr>
              <a:t>Cela</a:t>
            </a:r>
            <a:r>
              <a:rPr lang="en-GB" sz="2000">
                <a:latin typeface="Avenir Next LT Pro" panose="020B0504020202020204" pitchFamily="34" charset="0"/>
              </a:rPr>
              <a:t> </a:t>
            </a:r>
            <a:r>
              <a:rPr lang="en-GB" sz="2000" err="1">
                <a:latin typeface="Avenir Next LT Pro" panose="020B0504020202020204" pitchFamily="34" charset="0"/>
              </a:rPr>
              <a:t>peut</a:t>
            </a:r>
            <a:r>
              <a:rPr lang="en-GB" sz="2000">
                <a:latin typeface="Avenir Next LT Pro" panose="020B0504020202020204" pitchFamily="34" charset="0"/>
              </a:rPr>
              <a:t> </a:t>
            </a:r>
            <a:r>
              <a:rPr lang="en-GB" sz="2000" err="1">
                <a:latin typeface="Avenir Next LT Pro" panose="020B0504020202020204" pitchFamily="34" charset="0"/>
              </a:rPr>
              <a:t>rapidement</a:t>
            </a:r>
            <a:r>
              <a:rPr lang="en-GB" sz="2000">
                <a:latin typeface="Avenir Next LT Pro" panose="020B0504020202020204" pitchFamily="34" charset="0"/>
              </a:rPr>
              <a:t> </a:t>
            </a:r>
            <a:r>
              <a:rPr lang="en-GB" sz="2000" err="1">
                <a:latin typeface="Avenir Next LT Pro" panose="020B0504020202020204" pitchFamily="34" charset="0"/>
              </a:rPr>
              <a:t>submerger</a:t>
            </a:r>
            <a:r>
              <a:rPr lang="en-GB" sz="2000">
                <a:latin typeface="Avenir Next LT Pro" panose="020B0504020202020204" pitchFamily="34" charset="0"/>
              </a:rPr>
              <a:t> </a:t>
            </a:r>
            <a:r>
              <a:rPr lang="en-GB" sz="2000" err="1">
                <a:latin typeface="Avenir Next LT Pro" panose="020B0504020202020204" pitchFamily="34" charset="0"/>
              </a:rPr>
              <a:t>ladite</a:t>
            </a:r>
            <a:r>
              <a:rPr lang="en-GB" sz="2000">
                <a:latin typeface="Avenir Next LT Pro" panose="020B0504020202020204" pitchFamily="34" charset="0"/>
              </a:rPr>
              <a:t> </a:t>
            </a:r>
            <a:r>
              <a:rPr lang="en-GB" sz="2000" err="1">
                <a:latin typeface="Avenir Next LT Pro" panose="020B0504020202020204" pitchFamily="34" charset="0"/>
              </a:rPr>
              <a:t>ressource</a:t>
            </a:r>
            <a:r>
              <a:rPr lang="en-GB" sz="2000">
                <a:latin typeface="Avenir Next LT Pro" panose="020B0504020202020204" pitchFamily="34" charset="0"/>
              </a:rPr>
              <a:t> </a:t>
            </a:r>
            <a:r>
              <a:rPr lang="en-GB" sz="2000" err="1">
                <a:latin typeface="Avenir Next LT Pro" panose="020B0504020202020204" pitchFamily="34" charset="0"/>
              </a:rPr>
              <a:t>si</a:t>
            </a:r>
            <a:r>
              <a:rPr lang="en-GB" sz="2000">
                <a:latin typeface="Avenir Next LT Pro" panose="020B0504020202020204" pitchFamily="34" charset="0"/>
              </a:rPr>
              <a:t> </a:t>
            </a:r>
            <a:r>
              <a:rPr lang="en-GB" sz="2000" err="1">
                <a:latin typeface="Avenir Next LT Pro" panose="020B0504020202020204" pitchFamily="34" charset="0"/>
              </a:rPr>
              <a:t>elle</a:t>
            </a:r>
            <a:r>
              <a:rPr lang="en-GB" sz="2000">
                <a:latin typeface="Avenir Next LT Pro" panose="020B0504020202020204" pitchFamily="34" charset="0"/>
              </a:rPr>
              <a:t> </a:t>
            </a:r>
            <a:r>
              <a:rPr lang="en-GB" sz="2000" err="1">
                <a:latin typeface="Avenir Next LT Pro" panose="020B0504020202020204" pitchFamily="34" charset="0"/>
              </a:rPr>
              <a:t>n'est</a:t>
            </a:r>
            <a:r>
              <a:rPr lang="en-GB" sz="2000">
                <a:latin typeface="Avenir Next LT Pro" panose="020B0504020202020204" pitchFamily="34" charset="0"/>
              </a:rPr>
              <a:t> pas </a:t>
            </a:r>
            <a:r>
              <a:rPr lang="en-GB" sz="2000" err="1">
                <a:latin typeface="Avenir Next LT Pro" panose="020B0504020202020204" pitchFamily="34" charset="0"/>
              </a:rPr>
              <a:t>conçue</a:t>
            </a:r>
            <a:r>
              <a:rPr lang="en-GB" sz="2000">
                <a:latin typeface="Avenir Next LT Pro" panose="020B0504020202020204" pitchFamily="34" charset="0"/>
              </a:rPr>
              <a:t> pour </a:t>
            </a:r>
            <a:r>
              <a:rPr lang="en-GB" sz="2000" err="1">
                <a:latin typeface="Avenir Next LT Pro" panose="020B0504020202020204" pitchFamily="34" charset="0"/>
              </a:rPr>
              <a:t>gérer</a:t>
            </a:r>
            <a:r>
              <a:rPr lang="en-GB" sz="2000">
                <a:latin typeface="Avenir Next LT Pro" panose="020B0504020202020204" pitchFamily="34" charset="0"/>
              </a:rPr>
              <a:t> </a:t>
            </a:r>
            <a:r>
              <a:rPr lang="en-GB" sz="2000" err="1">
                <a:latin typeface="Avenir Next LT Pro" panose="020B0504020202020204" pitchFamily="34" charset="0"/>
              </a:rPr>
              <a:t>ce</a:t>
            </a:r>
            <a:r>
              <a:rPr lang="en-GB" sz="2000">
                <a:latin typeface="Avenir Next LT Pro" panose="020B0504020202020204" pitchFamily="34" charset="0"/>
              </a:rPr>
              <a:t> type de concurrence. </a:t>
            </a:r>
          </a:p>
          <a:p>
            <a:pPr marL="342900" indent="-342900">
              <a:lnSpc>
                <a:spcPct val="200000"/>
              </a:lnSpc>
              <a:buFont typeface="Arial" panose="020B0604020202020204" pitchFamily="34" charset="0"/>
              <a:buChar char="•"/>
            </a:pPr>
            <a:r>
              <a:rPr lang="en-GB" sz="2000" err="1">
                <a:latin typeface="Avenir Next LT Pro" panose="020B0504020202020204" pitchFamily="34" charset="0"/>
              </a:rPr>
              <a:t>Exemple</a:t>
            </a:r>
            <a:r>
              <a:rPr lang="en-GB" sz="2000">
                <a:latin typeface="Avenir Next LT Pro" panose="020B0504020202020204" pitchFamily="34" charset="0"/>
              </a:rPr>
              <a:t> : </a:t>
            </a:r>
            <a:r>
              <a:rPr lang="en-GB" sz="2000" err="1">
                <a:latin typeface="Avenir Next LT Pro" panose="020B0504020202020204" pitchFamily="34" charset="0"/>
              </a:rPr>
              <a:t>Ressources</a:t>
            </a:r>
            <a:r>
              <a:rPr lang="en-GB" sz="2000">
                <a:latin typeface="Avenir Next LT Pro" panose="020B0504020202020204" pitchFamily="34" charset="0"/>
              </a:rPr>
              <a:t> </a:t>
            </a:r>
            <a:r>
              <a:rPr lang="en-GB" sz="2000" err="1">
                <a:latin typeface="Avenir Next LT Pro" panose="020B0504020202020204" pitchFamily="34" charset="0"/>
              </a:rPr>
              <a:t>partagées</a:t>
            </a:r>
            <a:r>
              <a:rPr lang="en-GB" sz="2000">
                <a:latin typeface="Avenir Next LT Pro" panose="020B0504020202020204" pitchFamily="34" charset="0"/>
              </a:rPr>
              <a:t> du style base de </a:t>
            </a:r>
            <a:r>
              <a:rPr lang="en-GB" sz="2000" err="1">
                <a:latin typeface="Avenir Next LT Pro" panose="020B0504020202020204" pitchFamily="34" charset="0"/>
              </a:rPr>
              <a:t>données</a:t>
            </a:r>
            <a:r>
              <a:rPr lang="en-GB" sz="2000">
                <a:latin typeface="Avenir Next LT Pro" panose="020B0504020202020204" pitchFamily="34" charset="0"/>
              </a:rPr>
              <a:t>, </a:t>
            </a:r>
            <a:r>
              <a:rPr lang="en-GB" sz="2000" err="1">
                <a:latin typeface="Avenir Next LT Pro" panose="020B0504020202020204" pitchFamily="34" charset="0"/>
              </a:rPr>
              <a:t>système</a:t>
            </a:r>
            <a:r>
              <a:rPr lang="en-GB" sz="2000">
                <a:latin typeface="Avenir Next LT Pro" panose="020B0504020202020204" pitchFamily="34" charset="0"/>
              </a:rPr>
              <a:t> GPU, clusters Spark </a:t>
            </a:r>
            <a:br>
              <a:rPr lang="en-GB" sz="2000">
                <a:latin typeface="Avenir Next LT Pro" panose="020B0504020202020204" pitchFamily="34" charset="0"/>
              </a:rPr>
            </a:br>
            <a:r>
              <a:rPr lang="en-GB" sz="2000">
                <a:latin typeface="Avenir Next LT Pro" panose="020B0504020202020204" pitchFamily="34" charset="0"/>
              </a:rPr>
              <a:t>(</a:t>
            </a:r>
            <a:r>
              <a:rPr lang="en-GB" sz="2000" err="1">
                <a:latin typeface="Avenir Next LT Pro" panose="020B0504020202020204" pitchFamily="34" charset="0"/>
              </a:rPr>
              <a:t>si</a:t>
            </a:r>
            <a:r>
              <a:rPr lang="en-GB" sz="2000">
                <a:latin typeface="Avenir Next LT Pro" panose="020B0504020202020204" pitchFamily="34" charset="0"/>
              </a:rPr>
              <a:t>, par </a:t>
            </a:r>
            <a:r>
              <a:rPr lang="en-GB" sz="2000" err="1">
                <a:latin typeface="Avenir Next LT Pro" panose="020B0504020202020204" pitchFamily="34" charset="0"/>
              </a:rPr>
              <a:t>exemple</a:t>
            </a:r>
            <a:r>
              <a:rPr lang="en-GB" sz="2000">
                <a:latin typeface="Avenir Next LT Pro" panose="020B0504020202020204" pitchFamily="34" charset="0"/>
              </a:rPr>
              <a:t>, </a:t>
            </a:r>
            <a:r>
              <a:rPr lang="en-GB" sz="2000" err="1">
                <a:latin typeface="Avenir Next LT Pro" panose="020B0504020202020204" pitchFamily="34" charset="0"/>
              </a:rPr>
              <a:t>vous</a:t>
            </a:r>
            <a:r>
              <a:rPr lang="en-GB" sz="2000">
                <a:latin typeface="Avenir Next LT Pro" panose="020B0504020202020204" pitchFamily="34" charset="0"/>
              </a:rPr>
              <a:t> </a:t>
            </a:r>
            <a:r>
              <a:rPr lang="en-GB" sz="2000" err="1">
                <a:latin typeface="Avenir Next LT Pro" panose="020B0504020202020204" pitchFamily="34" charset="0"/>
              </a:rPr>
              <a:t>souhaitez</a:t>
            </a:r>
            <a:r>
              <a:rPr lang="en-GB" sz="2000">
                <a:latin typeface="Avenir Next LT Pro" panose="020B0504020202020204" pitchFamily="34" charset="0"/>
              </a:rPr>
              <a:t> limiter le </a:t>
            </a:r>
            <a:r>
              <a:rPr lang="en-GB" sz="2000" err="1">
                <a:latin typeface="Avenir Next LT Pro" panose="020B0504020202020204" pitchFamily="34" charset="0"/>
              </a:rPr>
              <a:t>nombre</a:t>
            </a:r>
            <a:r>
              <a:rPr lang="en-GB" sz="2000">
                <a:latin typeface="Avenir Next LT Pro" panose="020B0504020202020204" pitchFamily="34" charset="0"/>
              </a:rPr>
              <a:t> de jobs </a:t>
            </a:r>
            <a:r>
              <a:rPr lang="en-GB" sz="2000" err="1">
                <a:latin typeface="Avenir Next LT Pro" panose="020B0504020202020204" pitchFamily="34" charset="0"/>
              </a:rPr>
              <a:t>en</a:t>
            </a:r>
            <a:r>
              <a:rPr lang="en-GB" sz="2000">
                <a:latin typeface="Avenir Next LT Pro" panose="020B0504020202020204" pitchFamily="34" charset="0"/>
              </a:rPr>
              <a:t> </a:t>
            </a:r>
            <a:r>
              <a:rPr lang="en-GB" sz="2000" err="1">
                <a:latin typeface="Avenir Next LT Pro" panose="020B0504020202020204" pitchFamily="34" charset="0"/>
              </a:rPr>
              <a:t>cours</a:t>
            </a:r>
            <a:r>
              <a:rPr lang="en-GB" sz="2000">
                <a:latin typeface="Avenir Next LT Pro" panose="020B0504020202020204" pitchFamily="34" charset="0"/>
              </a:rPr>
              <a:t> </a:t>
            </a:r>
            <a:r>
              <a:rPr lang="en-GB" sz="2000" err="1">
                <a:latin typeface="Avenir Next LT Pro" panose="020B0504020202020204" pitchFamily="34" charset="0"/>
              </a:rPr>
              <a:t>d'exécution</a:t>
            </a:r>
            <a:r>
              <a:rPr lang="en-GB" sz="2000">
                <a:latin typeface="Avenir Next LT Pro" panose="020B0504020202020204" pitchFamily="34" charset="0"/>
              </a:rPr>
              <a:t> sur un cluster </a:t>
            </a:r>
            <a:r>
              <a:rPr lang="en-GB" sz="2000" err="1">
                <a:latin typeface="Avenir Next LT Pro" panose="020B0504020202020204" pitchFamily="34" charset="0"/>
              </a:rPr>
              <a:t>donné</a:t>
            </a:r>
            <a:r>
              <a:rPr lang="en-GB" sz="2000">
                <a:latin typeface="Avenir Next LT Pro" panose="020B0504020202020204" pitchFamily="34" charset="0"/>
              </a:rPr>
              <a:t>.)</a:t>
            </a:r>
          </a:p>
          <a:p>
            <a:pPr marL="342900" indent="-342900">
              <a:lnSpc>
                <a:spcPct val="200000"/>
              </a:lnSpc>
              <a:buFont typeface="Arial" panose="020B0604020202020204" pitchFamily="34" charset="0"/>
              <a:buChar char="•"/>
            </a:pPr>
            <a:r>
              <a:rPr lang="en-GB" sz="2000">
                <a:latin typeface="Avenir Next LT Pro" panose="020B0504020202020204" pitchFamily="34" charset="0"/>
              </a:rPr>
              <a:t> Airflow </a:t>
            </a:r>
            <a:r>
              <a:rPr lang="en-GB" sz="2000" err="1">
                <a:latin typeface="Avenir Next LT Pro" panose="020B0504020202020204" pitchFamily="34" charset="0"/>
              </a:rPr>
              <a:t>vous</a:t>
            </a:r>
            <a:r>
              <a:rPr lang="en-GB" sz="2000">
                <a:latin typeface="Avenir Next LT Pro" panose="020B0504020202020204" pitchFamily="34" charset="0"/>
              </a:rPr>
              <a:t> </a:t>
            </a:r>
            <a:r>
              <a:rPr lang="en-GB" sz="2000" err="1">
                <a:latin typeface="Avenir Next LT Pro" panose="020B0504020202020204" pitchFamily="34" charset="0"/>
              </a:rPr>
              <a:t>permet</a:t>
            </a:r>
            <a:r>
              <a:rPr lang="en-GB" sz="2000">
                <a:latin typeface="Avenir Next LT Pro" panose="020B0504020202020204" pitchFamily="34" charset="0"/>
              </a:rPr>
              <a:t> de </a:t>
            </a:r>
            <a:r>
              <a:rPr lang="en-GB" sz="2000" err="1">
                <a:solidFill>
                  <a:srgbClr val="A8CEC3"/>
                </a:solidFill>
                <a:latin typeface="Avenir Next LT Pro" panose="020B0504020202020204" pitchFamily="34" charset="0"/>
              </a:rPr>
              <a:t>contrôler</a:t>
            </a:r>
            <a:r>
              <a:rPr lang="en-GB" sz="2000">
                <a:solidFill>
                  <a:srgbClr val="A8CEC3"/>
                </a:solidFill>
                <a:latin typeface="Avenir Next LT Pro" panose="020B0504020202020204" pitchFamily="34" charset="0"/>
              </a:rPr>
              <a:t> le </a:t>
            </a:r>
            <a:r>
              <a:rPr lang="en-GB" sz="2000" err="1">
                <a:solidFill>
                  <a:srgbClr val="A8CEC3"/>
                </a:solidFill>
                <a:latin typeface="Avenir Next LT Pro" panose="020B0504020202020204" pitchFamily="34" charset="0"/>
              </a:rPr>
              <a:t>nombre</a:t>
            </a:r>
            <a:r>
              <a:rPr lang="en-GB" sz="2000">
                <a:solidFill>
                  <a:srgbClr val="A8CEC3"/>
                </a:solidFill>
                <a:latin typeface="Avenir Next LT Pro" panose="020B0504020202020204" pitchFamily="34" charset="0"/>
              </a:rPr>
              <a:t> de </a:t>
            </a:r>
            <a:r>
              <a:rPr lang="en-GB" sz="2000" err="1">
                <a:solidFill>
                  <a:srgbClr val="A8CEC3"/>
                </a:solidFill>
                <a:latin typeface="Avenir Next LT Pro" panose="020B0504020202020204" pitchFamily="34" charset="0"/>
              </a:rPr>
              <a:t>tâches</a:t>
            </a:r>
            <a:r>
              <a:rPr lang="en-GB" sz="2000">
                <a:solidFill>
                  <a:srgbClr val="A8CEC3"/>
                </a:solidFill>
                <a:latin typeface="Avenir Next LT Pro" panose="020B0504020202020204" pitchFamily="34" charset="0"/>
              </a:rPr>
              <a:t> </a:t>
            </a:r>
            <a:r>
              <a:rPr lang="en-GB" sz="2000" err="1">
                <a:solidFill>
                  <a:srgbClr val="A8CEC3"/>
                </a:solidFill>
                <a:latin typeface="Avenir Next LT Pro" panose="020B0504020202020204" pitchFamily="34" charset="0"/>
              </a:rPr>
              <a:t>ayant</a:t>
            </a:r>
            <a:r>
              <a:rPr lang="en-GB" sz="2000">
                <a:solidFill>
                  <a:srgbClr val="A8CEC3"/>
                </a:solidFill>
                <a:latin typeface="Avenir Next LT Pro" panose="020B0504020202020204" pitchFamily="34" charset="0"/>
              </a:rPr>
              <a:t> </a:t>
            </a:r>
            <a:r>
              <a:rPr lang="en-GB" sz="2000" err="1">
                <a:solidFill>
                  <a:srgbClr val="A8CEC3"/>
                </a:solidFill>
                <a:latin typeface="Avenir Next LT Pro" panose="020B0504020202020204" pitchFamily="34" charset="0"/>
              </a:rPr>
              <a:t>accès</a:t>
            </a:r>
            <a:r>
              <a:rPr lang="en-GB" sz="2000">
                <a:solidFill>
                  <a:srgbClr val="A8CEC3"/>
                </a:solidFill>
                <a:latin typeface="Avenir Next LT Pro" panose="020B0504020202020204" pitchFamily="34" charset="0"/>
              </a:rPr>
              <a:t> à </a:t>
            </a:r>
            <a:r>
              <a:rPr lang="en-GB" sz="2000" err="1">
                <a:solidFill>
                  <a:srgbClr val="A8CEC3"/>
                </a:solidFill>
                <a:latin typeface="Avenir Next LT Pro" panose="020B0504020202020204" pitchFamily="34" charset="0"/>
              </a:rPr>
              <a:t>une</a:t>
            </a:r>
            <a:r>
              <a:rPr lang="en-GB" sz="2000">
                <a:solidFill>
                  <a:srgbClr val="A8CEC3"/>
                </a:solidFill>
                <a:latin typeface="Avenir Next LT Pro" panose="020B0504020202020204" pitchFamily="34" charset="0"/>
              </a:rPr>
              <a:t> </a:t>
            </a:r>
            <a:r>
              <a:rPr lang="en-GB" sz="2000" err="1">
                <a:solidFill>
                  <a:srgbClr val="A8CEC3"/>
                </a:solidFill>
                <a:latin typeface="Avenir Next LT Pro" panose="020B0504020202020204" pitchFamily="34" charset="0"/>
              </a:rPr>
              <a:t>ressource</a:t>
            </a:r>
            <a:r>
              <a:rPr lang="en-GB" sz="2000">
                <a:solidFill>
                  <a:srgbClr val="A8CEC3"/>
                </a:solidFill>
                <a:latin typeface="Avenir Next LT Pro" panose="020B0504020202020204" pitchFamily="34" charset="0"/>
              </a:rPr>
              <a:t> </a:t>
            </a:r>
            <a:r>
              <a:rPr lang="en-GB" sz="2000" err="1">
                <a:solidFill>
                  <a:srgbClr val="A8CEC3"/>
                </a:solidFill>
                <a:latin typeface="Avenir Next LT Pro" panose="020B0504020202020204" pitchFamily="34" charset="0"/>
              </a:rPr>
              <a:t>donnée</a:t>
            </a:r>
            <a:r>
              <a:rPr lang="en-GB" sz="2000">
                <a:solidFill>
                  <a:srgbClr val="A8CEC3"/>
                </a:solidFill>
                <a:latin typeface="Avenir Next LT Pro" panose="020B0504020202020204" pitchFamily="34" charset="0"/>
              </a:rPr>
              <a:t> </a:t>
            </a:r>
            <a:r>
              <a:rPr lang="en-GB" sz="2000">
                <a:latin typeface="Avenir Next LT Pro" panose="020B0504020202020204" pitchFamily="34" charset="0"/>
              </a:rPr>
              <a:t>à </a:t>
            </a:r>
            <a:r>
              <a:rPr lang="en-GB" sz="2000" err="1">
                <a:latin typeface="Avenir Next LT Pro" panose="020B0504020202020204" pitchFamily="34" charset="0"/>
              </a:rPr>
              <a:t>l'aide</a:t>
            </a:r>
            <a:r>
              <a:rPr lang="en-GB" sz="2000">
                <a:latin typeface="Avenir Next LT Pro" panose="020B0504020202020204" pitchFamily="34" charset="0"/>
              </a:rPr>
              <a:t> de</a:t>
            </a:r>
            <a:r>
              <a:rPr lang="en-GB" sz="2000" b="1" i="1">
                <a:solidFill>
                  <a:srgbClr val="A8CEC3"/>
                </a:solidFill>
                <a:latin typeface="Avenir Next LT Pro" panose="020B0504020202020204" pitchFamily="34" charset="0"/>
              </a:rPr>
              <a:t> </a:t>
            </a:r>
            <a:r>
              <a:rPr lang="en-GB" sz="2000" b="1">
                <a:solidFill>
                  <a:srgbClr val="A8CEC3"/>
                </a:solidFill>
                <a:latin typeface="Avenir Next LT Pro" panose="020B0504020202020204" pitchFamily="34" charset="0"/>
              </a:rPr>
              <a:t>pools de </a:t>
            </a:r>
            <a:r>
              <a:rPr lang="en-GB" sz="2000" b="1" err="1">
                <a:solidFill>
                  <a:srgbClr val="A8CEC3"/>
                </a:solidFill>
                <a:latin typeface="Avenir Next LT Pro" panose="020B0504020202020204" pitchFamily="34" charset="0"/>
              </a:rPr>
              <a:t>ressources</a:t>
            </a:r>
            <a:r>
              <a:rPr lang="en-GB" sz="2000">
                <a:latin typeface="Avenir Next LT Pro" panose="020B0504020202020204" pitchFamily="34" charset="0"/>
              </a:rPr>
              <a:t>,</a:t>
            </a:r>
          </a:p>
          <a:p>
            <a:pPr marL="342900" indent="-342900">
              <a:lnSpc>
                <a:spcPct val="200000"/>
              </a:lnSpc>
              <a:buFont typeface="Arial" panose="020B0604020202020204" pitchFamily="34" charset="0"/>
              <a:buChar char="•"/>
            </a:pPr>
            <a:r>
              <a:rPr lang="en-GB" sz="2000" err="1">
                <a:latin typeface="Avenir Next LT Pro" panose="020B0504020202020204" pitchFamily="34" charset="0"/>
              </a:rPr>
              <a:t>Chaque</a:t>
            </a:r>
            <a:r>
              <a:rPr lang="en-GB" sz="2000">
                <a:latin typeface="Avenir Next LT Pro" panose="020B0504020202020204" pitchFamily="34" charset="0"/>
              </a:rPr>
              <a:t> pool </a:t>
            </a:r>
            <a:r>
              <a:rPr lang="en-GB" sz="2000" err="1">
                <a:latin typeface="Avenir Next LT Pro" panose="020B0504020202020204" pitchFamily="34" charset="0"/>
              </a:rPr>
              <a:t>contient</a:t>
            </a:r>
            <a:r>
              <a:rPr lang="en-GB" sz="2000">
                <a:latin typeface="Avenir Next LT Pro" panose="020B0504020202020204" pitchFamily="34" charset="0"/>
              </a:rPr>
              <a:t> un </a:t>
            </a:r>
            <a:r>
              <a:rPr lang="en-GB" sz="2000" err="1">
                <a:latin typeface="Avenir Next LT Pro" panose="020B0504020202020204" pitchFamily="34" charset="0"/>
              </a:rPr>
              <a:t>nombre</a:t>
            </a:r>
            <a:r>
              <a:rPr lang="en-GB" sz="2000">
                <a:latin typeface="Avenir Next LT Pro" panose="020B0504020202020204" pitchFamily="34" charset="0"/>
              </a:rPr>
              <a:t> fixe de slots, qui </a:t>
            </a:r>
            <a:r>
              <a:rPr lang="en-GB" sz="2000" err="1">
                <a:latin typeface="Avenir Next LT Pro" panose="020B0504020202020204" pitchFamily="34" charset="0"/>
              </a:rPr>
              <a:t>accordent</a:t>
            </a:r>
            <a:r>
              <a:rPr lang="en-GB" sz="2000">
                <a:latin typeface="Avenir Next LT Pro" panose="020B0504020202020204" pitchFamily="34" charset="0"/>
              </a:rPr>
              <a:t> </a:t>
            </a:r>
            <a:r>
              <a:rPr lang="en-GB" sz="2000" err="1">
                <a:latin typeface="Avenir Next LT Pro" panose="020B0504020202020204" pitchFamily="34" charset="0"/>
              </a:rPr>
              <a:t>l'accès</a:t>
            </a:r>
            <a:r>
              <a:rPr lang="en-GB" sz="2000">
                <a:latin typeface="Avenir Next LT Pro" panose="020B0504020202020204" pitchFamily="34" charset="0"/>
              </a:rPr>
              <a:t> à la </a:t>
            </a:r>
            <a:r>
              <a:rPr lang="en-GB" sz="2000" err="1">
                <a:latin typeface="Avenir Next LT Pro" panose="020B0504020202020204" pitchFamily="34" charset="0"/>
              </a:rPr>
              <a:t>ressource</a:t>
            </a:r>
            <a:r>
              <a:rPr lang="en-GB" sz="2000">
                <a:latin typeface="Avenir Next LT Pro" panose="020B0504020202020204" pitchFamily="34" charset="0"/>
              </a:rPr>
              <a:t> </a:t>
            </a:r>
            <a:r>
              <a:rPr lang="en-GB" sz="2000" err="1">
                <a:latin typeface="Avenir Next LT Pro" panose="020B0504020202020204" pitchFamily="34" charset="0"/>
              </a:rPr>
              <a:t>correspondante</a:t>
            </a:r>
            <a:r>
              <a:rPr lang="en-GB" sz="2000">
                <a:latin typeface="Avenir Next LT Pro" panose="020B0504020202020204" pitchFamily="34" charset="0"/>
              </a:rPr>
              <a:t>. </a:t>
            </a:r>
          </a:p>
          <a:p>
            <a:pPr marL="342900" indent="-342900">
              <a:lnSpc>
                <a:spcPct val="200000"/>
              </a:lnSpc>
              <a:buFont typeface="Arial" panose="020B0604020202020204" pitchFamily="34" charset="0"/>
              <a:buChar char="•"/>
            </a:pPr>
            <a:r>
              <a:rPr lang="en-GB" sz="2000">
                <a:latin typeface="Avenir Next LT Pro" panose="020B0504020202020204" pitchFamily="34" charset="0"/>
              </a:rPr>
              <a:t>Les </a:t>
            </a:r>
            <a:r>
              <a:rPr lang="en-GB" sz="2000" err="1">
                <a:latin typeface="Avenir Next LT Pro" panose="020B0504020202020204" pitchFamily="34" charset="0"/>
              </a:rPr>
              <a:t>tâches</a:t>
            </a:r>
            <a:r>
              <a:rPr lang="en-GB" sz="2000">
                <a:latin typeface="Avenir Next LT Pro" panose="020B0504020202020204" pitchFamily="34" charset="0"/>
              </a:rPr>
              <a:t> </a:t>
            </a:r>
            <a:r>
              <a:rPr lang="en-GB" sz="2000" err="1">
                <a:latin typeface="Avenir Next LT Pro" panose="020B0504020202020204" pitchFamily="34" charset="0"/>
              </a:rPr>
              <a:t>individuelles</a:t>
            </a:r>
            <a:r>
              <a:rPr lang="en-GB" sz="2000">
                <a:latin typeface="Avenir Next LT Pro" panose="020B0504020202020204" pitchFamily="34" charset="0"/>
              </a:rPr>
              <a:t> </a:t>
            </a:r>
            <a:r>
              <a:rPr lang="en-GB" sz="2000" err="1">
                <a:latin typeface="Avenir Next LT Pro" panose="020B0504020202020204" pitchFamily="34" charset="0"/>
              </a:rPr>
              <a:t>ayant</a:t>
            </a:r>
            <a:r>
              <a:rPr lang="en-GB" sz="2000">
                <a:latin typeface="Avenir Next LT Pro" panose="020B0504020202020204" pitchFamily="34" charset="0"/>
              </a:rPr>
              <a:t> </a:t>
            </a:r>
            <a:r>
              <a:rPr lang="en-GB" sz="2000" err="1">
                <a:latin typeface="Avenir Next LT Pro" panose="020B0504020202020204" pitchFamily="34" charset="0"/>
              </a:rPr>
              <a:t>besoin</a:t>
            </a:r>
            <a:r>
              <a:rPr lang="en-GB" sz="2000">
                <a:latin typeface="Avenir Next LT Pro" panose="020B0504020202020204" pitchFamily="34" charset="0"/>
              </a:rPr>
              <a:t> </a:t>
            </a:r>
            <a:r>
              <a:rPr lang="en-GB" sz="2000" err="1">
                <a:latin typeface="Avenir Next LT Pro" panose="020B0504020202020204" pitchFamily="34" charset="0"/>
              </a:rPr>
              <a:t>d'accéder</a:t>
            </a:r>
            <a:r>
              <a:rPr lang="en-GB" sz="2000">
                <a:latin typeface="Avenir Next LT Pro" panose="020B0504020202020204" pitchFamily="34" charset="0"/>
              </a:rPr>
              <a:t> à la </a:t>
            </a:r>
            <a:r>
              <a:rPr lang="en-GB" sz="2000" err="1">
                <a:latin typeface="Avenir Next LT Pro" panose="020B0504020202020204" pitchFamily="34" charset="0"/>
              </a:rPr>
              <a:t>ressource</a:t>
            </a:r>
            <a:r>
              <a:rPr lang="en-GB" sz="2000">
                <a:latin typeface="Avenir Next LT Pro" panose="020B0504020202020204" pitchFamily="34" charset="0"/>
              </a:rPr>
              <a:t> </a:t>
            </a:r>
            <a:r>
              <a:rPr lang="en-GB" sz="2000" err="1">
                <a:latin typeface="Avenir Next LT Pro" panose="020B0504020202020204" pitchFamily="34" charset="0"/>
              </a:rPr>
              <a:t>peuvent</a:t>
            </a:r>
            <a:r>
              <a:rPr lang="en-GB" sz="2000">
                <a:latin typeface="Avenir Next LT Pro" panose="020B0504020202020204" pitchFamily="34" charset="0"/>
              </a:rPr>
              <a:t> </a:t>
            </a:r>
            <a:r>
              <a:rPr lang="en-GB" sz="2000" err="1">
                <a:latin typeface="Avenir Next LT Pro" panose="020B0504020202020204" pitchFamily="34" charset="0"/>
              </a:rPr>
              <a:t>être</a:t>
            </a:r>
            <a:r>
              <a:rPr lang="en-GB" sz="2000">
                <a:latin typeface="Avenir Next LT Pro" panose="020B0504020202020204" pitchFamily="34" charset="0"/>
              </a:rPr>
              <a:t> </a:t>
            </a:r>
            <a:r>
              <a:rPr lang="en-GB" sz="2000" err="1">
                <a:latin typeface="Avenir Next LT Pro" panose="020B0504020202020204" pitchFamily="34" charset="0"/>
              </a:rPr>
              <a:t>assignées</a:t>
            </a:r>
            <a:r>
              <a:rPr lang="en-GB" sz="2000">
                <a:latin typeface="Avenir Next LT Pro" panose="020B0504020202020204" pitchFamily="34" charset="0"/>
              </a:rPr>
              <a:t> au pool de </a:t>
            </a:r>
            <a:r>
              <a:rPr lang="en-GB" sz="2000" err="1">
                <a:latin typeface="Avenir Next LT Pro" panose="020B0504020202020204" pitchFamily="34" charset="0"/>
              </a:rPr>
              <a:t>ressources</a:t>
            </a:r>
            <a:r>
              <a:rPr lang="en-GB" sz="2000">
                <a:latin typeface="Avenir Next LT Pro" panose="020B0504020202020204" pitchFamily="34" charset="0"/>
              </a:rPr>
              <a:t>, </a:t>
            </a:r>
          </a:p>
          <a:p>
            <a:pPr marL="342900" indent="-342900">
              <a:lnSpc>
                <a:spcPct val="200000"/>
              </a:lnSpc>
              <a:buFont typeface="Arial" panose="020B0604020202020204" pitchFamily="34" charset="0"/>
              <a:buChar char="•"/>
            </a:pPr>
            <a:r>
              <a:rPr lang="en-GB" sz="2000" err="1">
                <a:latin typeface="Avenir Next LT Pro" panose="020B0504020202020204" pitchFamily="34" charset="0"/>
              </a:rPr>
              <a:t>Cela</a:t>
            </a:r>
            <a:r>
              <a:rPr lang="en-GB" sz="2000">
                <a:latin typeface="Avenir Next LT Pro" panose="020B0504020202020204" pitchFamily="34" charset="0"/>
              </a:rPr>
              <a:t> </a:t>
            </a:r>
            <a:r>
              <a:rPr lang="en-GB" sz="2000" err="1">
                <a:latin typeface="Avenir Next LT Pro" panose="020B0504020202020204" pitchFamily="34" charset="0"/>
              </a:rPr>
              <a:t>indique</a:t>
            </a:r>
            <a:r>
              <a:rPr lang="en-GB" sz="2000">
                <a:latin typeface="Avenir Next LT Pro" panose="020B0504020202020204" pitchFamily="34" charset="0"/>
              </a:rPr>
              <a:t> au Scheduler </a:t>
            </a:r>
            <a:r>
              <a:rPr lang="en-GB" sz="2000" err="1">
                <a:latin typeface="Avenir Next LT Pro" panose="020B0504020202020204" pitchFamily="34" charset="0"/>
              </a:rPr>
              <a:t>qu'il</a:t>
            </a:r>
            <a:r>
              <a:rPr lang="en-GB" sz="2000">
                <a:latin typeface="Avenir Next LT Pro" panose="020B0504020202020204" pitchFamily="34" charset="0"/>
              </a:rPr>
              <a:t> doit </a:t>
            </a:r>
            <a:r>
              <a:rPr lang="en-GB" sz="2000" err="1">
                <a:latin typeface="Avenir Next LT Pro" panose="020B0504020202020204" pitchFamily="34" charset="0"/>
              </a:rPr>
              <a:t>obtenir</a:t>
            </a:r>
            <a:r>
              <a:rPr lang="en-GB" sz="2000">
                <a:latin typeface="Avenir Next LT Pro" panose="020B0504020202020204" pitchFamily="34" charset="0"/>
              </a:rPr>
              <a:t> un slot à </a:t>
            </a:r>
            <a:r>
              <a:rPr lang="en-GB" sz="2000" err="1">
                <a:latin typeface="Avenir Next LT Pro" panose="020B0504020202020204" pitchFamily="34" charset="0"/>
              </a:rPr>
              <a:t>partir</a:t>
            </a:r>
            <a:r>
              <a:rPr lang="en-GB" sz="2000">
                <a:latin typeface="Avenir Next LT Pro" panose="020B0504020202020204" pitchFamily="34" charset="0"/>
              </a:rPr>
              <a:t> du pool </a:t>
            </a:r>
            <a:r>
              <a:rPr lang="en-GB" sz="2000" err="1">
                <a:latin typeface="Avenir Next LT Pro" panose="020B0504020202020204" pitchFamily="34" charset="0"/>
              </a:rPr>
              <a:t>avant</a:t>
            </a:r>
            <a:r>
              <a:rPr lang="en-GB" sz="2000">
                <a:latin typeface="Avenir Next LT Pro" panose="020B0504020202020204" pitchFamily="34" charset="0"/>
              </a:rPr>
              <a:t> de </a:t>
            </a:r>
            <a:r>
              <a:rPr lang="en-GB" sz="2000" err="1">
                <a:latin typeface="Avenir Next LT Pro" panose="020B0504020202020204" pitchFamily="34" charset="0"/>
              </a:rPr>
              <a:t>pouvoir</a:t>
            </a:r>
            <a:r>
              <a:rPr lang="en-GB" sz="2000">
                <a:latin typeface="Avenir Next LT Pro" panose="020B0504020202020204" pitchFamily="34" charset="0"/>
              </a:rPr>
              <a:t> </a:t>
            </a:r>
            <a:r>
              <a:rPr lang="en-GB" sz="2000" err="1">
                <a:latin typeface="Avenir Next LT Pro" panose="020B0504020202020204" pitchFamily="34" charset="0"/>
              </a:rPr>
              <a:t>planifier</a:t>
            </a:r>
            <a:r>
              <a:rPr lang="en-GB" sz="2000">
                <a:latin typeface="Avenir Next LT Pro" panose="020B0504020202020204" pitchFamily="34" charset="0"/>
              </a:rPr>
              <a:t> la </a:t>
            </a:r>
            <a:r>
              <a:rPr lang="en-GB" sz="2000" err="1">
                <a:latin typeface="Avenir Next LT Pro" panose="020B0504020202020204" pitchFamily="34" charset="0"/>
              </a:rPr>
              <a:t>tâche</a:t>
            </a:r>
            <a:r>
              <a:rPr lang="en-GB" sz="2000">
                <a:latin typeface="Avenir Next LT Pro" panose="020B0504020202020204" pitchFamily="34" charset="0"/>
              </a:rPr>
              <a:t> </a:t>
            </a:r>
            <a:r>
              <a:rPr lang="en-GB" sz="2000" err="1">
                <a:latin typeface="Avenir Next LT Pro" panose="020B0504020202020204" pitchFamily="34" charset="0"/>
              </a:rPr>
              <a:t>correspondante</a:t>
            </a:r>
            <a:r>
              <a:rPr lang="en-GB" sz="2000">
                <a:latin typeface="Avenir Next LT Pro" panose="020B0504020202020204" pitchFamily="34" charset="0"/>
              </a:rPr>
              <a:t>.</a:t>
            </a:r>
            <a:endParaRPr lang="fr-FR" sz="2000">
              <a:latin typeface="Avenir Next LT Pro" panose="020B0504020202020204" pitchFamily="34" charset="0"/>
            </a:endParaRPr>
          </a:p>
        </p:txBody>
      </p:sp>
      <p:sp>
        <p:nvSpPr>
          <p:cNvPr id="13" name="Espace réservé du numéro de diapositive 24">
            <a:extLst>
              <a:ext uri="{FF2B5EF4-FFF2-40B4-BE49-F238E27FC236}">
                <a16:creationId xmlns:a16="http://schemas.microsoft.com/office/drawing/2014/main" id="{F1A46549-0384-067F-B64A-61BEEB450E7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189</a:t>
            </a:fld>
            <a:endParaRPr lang="en-US" sz="1800" b="1">
              <a:solidFill>
                <a:srgbClr val="A8CEC3"/>
              </a:solidFill>
            </a:endParaRPr>
          </a:p>
        </p:txBody>
      </p:sp>
    </p:spTree>
    <p:extLst>
      <p:ext uri="{BB962C8B-B14F-4D97-AF65-F5344CB8AC3E}">
        <p14:creationId xmlns:p14="http://schemas.microsoft.com/office/powerpoint/2010/main" val="336465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dissolve">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dissolve">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dissolve">
                                      <p:cBhvr>
                                        <p:cTn id="37"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90544" y="2727597"/>
            <a:ext cx="627829" cy="613578"/>
            <a:chOff x="0" y="0"/>
            <a:chExt cx="967158" cy="945205"/>
          </a:xfrm>
        </p:grpSpPr>
        <p:sp>
          <p:nvSpPr>
            <p:cNvPr id="3" name="Freeform 3"/>
            <p:cNvSpPr/>
            <p:nvPr/>
          </p:nvSpPr>
          <p:spPr>
            <a:xfrm>
              <a:off x="13086" y="0"/>
              <a:ext cx="940987" cy="945205"/>
            </a:xfrm>
            <a:custGeom>
              <a:avLst/>
              <a:gdLst/>
              <a:ahLst/>
              <a:cxnLst/>
              <a:rect l="l" t="t" r="r" b="b"/>
              <a:pathLst>
                <a:path w="940987" h="945205">
                  <a:moveTo>
                    <a:pt x="470493" y="0"/>
                  </a:moveTo>
                  <a:cubicBezTo>
                    <a:pt x="730679" y="1164"/>
                    <a:pt x="940987" y="212414"/>
                    <a:pt x="940987" y="472602"/>
                  </a:cubicBezTo>
                  <a:cubicBezTo>
                    <a:pt x="940987" y="732791"/>
                    <a:pt x="730679" y="944041"/>
                    <a:pt x="470493" y="945205"/>
                  </a:cubicBezTo>
                  <a:cubicBezTo>
                    <a:pt x="210307" y="944041"/>
                    <a:pt x="0" y="732791"/>
                    <a:pt x="0" y="472602"/>
                  </a:cubicBezTo>
                  <a:cubicBezTo>
                    <a:pt x="0" y="212414"/>
                    <a:pt x="210307" y="1164"/>
                    <a:pt x="470493" y="0"/>
                  </a:cubicBezTo>
                  <a:close/>
                </a:path>
              </a:pathLst>
            </a:custGeom>
            <a:solidFill>
              <a:srgbClr val="7CD4D2"/>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59"/>
                </a:lnSpc>
              </a:pPr>
              <a:r>
                <a:rPr lang="en-US" sz="2400">
                  <a:solidFill>
                    <a:srgbClr val="FFFFFF"/>
                  </a:solidFill>
                  <a:latin typeface="Aileron Regular Bold"/>
                </a:rPr>
                <a:t>1</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031" y="9168346"/>
            <a:ext cx="9727319" cy="3106962"/>
          </a:xfrm>
          <a:prstGeom prst="rect">
            <a:avLst/>
          </a:prstGeom>
        </p:spPr>
      </p:pic>
      <p:grpSp>
        <p:nvGrpSpPr>
          <p:cNvPr id="12" name="Group 12"/>
          <p:cNvGrpSpPr/>
          <p:nvPr/>
        </p:nvGrpSpPr>
        <p:grpSpPr>
          <a:xfrm>
            <a:off x="6190544" y="6569913"/>
            <a:ext cx="627829" cy="613578"/>
            <a:chOff x="0" y="0"/>
            <a:chExt cx="967158" cy="945205"/>
          </a:xfrm>
        </p:grpSpPr>
        <p:sp>
          <p:nvSpPr>
            <p:cNvPr id="13" name="Freeform 13"/>
            <p:cNvSpPr/>
            <p:nvPr/>
          </p:nvSpPr>
          <p:spPr>
            <a:xfrm>
              <a:off x="13086" y="0"/>
              <a:ext cx="940987" cy="945205"/>
            </a:xfrm>
            <a:custGeom>
              <a:avLst/>
              <a:gdLst/>
              <a:ahLst/>
              <a:cxnLst/>
              <a:rect l="l" t="t" r="r" b="b"/>
              <a:pathLst>
                <a:path w="940987" h="945205">
                  <a:moveTo>
                    <a:pt x="470493" y="0"/>
                  </a:moveTo>
                  <a:cubicBezTo>
                    <a:pt x="730679" y="1164"/>
                    <a:pt x="940987" y="212414"/>
                    <a:pt x="940987" y="472602"/>
                  </a:cubicBezTo>
                  <a:cubicBezTo>
                    <a:pt x="940987" y="732791"/>
                    <a:pt x="730679" y="944041"/>
                    <a:pt x="470493" y="945205"/>
                  </a:cubicBezTo>
                  <a:cubicBezTo>
                    <a:pt x="210307" y="944041"/>
                    <a:pt x="0" y="732791"/>
                    <a:pt x="0" y="472602"/>
                  </a:cubicBezTo>
                  <a:cubicBezTo>
                    <a:pt x="0" y="212414"/>
                    <a:pt x="210307" y="1164"/>
                    <a:pt x="470493" y="0"/>
                  </a:cubicBezTo>
                  <a:close/>
                </a:path>
              </a:pathLst>
            </a:custGeom>
            <a:solidFill>
              <a:srgbClr val="37C9EF"/>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59"/>
                </a:lnSpc>
              </a:pPr>
              <a:r>
                <a:rPr lang="en-US" sz="2400">
                  <a:solidFill>
                    <a:srgbClr val="FFFFFF"/>
                  </a:solidFill>
                  <a:latin typeface="Aileron Regular Bold"/>
                </a:rPr>
                <a:t>3</a:t>
              </a:r>
            </a:p>
          </p:txBody>
        </p:sp>
      </p:grpSp>
      <p:grpSp>
        <p:nvGrpSpPr>
          <p:cNvPr id="15" name="Group 15"/>
          <p:cNvGrpSpPr/>
          <p:nvPr/>
        </p:nvGrpSpPr>
        <p:grpSpPr>
          <a:xfrm>
            <a:off x="6190544" y="4647253"/>
            <a:ext cx="627829" cy="613578"/>
            <a:chOff x="0" y="0"/>
            <a:chExt cx="967158" cy="945205"/>
          </a:xfrm>
        </p:grpSpPr>
        <p:sp>
          <p:nvSpPr>
            <p:cNvPr id="16" name="Freeform 16"/>
            <p:cNvSpPr/>
            <p:nvPr/>
          </p:nvSpPr>
          <p:spPr>
            <a:xfrm>
              <a:off x="13086" y="0"/>
              <a:ext cx="940987" cy="945205"/>
            </a:xfrm>
            <a:custGeom>
              <a:avLst/>
              <a:gdLst/>
              <a:ahLst/>
              <a:cxnLst/>
              <a:rect l="l" t="t" r="r" b="b"/>
              <a:pathLst>
                <a:path w="940987" h="945205">
                  <a:moveTo>
                    <a:pt x="470493" y="0"/>
                  </a:moveTo>
                  <a:cubicBezTo>
                    <a:pt x="730679" y="1164"/>
                    <a:pt x="940987" y="212414"/>
                    <a:pt x="940987" y="472602"/>
                  </a:cubicBezTo>
                  <a:cubicBezTo>
                    <a:pt x="940987" y="732791"/>
                    <a:pt x="730679" y="944041"/>
                    <a:pt x="470493" y="945205"/>
                  </a:cubicBezTo>
                  <a:cubicBezTo>
                    <a:pt x="210307" y="944041"/>
                    <a:pt x="0" y="732791"/>
                    <a:pt x="0" y="472602"/>
                  </a:cubicBezTo>
                  <a:cubicBezTo>
                    <a:pt x="0" y="212414"/>
                    <a:pt x="210307" y="1164"/>
                    <a:pt x="470493" y="0"/>
                  </a:cubicBezTo>
                  <a:close/>
                </a:path>
              </a:pathLst>
            </a:custGeom>
            <a:solidFill>
              <a:srgbClr val="4AB1B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r>
                <a:rPr lang="en-US" sz="2400">
                  <a:solidFill>
                    <a:srgbClr val="FFFFFF"/>
                  </a:solidFill>
                  <a:latin typeface="Aileron Regular Bold"/>
                </a:rPr>
                <a:t>2</a:t>
              </a:r>
            </a:p>
          </p:txBody>
        </p:sp>
      </p:grpSp>
      <p:grpSp>
        <p:nvGrpSpPr>
          <p:cNvPr id="18" name="Group 18"/>
          <p:cNvGrpSpPr/>
          <p:nvPr/>
        </p:nvGrpSpPr>
        <p:grpSpPr>
          <a:xfrm>
            <a:off x="6818373" y="2455449"/>
            <a:ext cx="1157873" cy="1157873"/>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D4D2"/>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21" name="Group 21"/>
          <p:cNvGrpSpPr/>
          <p:nvPr/>
        </p:nvGrpSpPr>
        <p:grpSpPr>
          <a:xfrm>
            <a:off x="8461631" y="2266109"/>
            <a:ext cx="7980225" cy="1380452"/>
            <a:chOff x="0" y="-104775"/>
            <a:chExt cx="10640301" cy="1840604"/>
          </a:xfrm>
        </p:grpSpPr>
        <p:sp>
          <p:nvSpPr>
            <p:cNvPr id="22" name="TextBox 22"/>
            <p:cNvSpPr txBox="1"/>
            <p:nvPr/>
          </p:nvSpPr>
          <p:spPr>
            <a:xfrm>
              <a:off x="0" y="636638"/>
              <a:ext cx="10640301" cy="1099191"/>
            </a:xfrm>
            <a:prstGeom prst="rect">
              <a:avLst/>
            </a:prstGeom>
          </p:spPr>
          <p:txBody>
            <a:bodyPr lIns="0" tIns="0" rIns="0" bIns="0" rtlCol="0" anchor="t">
              <a:spAutoFit/>
            </a:bodyPr>
            <a:lstStyle/>
            <a:p>
              <a:pPr marL="342900" indent="-342900">
                <a:lnSpc>
                  <a:spcPts val="3385"/>
                </a:lnSpc>
                <a:buFont typeface="Arial" panose="020B0604020202020204" pitchFamily="34" charset="0"/>
                <a:buChar char="•"/>
              </a:pPr>
              <a:r>
                <a:rPr lang="en-US" sz="1934" spc="58">
                  <a:solidFill>
                    <a:srgbClr val="191919"/>
                  </a:solidFill>
                  <a:latin typeface="Avenir Next LT Pro Light" panose="020B0304020202020204" pitchFamily="34" charset="0"/>
                </a:rPr>
                <a:t>Le </a:t>
              </a:r>
              <a:r>
                <a:rPr lang="en-US" sz="1934" spc="58" err="1">
                  <a:solidFill>
                    <a:srgbClr val="191919"/>
                  </a:solidFill>
                  <a:latin typeface="Avenir Next LT Pro Light" panose="020B0304020202020204" pitchFamily="34" charset="0"/>
                </a:rPr>
                <a:t>serveur</a:t>
              </a:r>
              <a:r>
                <a:rPr lang="en-US" sz="1934" spc="58">
                  <a:solidFill>
                    <a:srgbClr val="191919"/>
                  </a:solidFill>
                  <a:latin typeface="Avenir Next LT Pro Light" panose="020B0304020202020204" pitchFamily="34" charset="0"/>
                </a:rPr>
                <a:t> web </a:t>
              </a:r>
              <a:r>
                <a:rPr lang="en-US" sz="1934" spc="58" err="1">
                  <a:solidFill>
                    <a:srgbClr val="191919"/>
                  </a:solidFill>
                  <a:latin typeface="Avenir Next LT Pro Light" panose="020B0304020202020204" pitchFamily="34" charset="0"/>
                </a:rPr>
                <a:t>est</a:t>
              </a:r>
              <a:r>
                <a:rPr lang="en-US" sz="1934" spc="58">
                  <a:solidFill>
                    <a:srgbClr val="191919"/>
                  </a:solidFill>
                  <a:latin typeface="Avenir Next LT Pro Light" panose="020B0304020202020204" pitchFamily="34" charset="0"/>
                </a:rPr>
                <a:t> le </a:t>
              </a:r>
              <a:r>
                <a:rPr lang="en-US" sz="1934" spc="58" err="1">
                  <a:solidFill>
                    <a:srgbClr val="191919"/>
                  </a:solidFill>
                  <a:latin typeface="Avenir Next LT Pro Light" panose="020B0304020202020204" pitchFamily="34" charset="0"/>
                </a:rPr>
                <a:t>composant</a:t>
              </a:r>
              <a:r>
                <a:rPr lang="en-US" sz="1934" spc="58">
                  <a:solidFill>
                    <a:srgbClr val="191919"/>
                  </a:solidFill>
                  <a:latin typeface="Avenir Next LT Pro Light" panose="020B0304020202020204" pitchFamily="34" charset="0"/>
                </a:rPr>
                <a:t> qui </a:t>
              </a:r>
              <a:r>
                <a:rPr lang="en-US" sz="1934" spc="58" err="1">
                  <a:solidFill>
                    <a:srgbClr val="191919"/>
                  </a:solidFill>
                  <a:latin typeface="Avenir Next LT Pro Light" panose="020B0304020202020204" pitchFamily="34" charset="0"/>
                </a:rPr>
                <a:t>est</a:t>
              </a:r>
              <a:r>
                <a:rPr lang="en-US" sz="1934" spc="58">
                  <a:solidFill>
                    <a:srgbClr val="191919"/>
                  </a:solidFill>
                  <a:latin typeface="Avenir Next LT Pro Light" panose="020B0304020202020204" pitchFamily="34" charset="0"/>
                </a:rPr>
                <a:t> </a:t>
              </a:r>
              <a:r>
                <a:rPr lang="en-US" sz="1934" spc="58" err="1">
                  <a:solidFill>
                    <a:srgbClr val="191919"/>
                  </a:solidFill>
                  <a:latin typeface="Avenir Next LT Pro Light" panose="020B0304020202020204" pitchFamily="34" charset="0"/>
                </a:rPr>
                <a:t>responsable</a:t>
              </a:r>
              <a:r>
                <a:rPr lang="en-US" sz="1934" spc="58">
                  <a:solidFill>
                    <a:srgbClr val="191919"/>
                  </a:solidFill>
                  <a:latin typeface="Avenir Next LT Pro Light" panose="020B0304020202020204" pitchFamily="34" charset="0"/>
                </a:rPr>
                <a:t> de la gestion de </a:t>
              </a:r>
              <a:r>
                <a:rPr lang="en-US" sz="1934" spc="58" err="1">
                  <a:solidFill>
                    <a:srgbClr val="191919"/>
                  </a:solidFill>
                  <a:latin typeface="Avenir Next LT Pro Light" panose="020B0304020202020204" pitchFamily="34" charset="0"/>
                </a:rPr>
                <a:t>toutes</a:t>
              </a:r>
              <a:r>
                <a:rPr lang="en-US" sz="1934" spc="58">
                  <a:solidFill>
                    <a:srgbClr val="191919"/>
                  </a:solidFill>
                  <a:latin typeface="Avenir Next LT Pro Light" panose="020B0304020202020204" pitchFamily="34" charset="0"/>
                </a:rPr>
                <a:t> les API de </a:t>
              </a:r>
              <a:r>
                <a:rPr lang="en-US" sz="1934" spc="58" err="1">
                  <a:solidFill>
                    <a:srgbClr val="191919"/>
                  </a:solidFill>
                  <a:latin typeface="Avenir Next LT Pro Light" panose="020B0304020202020204" pitchFamily="34" charset="0"/>
                </a:rPr>
                <a:t>l’interface</a:t>
              </a:r>
              <a:r>
                <a:rPr lang="en-US" sz="1934" spc="58">
                  <a:solidFill>
                    <a:srgbClr val="191919"/>
                  </a:solidFill>
                  <a:latin typeface="Avenir Next LT Pro Light" panose="020B0304020202020204" pitchFamily="34" charset="0"/>
                </a:rPr>
                <a:t> </a:t>
              </a:r>
              <a:r>
                <a:rPr lang="en-US" sz="1934" spc="58" err="1">
                  <a:solidFill>
                    <a:srgbClr val="191919"/>
                  </a:solidFill>
                  <a:latin typeface="Avenir Next LT Pro Light" panose="020B0304020202020204" pitchFamily="34" charset="0"/>
                </a:rPr>
                <a:t>utilisateur</a:t>
              </a:r>
              <a:r>
                <a:rPr lang="en-US" sz="1934" spc="58">
                  <a:solidFill>
                    <a:srgbClr val="191919"/>
                  </a:solidFill>
                  <a:latin typeface="Avenir Next LT Pro Light" panose="020B0304020202020204" pitchFamily="34" charset="0"/>
                </a:rPr>
                <a:t> et de REST.</a:t>
              </a:r>
            </a:p>
          </p:txBody>
        </p:sp>
        <p:sp>
          <p:nvSpPr>
            <p:cNvPr id="23" name="TextBox 23"/>
            <p:cNvSpPr txBox="1"/>
            <p:nvPr/>
          </p:nvSpPr>
          <p:spPr>
            <a:xfrm>
              <a:off x="0" y="-104775"/>
              <a:ext cx="10640301" cy="632226"/>
            </a:xfrm>
            <a:prstGeom prst="rect">
              <a:avLst/>
            </a:prstGeom>
          </p:spPr>
          <p:txBody>
            <a:bodyPr lIns="0" tIns="0" rIns="0" bIns="0" rtlCol="0" anchor="t">
              <a:spAutoFit/>
            </a:bodyPr>
            <a:lstStyle/>
            <a:p>
              <a:pPr>
                <a:lnSpc>
                  <a:spcPts val="4074"/>
                </a:lnSpc>
              </a:pPr>
              <a:r>
                <a:rPr lang="en-US" sz="2515" b="1" spc="100" err="1">
                  <a:solidFill>
                    <a:srgbClr val="191919"/>
                  </a:solidFill>
                  <a:latin typeface="Avenir Next LT Pro Light" panose="020B0304020202020204" pitchFamily="34" charset="0"/>
                </a:rPr>
                <a:t>Serveur</a:t>
              </a:r>
              <a:r>
                <a:rPr lang="en-US" sz="2515" b="1" spc="100">
                  <a:solidFill>
                    <a:srgbClr val="191919"/>
                  </a:solidFill>
                  <a:latin typeface="Avenir Next LT Pro Light" panose="020B0304020202020204" pitchFamily="34" charset="0"/>
                </a:rPr>
                <a:t> web</a:t>
              </a:r>
            </a:p>
          </p:txBody>
        </p:sp>
      </p:grpSp>
      <p:grpSp>
        <p:nvGrpSpPr>
          <p:cNvPr id="24" name="Group 24"/>
          <p:cNvGrpSpPr/>
          <p:nvPr/>
        </p:nvGrpSpPr>
        <p:grpSpPr>
          <a:xfrm>
            <a:off x="8461631" y="3873727"/>
            <a:ext cx="7980225" cy="1816472"/>
            <a:chOff x="0" y="-104775"/>
            <a:chExt cx="10640301" cy="2421962"/>
          </a:xfrm>
        </p:grpSpPr>
        <p:sp>
          <p:nvSpPr>
            <p:cNvPr id="25" name="TextBox 25"/>
            <p:cNvSpPr txBox="1"/>
            <p:nvPr/>
          </p:nvSpPr>
          <p:spPr>
            <a:xfrm>
              <a:off x="0" y="636640"/>
              <a:ext cx="10640301" cy="1680547"/>
            </a:xfrm>
            <a:prstGeom prst="rect">
              <a:avLst/>
            </a:prstGeom>
          </p:spPr>
          <p:txBody>
            <a:bodyPr lIns="0" tIns="0" rIns="0" bIns="0" rtlCol="0" anchor="t">
              <a:spAutoFit/>
            </a:bodyPr>
            <a:lstStyle/>
            <a:p>
              <a:pPr marL="342900" indent="-342900">
                <a:lnSpc>
                  <a:spcPts val="3385"/>
                </a:lnSpc>
                <a:buFont typeface="Arial" panose="020B0604020202020204" pitchFamily="34" charset="0"/>
                <a:buChar char="•"/>
              </a:pPr>
              <a:r>
                <a:rPr lang="en-US" sz="1934" spc="58">
                  <a:solidFill>
                    <a:srgbClr val="191919"/>
                  </a:solidFill>
                  <a:latin typeface="Avenir Next LT Pro Light" panose="020B0304020202020204" pitchFamily="34" charset="0"/>
                </a:rPr>
                <a:t>Le </a:t>
              </a:r>
              <a:r>
                <a:rPr lang="en-US" sz="1934" spc="58" err="1">
                  <a:solidFill>
                    <a:srgbClr val="191919"/>
                  </a:solidFill>
                  <a:latin typeface="Avenir Next LT Pro Light" panose="020B0304020202020204" pitchFamily="34" charset="0"/>
                </a:rPr>
                <a:t>planificateur</a:t>
              </a:r>
              <a:r>
                <a:rPr lang="en-US" sz="1934" spc="58">
                  <a:solidFill>
                    <a:srgbClr val="191919"/>
                  </a:solidFill>
                  <a:latin typeface="Avenir Next LT Pro Light" panose="020B0304020202020204" pitchFamily="34" charset="0"/>
                </a:rPr>
                <a:t> passe </a:t>
              </a:r>
              <a:r>
                <a:rPr lang="en-US" sz="1934" spc="58" err="1">
                  <a:solidFill>
                    <a:srgbClr val="191919"/>
                  </a:solidFill>
                  <a:latin typeface="Avenir Next LT Pro Light" panose="020B0304020202020204" pitchFamily="34" charset="0"/>
                </a:rPr>
                <a:t>en</a:t>
              </a:r>
              <a:r>
                <a:rPr lang="en-US" sz="1934" spc="58">
                  <a:solidFill>
                    <a:srgbClr val="191919"/>
                  </a:solidFill>
                  <a:latin typeface="Avenir Next LT Pro Light" panose="020B0304020202020204" pitchFamily="34" charset="0"/>
                </a:rPr>
                <a:t> revue les DAG </a:t>
              </a:r>
              <a:r>
                <a:rPr lang="en-US" sz="1934" spc="58" err="1">
                  <a:solidFill>
                    <a:srgbClr val="191919"/>
                  </a:solidFill>
                  <a:latin typeface="Avenir Next LT Pro Light" panose="020B0304020202020204" pitchFamily="34" charset="0"/>
                </a:rPr>
                <a:t>toutes</a:t>
              </a:r>
              <a:r>
                <a:rPr lang="en-US" sz="1934" spc="58">
                  <a:solidFill>
                    <a:srgbClr val="191919"/>
                  </a:solidFill>
                  <a:latin typeface="Avenir Next LT Pro Light" panose="020B0304020202020204" pitchFamily="34" charset="0"/>
                </a:rPr>
                <a:t> les n </a:t>
              </a:r>
              <a:r>
                <a:rPr lang="en-US" sz="1934" spc="58" err="1">
                  <a:solidFill>
                    <a:srgbClr val="191919"/>
                  </a:solidFill>
                  <a:latin typeface="Avenir Next LT Pro Light" panose="020B0304020202020204" pitchFamily="34" charset="0"/>
                </a:rPr>
                <a:t>secondes</a:t>
              </a:r>
              <a:r>
                <a:rPr lang="en-US" sz="1934" spc="58">
                  <a:solidFill>
                    <a:srgbClr val="191919"/>
                  </a:solidFill>
                  <a:latin typeface="Avenir Next LT Pro Light" panose="020B0304020202020204" pitchFamily="34" charset="0"/>
                </a:rPr>
                <a:t> et </a:t>
              </a:r>
              <a:r>
                <a:rPr lang="en-US" sz="1934" spc="58" err="1">
                  <a:solidFill>
                    <a:srgbClr val="191919"/>
                  </a:solidFill>
                  <a:latin typeface="Avenir Next LT Pro Light" panose="020B0304020202020204" pitchFamily="34" charset="0"/>
                </a:rPr>
                <a:t>programme</a:t>
              </a:r>
              <a:r>
                <a:rPr lang="en-US" sz="1934" spc="58">
                  <a:solidFill>
                    <a:srgbClr val="191919"/>
                  </a:solidFill>
                  <a:latin typeface="Avenir Next LT Pro Light" panose="020B0304020202020204" pitchFamily="34" charset="0"/>
                </a:rPr>
                <a:t> la </a:t>
              </a:r>
              <a:r>
                <a:rPr lang="en-US" sz="1934" spc="58" err="1">
                  <a:solidFill>
                    <a:srgbClr val="191919"/>
                  </a:solidFill>
                  <a:latin typeface="Avenir Next LT Pro Light" panose="020B0304020202020204" pitchFamily="34" charset="0"/>
                </a:rPr>
                <a:t>tâche</a:t>
              </a:r>
              <a:r>
                <a:rPr lang="en-US" sz="1934" spc="58">
                  <a:solidFill>
                    <a:srgbClr val="191919"/>
                  </a:solidFill>
                  <a:latin typeface="Avenir Next LT Pro Light" panose="020B0304020202020204" pitchFamily="34" charset="0"/>
                </a:rPr>
                <a:t> à </a:t>
              </a:r>
              <a:r>
                <a:rPr lang="en-US" sz="1934" spc="58" err="1">
                  <a:solidFill>
                    <a:srgbClr val="191919"/>
                  </a:solidFill>
                  <a:latin typeface="Avenir Next LT Pro Light" panose="020B0304020202020204" pitchFamily="34" charset="0"/>
                </a:rPr>
                <a:t>exécuter.Le</a:t>
              </a:r>
              <a:r>
                <a:rPr lang="en-US" sz="1934" spc="58">
                  <a:solidFill>
                    <a:srgbClr val="191919"/>
                  </a:solidFill>
                  <a:latin typeface="Avenir Next LT Pro Light" panose="020B0304020202020204" pitchFamily="34" charset="0"/>
                </a:rPr>
                <a:t> </a:t>
              </a:r>
              <a:r>
                <a:rPr lang="en-US" sz="1934" spc="58" err="1">
                  <a:solidFill>
                    <a:srgbClr val="191919"/>
                  </a:solidFill>
                  <a:latin typeface="Avenir Next LT Pro Light" panose="020B0304020202020204" pitchFamily="34" charset="0"/>
                </a:rPr>
                <a:t>planificateur</a:t>
              </a:r>
              <a:r>
                <a:rPr lang="en-US" sz="1934" spc="58">
                  <a:solidFill>
                    <a:srgbClr val="191919"/>
                  </a:solidFill>
                  <a:latin typeface="Avenir Next LT Pro Light" panose="020B0304020202020204" pitchFamily="34" charset="0"/>
                </a:rPr>
                <a:t> </a:t>
              </a:r>
              <a:r>
                <a:rPr lang="en-US" sz="1934" spc="58" err="1">
                  <a:solidFill>
                    <a:srgbClr val="191919"/>
                  </a:solidFill>
                  <a:latin typeface="Avenir Next LT Pro Light" panose="020B0304020202020204" pitchFamily="34" charset="0"/>
                </a:rPr>
                <a:t>possède</a:t>
              </a:r>
              <a:r>
                <a:rPr lang="en-US" sz="1934" spc="58">
                  <a:solidFill>
                    <a:srgbClr val="191919"/>
                  </a:solidFill>
                  <a:latin typeface="Avenir Next LT Pro Light" panose="020B0304020202020204" pitchFamily="34" charset="0"/>
                </a:rPr>
                <a:t> </a:t>
              </a:r>
              <a:r>
                <a:rPr lang="en-US" sz="1934" spc="58" err="1">
                  <a:solidFill>
                    <a:srgbClr val="191919"/>
                  </a:solidFill>
                  <a:latin typeface="Avenir Next LT Pro Light" panose="020B0304020202020204" pitchFamily="34" charset="0"/>
                </a:rPr>
                <a:t>également</a:t>
              </a:r>
              <a:r>
                <a:rPr lang="en-US" sz="1934" spc="58">
                  <a:solidFill>
                    <a:srgbClr val="191919"/>
                  </a:solidFill>
                  <a:latin typeface="Avenir Next LT Pro Light" panose="020B0304020202020204" pitchFamily="34" charset="0"/>
                </a:rPr>
                <a:t> un </a:t>
              </a:r>
              <a:r>
                <a:rPr lang="en-US" sz="1934" spc="58" err="1">
                  <a:solidFill>
                    <a:srgbClr val="191919"/>
                  </a:solidFill>
                  <a:latin typeface="Avenir Next LT Pro Light" panose="020B0304020202020204" pitchFamily="34" charset="0"/>
                </a:rPr>
                <a:t>composant</a:t>
              </a:r>
              <a:r>
                <a:rPr lang="en-US" sz="1934" spc="58">
                  <a:solidFill>
                    <a:srgbClr val="191919"/>
                  </a:solidFill>
                  <a:latin typeface="Avenir Next LT Pro Light" panose="020B0304020202020204" pitchFamily="34" charset="0"/>
                </a:rPr>
                <a:t> interne </a:t>
              </a:r>
              <a:r>
                <a:rPr lang="en-US" sz="1934" spc="58" err="1">
                  <a:solidFill>
                    <a:srgbClr val="191919"/>
                  </a:solidFill>
                  <a:latin typeface="Avenir Next LT Pro Light" panose="020B0304020202020204" pitchFamily="34" charset="0"/>
                </a:rPr>
                <a:t>appelé</a:t>
              </a:r>
              <a:r>
                <a:rPr lang="en-US" sz="1934" spc="58">
                  <a:solidFill>
                    <a:srgbClr val="191919"/>
                  </a:solidFill>
                  <a:latin typeface="Avenir Next LT Pro Light" panose="020B0304020202020204" pitchFamily="34" charset="0"/>
                </a:rPr>
                <a:t> Executor. </a:t>
              </a:r>
            </a:p>
          </p:txBody>
        </p:sp>
        <p:sp>
          <p:nvSpPr>
            <p:cNvPr id="26" name="TextBox 26"/>
            <p:cNvSpPr txBox="1"/>
            <p:nvPr/>
          </p:nvSpPr>
          <p:spPr>
            <a:xfrm>
              <a:off x="0" y="-104775"/>
              <a:ext cx="10640301" cy="632225"/>
            </a:xfrm>
            <a:prstGeom prst="rect">
              <a:avLst/>
            </a:prstGeom>
          </p:spPr>
          <p:txBody>
            <a:bodyPr lIns="0" tIns="0" rIns="0" bIns="0" rtlCol="0" anchor="t">
              <a:spAutoFit/>
            </a:bodyPr>
            <a:lstStyle/>
            <a:p>
              <a:pPr>
                <a:lnSpc>
                  <a:spcPts val="4074"/>
                </a:lnSpc>
              </a:pPr>
              <a:r>
                <a:rPr lang="en-US" sz="2515" b="1" spc="100" err="1">
                  <a:solidFill>
                    <a:srgbClr val="191919"/>
                  </a:solidFill>
                  <a:latin typeface="Avenir Next LT Pro Light" panose="020B0304020202020204" pitchFamily="34" charset="0"/>
                </a:rPr>
                <a:t>Planificateur </a:t>
              </a:r>
              <a:r>
                <a:rPr lang="en-US" sz="2515" b="1" spc="100">
                  <a:solidFill>
                    <a:srgbClr val="191919"/>
                  </a:solidFill>
                  <a:latin typeface="Avenir Next LT Pro Light" panose="020B0304020202020204" pitchFamily="34" charset="0"/>
                </a:rPr>
                <a:t>(Scheduler)</a:t>
              </a:r>
            </a:p>
          </p:txBody>
        </p:sp>
      </p:grpSp>
      <p:grpSp>
        <p:nvGrpSpPr>
          <p:cNvPr id="27" name="Group 27"/>
          <p:cNvGrpSpPr/>
          <p:nvPr/>
        </p:nvGrpSpPr>
        <p:grpSpPr>
          <a:xfrm>
            <a:off x="8461631" y="5907146"/>
            <a:ext cx="7980225" cy="2252486"/>
            <a:chOff x="0" y="-104775"/>
            <a:chExt cx="10640301" cy="3003317"/>
          </a:xfrm>
        </p:grpSpPr>
        <p:sp>
          <p:nvSpPr>
            <p:cNvPr id="28" name="TextBox 28"/>
            <p:cNvSpPr txBox="1"/>
            <p:nvPr/>
          </p:nvSpPr>
          <p:spPr>
            <a:xfrm>
              <a:off x="0" y="636638"/>
              <a:ext cx="10640301" cy="2261904"/>
            </a:xfrm>
            <a:prstGeom prst="rect">
              <a:avLst/>
            </a:prstGeom>
          </p:spPr>
          <p:txBody>
            <a:bodyPr lIns="0" tIns="0" rIns="0" bIns="0" rtlCol="0" anchor="t">
              <a:spAutoFit/>
            </a:bodyPr>
            <a:lstStyle/>
            <a:p>
              <a:pPr marL="342900" indent="-342900">
                <a:lnSpc>
                  <a:spcPts val="3385"/>
                </a:lnSpc>
                <a:buFont typeface="Arial" panose="020B0604020202020204" pitchFamily="34" charset="0"/>
                <a:buChar char="•"/>
              </a:pPr>
              <a:r>
                <a:rPr lang="en-GB" sz="1934" spc="58">
                  <a:solidFill>
                    <a:srgbClr val="191919"/>
                  </a:solidFill>
                  <a:latin typeface="Avenir Next LT Pro Light" panose="020B0304020202020204" pitchFamily="34" charset="0"/>
                </a:rPr>
                <a:t>responsable de l'exécution des tâches définies dans un graphe acyclique orienté (DAG). Orchestre l'exécution des tâches en fonction des dépendances sur les ressources allouées aux workers.</a:t>
              </a:r>
              <a:endParaRPr lang="en-US" sz="1934" spc="58">
                <a:solidFill>
                  <a:srgbClr val="191919"/>
                </a:solidFill>
                <a:latin typeface="Avenir Next LT Pro Light" panose="020B0304020202020204" pitchFamily="34" charset="0"/>
              </a:endParaRPr>
            </a:p>
          </p:txBody>
        </p:sp>
        <p:sp>
          <p:nvSpPr>
            <p:cNvPr id="29" name="TextBox 29"/>
            <p:cNvSpPr txBox="1"/>
            <p:nvPr/>
          </p:nvSpPr>
          <p:spPr>
            <a:xfrm>
              <a:off x="0" y="-104775"/>
              <a:ext cx="10640301" cy="632226"/>
            </a:xfrm>
            <a:prstGeom prst="rect">
              <a:avLst/>
            </a:prstGeom>
          </p:spPr>
          <p:txBody>
            <a:bodyPr lIns="0" tIns="0" rIns="0" bIns="0" rtlCol="0" anchor="t">
              <a:spAutoFit/>
            </a:bodyPr>
            <a:lstStyle/>
            <a:p>
              <a:pPr>
                <a:lnSpc>
                  <a:spcPts val="4074"/>
                </a:lnSpc>
              </a:pPr>
              <a:r>
                <a:rPr lang="en-US" sz="2515" b="1" spc="100" err="1">
                  <a:solidFill>
                    <a:srgbClr val="191919"/>
                  </a:solidFill>
                  <a:latin typeface="Avenir Next LT Pro Light" panose="020B0304020202020204" pitchFamily="34" charset="0"/>
                </a:rPr>
                <a:t>Exécuteurs</a:t>
              </a:r>
              <a:endParaRPr lang="en-US" sz="2515" b="1" spc="100">
                <a:solidFill>
                  <a:srgbClr val="191919"/>
                </a:solidFill>
                <a:latin typeface="Avenir Next LT Pro Light" panose="020B0304020202020204" pitchFamily="34" charset="0"/>
              </a:endParaRPr>
            </a:p>
          </p:txBody>
        </p:sp>
      </p:grpSp>
      <p:sp>
        <p:nvSpPr>
          <p:cNvPr id="36" name="AutoShape 36"/>
          <p:cNvSpPr/>
          <p:nvPr/>
        </p:nvSpPr>
        <p:spPr>
          <a:xfrm rot="-5399999" flipV="1">
            <a:off x="5706991" y="5298881"/>
            <a:ext cx="3436310" cy="55671"/>
          </a:xfrm>
          <a:prstGeom prst="line">
            <a:avLst/>
          </a:prstGeom>
          <a:ln w="9525" cap="flat">
            <a:solidFill>
              <a:srgbClr val="191919">
                <a:alpha val="60000"/>
              </a:srgbClr>
            </a:solidFill>
            <a:prstDash val="solid"/>
            <a:headEnd type="none" w="sm" len="sm"/>
            <a:tailEnd type="none" w="sm" len="sm"/>
          </a:ln>
        </p:spPr>
      </p:sp>
      <p:grpSp>
        <p:nvGrpSpPr>
          <p:cNvPr id="37" name="Group 37"/>
          <p:cNvGrpSpPr/>
          <p:nvPr/>
        </p:nvGrpSpPr>
        <p:grpSpPr>
          <a:xfrm>
            <a:off x="6818373" y="4375105"/>
            <a:ext cx="1157873" cy="1157873"/>
            <a:chOff x="0" y="0"/>
            <a:chExt cx="812800" cy="812800"/>
          </a:xfrm>
        </p:grpSpPr>
        <p:sp>
          <p:nvSpPr>
            <p:cNvPr id="38" name="Freeform 3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AB1B4"/>
            </a:solidFill>
          </p:spPr>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40" name="Group 40"/>
          <p:cNvGrpSpPr/>
          <p:nvPr/>
        </p:nvGrpSpPr>
        <p:grpSpPr>
          <a:xfrm>
            <a:off x="6818373" y="6297765"/>
            <a:ext cx="1157873" cy="1157873"/>
            <a:chOff x="0" y="0"/>
            <a:chExt cx="812800" cy="812800"/>
          </a:xfrm>
        </p:grpSpPr>
        <p:sp>
          <p:nvSpPr>
            <p:cNvPr id="41" name="Freeform 4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7C9EF"/>
            </a:solidFill>
          </p:spPr>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50" name="Group 50"/>
          <p:cNvGrpSpPr/>
          <p:nvPr/>
        </p:nvGrpSpPr>
        <p:grpSpPr>
          <a:xfrm rot="5400000">
            <a:off x="16762453" y="1336691"/>
            <a:ext cx="804837" cy="188856"/>
            <a:chOff x="0" y="0"/>
            <a:chExt cx="1073116" cy="251808"/>
          </a:xfrm>
        </p:grpSpPr>
        <p:grpSp>
          <p:nvGrpSpPr>
            <p:cNvPr id="51" name="Group 51"/>
            <p:cNvGrpSpPr/>
            <p:nvPr/>
          </p:nvGrpSpPr>
          <p:grpSpPr>
            <a:xfrm>
              <a:off x="0" y="0"/>
              <a:ext cx="251808" cy="251808"/>
              <a:chOff x="0" y="0"/>
              <a:chExt cx="6350000" cy="6350000"/>
            </a:xfrm>
          </p:grpSpPr>
          <p:sp>
            <p:nvSpPr>
              <p:cNvPr id="52" name="Freeform 5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53" name="Group 53"/>
            <p:cNvGrpSpPr/>
            <p:nvPr/>
          </p:nvGrpSpPr>
          <p:grpSpPr>
            <a:xfrm>
              <a:off x="410654" y="0"/>
              <a:ext cx="251808" cy="251808"/>
              <a:chOff x="0" y="0"/>
              <a:chExt cx="6350000" cy="6350000"/>
            </a:xfrm>
          </p:grpSpPr>
          <p:sp>
            <p:nvSpPr>
              <p:cNvPr id="54" name="Freeform 5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55" name="Group 55"/>
            <p:cNvGrpSpPr/>
            <p:nvPr/>
          </p:nvGrpSpPr>
          <p:grpSpPr>
            <a:xfrm>
              <a:off x="821308" y="0"/>
              <a:ext cx="251808" cy="251808"/>
              <a:chOff x="0" y="0"/>
              <a:chExt cx="6350000" cy="6350000"/>
            </a:xfrm>
          </p:grpSpPr>
          <p:sp>
            <p:nvSpPr>
              <p:cNvPr id="56" name="Freeform 5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sp>
        <p:nvSpPr>
          <p:cNvPr id="57" name="TextBox 57"/>
          <p:cNvSpPr txBox="1"/>
          <p:nvPr/>
        </p:nvSpPr>
        <p:spPr>
          <a:xfrm>
            <a:off x="720268" y="4482084"/>
            <a:ext cx="5839028" cy="1646301"/>
          </a:xfrm>
          <a:prstGeom prst="rect">
            <a:avLst/>
          </a:prstGeom>
        </p:spPr>
        <p:txBody>
          <a:bodyPr lIns="0" tIns="0" rIns="0" bIns="0" rtlCol="0" anchor="t">
            <a:spAutoFit/>
          </a:bodyPr>
          <a:lstStyle/>
          <a:p>
            <a:pPr>
              <a:lnSpc>
                <a:spcPts val="6672"/>
              </a:lnSpc>
            </a:pPr>
            <a:r>
              <a:rPr lang="en-US" sz="4800" b="1" spc="62">
                <a:solidFill>
                  <a:srgbClr val="545454"/>
                </a:solidFill>
                <a:latin typeface="Avenir Next LT Pro" panose="020B0504020202020204" pitchFamily="34" charset="0"/>
              </a:rPr>
              <a:t>AIRFLOW ET SES COMPOSANTS</a:t>
            </a:r>
          </a:p>
        </p:txBody>
      </p:sp>
      <p:pic>
        <p:nvPicPr>
          <p:cNvPr id="58" name="Picture 58"/>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33" name="Espace réservé du numéro de diapositive 24">
            <a:extLst>
              <a:ext uri="{FF2B5EF4-FFF2-40B4-BE49-F238E27FC236}">
                <a16:creationId xmlns:a16="http://schemas.microsoft.com/office/drawing/2014/main" id="{F93AB1AD-494A-DE10-5E9E-97A379C8999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19</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dissolve">
                                      <p:cBhvr>
                                        <p:cTn id="18" dur="500"/>
                                        <p:tgtEl>
                                          <p:spTgt spid="37"/>
                                        </p:tgtEl>
                                      </p:cBhvr>
                                    </p:animEffect>
                                  </p:childTnLst>
                                </p:cTn>
                              </p:par>
                              <p:par>
                                <p:cTn id="19" presetID="9"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par>
                                <p:cTn id="22" presetID="9"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par>
                                <p:cTn id="33" presetID="9"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dissolv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POOLS DE RESSOURCES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pic>
        <p:nvPicPr>
          <p:cNvPr id="13" name="Picture 12">
            <a:extLst>
              <a:ext uri="{FF2B5EF4-FFF2-40B4-BE49-F238E27FC236}">
                <a16:creationId xmlns:a16="http://schemas.microsoft.com/office/drawing/2014/main" id="{2000CDDE-7B25-19A8-5D2C-835114C39ECA}"/>
              </a:ext>
            </a:extLst>
          </p:cNvPr>
          <p:cNvPicPr>
            <a:picLocks noChangeAspect="1"/>
          </p:cNvPicPr>
          <p:nvPr/>
        </p:nvPicPr>
        <p:blipFill>
          <a:blip r:embed="rId6"/>
          <a:stretch>
            <a:fillRect/>
          </a:stretch>
        </p:blipFill>
        <p:spPr>
          <a:xfrm>
            <a:off x="4572606" y="1600946"/>
            <a:ext cx="9142787" cy="3782667"/>
          </a:xfrm>
          <a:prstGeom prst="rect">
            <a:avLst/>
          </a:prstGeom>
        </p:spPr>
      </p:pic>
      <p:pic>
        <p:nvPicPr>
          <p:cNvPr id="14" name="Picture 13">
            <a:extLst>
              <a:ext uri="{FF2B5EF4-FFF2-40B4-BE49-F238E27FC236}">
                <a16:creationId xmlns:a16="http://schemas.microsoft.com/office/drawing/2014/main" id="{7BD60933-8AF8-5CA7-0B1E-6BAB6F122C5E}"/>
              </a:ext>
            </a:extLst>
          </p:cNvPr>
          <p:cNvPicPr>
            <a:picLocks noChangeAspect="1"/>
          </p:cNvPicPr>
          <p:nvPr/>
        </p:nvPicPr>
        <p:blipFill>
          <a:blip r:embed="rId7"/>
          <a:stretch>
            <a:fillRect/>
          </a:stretch>
        </p:blipFill>
        <p:spPr>
          <a:xfrm>
            <a:off x="4572605" y="5491179"/>
            <a:ext cx="9142787" cy="3591221"/>
          </a:xfrm>
          <a:prstGeom prst="rect">
            <a:avLst/>
          </a:prstGeom>
        </p:spPr>
      </p:pic>
      <p:sp>
        <p:nvSpPr>
          <p:cNvPr id="15" name="Espace réservé du numéro de diapositive 24">
            <a:extLst>
              <a:ext uri="{FF2B5EF4-FFF2-40B4-BE49-F238E27FC236}">
                <a16:creationId xmlns:a16="http://schemas.microsoft.com/office/drawing/2014/main" id="{913D9253-2E0B-2691-3D74-E8529B331741}"/>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190</a:t>
            </a:fld>
            <a:endParaRPr lang="en-US" sz="1800" b="1">
              <a:solidFill>
                <a:srgbClr val="A8CEC3"/>
              </a:solidFill>
            </a:endParaRPr>
          </a:p>
        </p:txBody>
      </p:sp>
    </p:spTree>
    <p:extLst>
      <p:ext uri="{BB962C8B-B14F-4D97-AF65-F5344CB8AC3E}">
        <p14:creationId xmlns:p14="http://schemas.microsoft.com/office/powerpoint/2010/main" val="11671936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59764" y="4933949"/>
            <a:ext cx="16495248" cy="2128788"/>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MONITORING </a:t>
            </a:r>
          </a:p>
          <a:p>
            <a:pPr algn="r">
              <a:lnSpc>
                <a:spcPts val="8250"/>
              </a:lnSpc>
            </a:pPr>
            <a:r>
              <a:rPr lang="en-US" sz="7500" b="1">
                <a:solidFill>
                  <a:srgbClr val="545454"/>
                </a:solidFill>
                <a:latin typeface="Avenir Next LT Pro"/>
              </a:rPr>
              <a:t>W/NOTIFICATIONS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12.</a:t>
            </a:r>
          </a:p>
        </p:txBody>
      </p:sp>
    </p:spTree>
    <p:extLst>
      <p:ext uri="{BB962C8B-B14F-4D97-AF65-F5344CB8AC3E}">
        <p14:creationId xmlns:p14="http://schemas.microsoft.com/office/powerpoint/2010/main" val="27777898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ALERT MONITORING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pic>
        <p:nvPicPr>
          <p:cNvPr id="13" name="Picture 12">
            <a:extLst>
              <a:ext uri="{FF2B5EF4-FFF2-40B4-BE49-F238E27FC236}">
                <a16:creationId xmlns:a16="http://schemas.microsoft.com/office/drawing/2014/main" id="{73F4510E-A147-BC54-2026-F9E95B681512}"/>
              </a:ext>
            </a:extLst>
          </p:cNvPr>
          <p:cNvPicPr>
            <a:picLocks noChangeAspect="1"/>
          </p:cNvPicPr>
          <p:nvPr/>
        </p:nvPicPr>
        <p:blipFill>
          <a:blip r:embed="rId6"/>
          <a:stretch>
            <a:fillRect/>
          </a:stretch>
        </p:blipFill>
        <p:spPr>
          <a:xfrm>
            <a:off x="2813050" y="2610428"/>
            <a:ext cx="11946690" cy="4630882"/>
          </a:xfrm>
          <a:prstGeom prst="rect">
            <a:avLst/>
          </a:prstGeom>
        </p:spPr>
      </p:pic>
      <p:sp>
        <p:nvSpPr>
          <p:cNvPr id="14" name="Espace réservé du numéro de diapositive 24">
            <a:extLst>
              <a:ext uri="{FF2B5EF4-FFF2-40B4-BE49-F238E27FC236}">
                <a16:creationId xmlns:a16="http://schemas.microsoft.com/office/drawing/2014/main" id="{A26F1FE6-21D9-F882-D52E-EAE46CA75CF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192</a:t>
            </a:fld>
            <a:endParaRPr lang="en-US" sz="1800" b="1">
              <a:solidFill>
                <a:srgbClr val="A8CEC3"/>
              </a:solidFill>
            </a:endParaRPr>
          </a:p>
        </p:txBody>
      </p:sp>
    </p:spTree>
    <p:extLst>
      <p:ext uri="{BB962C8B-B14F-4D97-AF65-F5344CB8AC3E}">
        <p14:creationId xmlns:p14="http://schemas.microsoft.com/office/powerpoint/2010/main" val="28637175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ALERT MONITORING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pic>
        <p:nvPicPr>
          <p:cNvPr id="14" name="Picture 13">
            <a:extLst>
              <a:ext uri="{FF2B5EF4-FFF2-40B4-BE49-F238E27FC236}">
                <a16:creationId xmlns:a16="http://schemas.microsoft.com/office/drawing/2014/main" id="{CDC6F8D6-141B-1D67-2D0B-B7AF305695D6}"/>
              </a:ext>
            </a:extLst>
          </p:cNvPr>
          <p:cNvPicPr>
            <a:picLocks noChangeAspect="1"/>
          </p:cNvPicPr>
          <p:nvPr/>
        </p:nvPicPr>
        <p:blipFill>
          <a:blip r:embed="rId6"/>
          <a:stretch>
            <a:fillRect/>
          </a:stretch>
        </p:blipFill>
        <p:spPr>
          <a:xfrm>
            <a:off x="2959100" y="2452831"/>
            <a:ext cx="11869310" cy="5435023"/>
          </a:xfrm>
          <a:prstGeom prst="rect">
            <a:avLst/>
          </a:prstGeom>
        </p:spPr>
      </p:pic>
      <p:sp>
        <p:nvSpPr>
          <p:cNvPr id="13" name="Espace réservé du numéro de diapositive 24">
            <a:extLst>
              <a:ext uri="{FF2B5EF4-FFF2-40B4-BE49-F238E27FC236}">
                <a16:creationId xmlns:a16="http://schemas.microsoft.com/office/drawing/2014/main" id="{1C1F045B-02BF-8582-43B1-3FBDB05D5B2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193</a:t>
            </a:fld>
            <a:endParaRPr lang="en-US" sz="1800" b="1">
              <a:solidFill>
                <a:srgbClr val="A8CEC3"/>
              </a:solidFill>
            </a:endParaRPr>
          </a:p>
        </p:txBody>
      </p:sp>
    </p:spTree>
    <p:extLst>
      <p:ext uri="{BB962C8B-B14F-4D97-AF65-F5344CB8AC3E}">
        <p14:creationId xmlns:p14="http://schemas.microsoft.com/office/powerpoint/2010/main" val="183613718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ALERT MONITORING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pic>
        <p:nvPicPr>
          <p:cNvPr id="13" name="Picture 12">
            <a:extLst>
              <a:ext uri="{FF2B5EF4-FFF2-40B4-BE49-F238E27FC236}">
                <a16:creationId xmlns:a16="http://schemas.microsoft.com/office/drawing/2014/main" id="{882BD57F-71C3-5A52-3F4B-DCC908E49E3F}"/>
              </a:ext>
            </a:extLst>
          </p:cNvPr>
          <p:cNvPicPr>
            <a:picLocks noChangeAspect="1"/>
          </p:cNvPicPr>
          <p:nvPr/>
        </p:nvPicPr>
        <p:blipFill>
          <a:blip r:embed="rId6"/>
          <a:stretch>
            <a:fillRect/>
          </a:stretch>
        </p:blipFill>
        <p:spPr>
          <a:xfrm>
            <a:off x="2624536" y="3305463"/>
            <a:ext cx="12462487" cy="4111336"/>
          </a:xfrm>
          <a:prstGeom prst="rect">
            <a:avLst/>
          </a:prstGeom>
        </p:spPr>
      </p:pic>
      <p:sp>
        <p:nvSpPr>
          <p:cNvPr id="14" name="Espace réservé du numéro de diapositive 24">
            <a:extLst>
              <a:ext uri="{FF2B5EF4-FFF2-40B4-BE49-F238E27FC236}">
                <a16:creationId xmlns:a16="http://schemas.microsoft.com/office/drawing/2014/main" id="{BBA18F69-0A5A-AEEB-72E4-39900690305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194</a:t>
            </a:fld>
            <a:endParaRPr lang="en-US" sz="1800" b="1">
              <a:solidFill>
                <a:srgbClr val="A8CEC3"/>
              </a:solidFill>
            </a:endParaRPr>
          </a:p>
        </p:txBody>
      </p:sp>
    </p:spTree>
    <p:extLst>
      <p:ext uri="{BB962C8B-B14F-4D97-AF65-F5344CB8AC3E}">
        <p14:creationId xmlns:p14="http://schemas.microsoft.com/office/powerpoint/2010/main" val="23584894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ALERT MONITORING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pic>
        <p:nvPicPr>
          <p:cNvPr id="13" name="Picture 12">
            <a:extLst>
              <a:ext uri="{FF2B5EF4-FFF2-40B4-BE49-F238E27FC236}">
                <a16:creationId xmlns:a16="http://schemas.microsoft.com/office/drawing/2014/main" id="{9C26FB31-8F82-9804-5553-6240783A5065}"/>
              </a:ext>
            </a:extLst>
          </p:cNvPr>
          <p:cNvPicPr>
            <a:picLocks noChangeAspect="1"/>
          </p:cNvPicPr>
          <p:nvPr/>
        </p:nvPicPr>
        <p:blipFill>
          <a:blip r:embed="rId6"/>
          <a:stretch>
            <a:fillRect/>
          </a:stretch>
        </p:blipFill>
        <p:spPr>
          <a:xfrm>
            <a:off x="2044023" y="3319319"/>
            <a:ext cx="13003745" cy="4042064"/>
          </a:xfrm>
          <a:prstGeom prst="rect">
            <a:avLst/>
          </a:prstGeom>
        </p:spPr>
      </p:pic>
      <p:sp>
        <p:nvSpPr>
          <p:cNvPr id="14" name="Espace réservé du numéro de diapositive 24">
            <a:extLst>
              <a:ext uri="{FF2B5EF4-FFF2-40B4-BE49-F238E27FC236}">
                <a16:creationId xmlns:a16="http://schemas.microsoft.com/office/drawing/2014/main" id="{A365869C-C19A-4FB1-4F5B-DA1A809B2087}"/>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195</a:t>
            </a:fld>
            <a:endParaRPr lang="en-US" sz="1800" b="1">
              <a:solidFill>
                <a:srgbClr val="A8CEC3"/>
              </a:solidFill>
            </a:endParaRPr>
          </a:p>
        </p:txBody>
      </p:sp>
    </p:spTree>
    <p:extLst>
      <p:ext uri="{BB962C8B-B14F-4D97-AF65-F5344CB8AC3E}">
        <p14:creationId xmlns:p14="http://schemas.microsoft.com/office/powerpoint/2010/main" val="25417447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59764" y="4933949"/>
            <a:ext cx="16495248" cy="2128788"/>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MONITORING </a:t>
            </a:r>
          </a:p>
          <a:p>
            <a:pPr algn="r">
              <a:lnSpc>
                <a:spcPts val="8250"/>
              </a:lnSpc>
            </a:pPr>
            <a:r>
              <a:rPr lang="en-US" sz="7500" b="1">
                <a:solidFill>
                  <a:srgbClr val="545454"/>
                </a:solidFill>
                <a:latin typeface="Avenir Next LT Pro"/>
              </a:rPr>
              <a:t>LONG RUNNING TASK W/ SLA</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13.</a:t>
            </a:r>
          </a:p>
        </p:txBody>
      </p:sp>
    </p:spTree>
    <p:extLst>
      <p:ext uri="{BB962C8B-B14F-4D97-AF65-F5344CB8AC3E}">
        <p14:creationId xmlns:p14="http://schemas.microsoft.com/office/powerpoint/2010/main" val="3594841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SLA MONITORING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4218399"/>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en-GB" sz="2000">
                <a:latin typeface="Avenir Next LT Pro" panose="020B0504020202020204" pitchFamily="34" charset="0"/>
              </a:rPr>
              <a:t>Dans </a:t>
            </a:r>
            <a:r>
              <a:rPr lang="en-GB" sz="2000" err="1">
                <a:latin typeface="Avenir Next LT Pro" panose="020B0504020202020204" pitchFamily="34" charset="0"/>
              </a:rPr>
              <a:t>certains</a:t>
            </a:r>
            <a:r>
              <a:rPr lang="en-GB" sz="2000">
                <a:latin typeface="Avenir Next LT Pro" panose="020B0504020202020204" pitchFamily="34" charset="0"/>
              </a:rPr>
              <a:t> </a:t>
            </a:r>
            <a:r>
              <a:rPr lang="en-GB" sz="2000" err="1">
                <a:latin typeface="Avenir Next LT Pro" panose="020B0504020202020204" pitchFamily="34" charset="0"/>
              </a:rPr>
              <a:t>cas</a:t>
            </a:r>
            <a:r>
              <a:rPr lang="en-GB" sz="2000">
                <a:latin typeface="Avenir Next LT Pro" panose="020B0504020202020204" pitchFamily="34" charset="0"/>
              </a:rPr>
              <a:t>, </a:t>
            </a:r>
            <a:r>
              <a:rPr lang="en-GB" sz="2000" err="1">
                <a:latin typeface="Avenir Next LT Pro" panose="020B0504020202020204" pitchFamily="34" charset="0"/>
              </a:rPr>
              <a:t>vos</a:t>
            </a:r>
            <a:r>
              <a:rPr lang="en-GB" sz="2000">
                <a:latin typeface="Avenir Next LT Pro" panose="020B0504020202020204" pitchFamily="34" charset="0"/>
              </a:rPr>
              <a:t> </a:t>
            </a:r>
            <a:r>
              <a:rPr lang="en-GB" sz="2000" err="1">
                <a:latin typeface="Avenir Next LT Pro" panose="020B0504020202020204" pitchFamily="34" charset="0"/>
              </a:rPr>
              <a:t>tâches</a:t>
            </a:r>
            <a:r>
              <a:rPr lang="en-GB" sz="2000">
                <a:latin typeface="Avenir Next LT Pro" panose="020B0504020202020204" pitchFamily="34" charset="0"/>
              </a:rPr>
              <a:t> </a:t>
            </a:r>
            <a:r>
              <a:rPr lang="en-GB" sz="2000" err="1">
                <a:latin typeface="Avenir Next LT Pro" panose="020B0504020202020204" pitchFamily="34" charset="0"/>
              </a:rPr>
              <a:t>ou</a:t>
            </a:r>
            <a:r>
              <a:rPr lang="en-GB" sz="2000">
                <a:latin typeface="Avenir Next LT Pro" panose="020B0504020202020204" pitchFamily="34" charset="0"/>
              </a:rPr>
              <a:t> </a:t>
            </a:r>
            <a:r>
              <a:rPr lang="en-GB" sz="2000" err="1">
                <a:latin typeface="Avenir Next LT Pro" panose="020B0504020202020204" pitchFamily="34" charset="0"/>
              </a:rPr>
              <a:t>l'exécution</a:t>
            </a:r>
            <a:r>
              <a:rPr lang="en-GB" sz="2000">
                <a:latin typeface="Avenir Next LT Pro" panose="020B0504020202020204" pitchFamily="34" charset="0"/>
              </a:rPr>
              <a:t> de </a:t>
            </a:r>
            <a:r>
              <a:rPr lang="en-GB" sz="2000" err="1">
                <a:latin typeface="Avenir Next LT Pro" panose="020B0504020202020204" pitchFamily="34" charset="0"/>
              </a:rPr>
              <a:t>votre</a:t>
            </a:r>
            <a:r>
              <a:rPr lang="en-GB" sz="2000">
                <a:latin typeface="Avenir Next LT Pro" panose="020B0504020202020204" pitchFamily="34" charset="0"/>
              </a:rPr>
              <a:t> DAG </a:t>
            </a:r>
            <a:r>
              <a:rPr lang="en-GB" sz="2000" err="1">
                <a:latin typeface="Avenir Next LT Pro" panose="020B0504020202020204" pitchFamily="34" charset="0"/>
              </a:rPr>
              <a:t>peuvent</a:t>
            </a:r>
            <a:r>
              <a:rPr lang="en-GB" sz="2000">
                <a:latin typeface="Avenir Next LT Pro" panose="020B0504020202020204" pitchFamily="34" charset="0"/>
              </a:rPr>
              <a:t> prendre plus de temps que </a:t>
            </a:r>
            <a:r>
              <a:rPr lang="en-GB" sz="2000" err="1">
                <a:latin typeface="Avenir Next LT Pro" panose="020B0504020202020204" pitchFamily="34" charset="0"/>
              </a:rPr>
              <a:t>d'habitude</a:t>
            </a:r>
            <a:r>
              <a:rPr lang="en-GB" sz="2000">
                <a:latin typeface="Avenir Next LT Pro" panose="020B0504020202020204" pitchFamily="34" charset="0"/>
              </a:rPr>
              <a:t> </a:t>
            </a:r>
            <a:br>
              <a:rPr lang="en-GB" sz="2000">
                <a:latin typeface="Avenir Next LT Pro" panose="020B0504020202020204" pitchFamily="34" charset="0"/>
              </a:rPr>
            </a:br>
            <a:r>
              <a:rPr lang="en-GB" sz="2000" err="1">
                <a:latin typeface="Avenir Next LT Pro" panose="020B0504020202020204" pitchFamily="34" charset="0"/>
              </a:rPr>
              <a:t>en</a:t>
            </a:r>
            <a:r>
              <a:rPr lang="en-GB" sz="2000">
                <a:latin typeface="Avenir Next LT Pro" panose="020B0504020202020204" pitchFamily="34" charset="0"/>
              </a:rPr>
              <a:t> raison de </a:t>
            </a:r>
            <a:r>
              <a:rPr lang="en-GB" sz="2000" err="1">
                <a:latin typeface="Avenir Next LT Pro" panose="020B0504020202020204" pitchFamily="34" charset="0"/>
              </a:rPr>
              <a:t>problèmes</a:t>
            </a:r>
            <a:r>
              <a:rPr lang="en-GB" sz="2000">
                <a:latin typeface="Avenir Next LT Pro" panose="020B0504020202020204" pitchFamily="34" charset="0"/>
              </a:rPr>
              <a:t> </a:t>
            </a:r>
            <a:r>
              <a:rPr lang="en-GB" sz="2000" err="1">
                <a:latin typeface="Avenir Next LT Pro" panose="020B0504020202020204" pitchFamily="34" charset="0"/>
              </a:rPr>
              <a:t>imprévus</a:t>
            </a:r>
            <a:r>
              <a:rPr lang="en-GB" sz="2000">
                <a:latin typeface="Avenir Next LT Pro" panose="020B0504020202020204" pitchFamily="34" charset="0"/>
              </a:rPr>
              <a:t> dans les </a:t>
            </a:r>
            <a:r>
              <a:rPr lang="en-GB" sz="2000" err="1">
                <a:latin typeface="Avenir Next LT Pro" panose="020B0504020202020204" pitchFamily="34" charset="0"/>
              </a:rPr>
              <a:t>données</a:t>
            </a:r>
            <a:r>
              <a:rPr lang="en-GB" sz="2000">
                <a:latin typeface="Avenir Next LT Pro" panose="020B0504020202020204" pitchFamily="34" charset="0"/>
              </a:rPr>
              <a:t>, de </a:t>
            </a:r>
            <a:r>
              <a:rPr lang="en-GB" sz="2000" err="1">
                <a:latin typeface="Avenir Next LT Pro" panose="020B0504020202020204" pitchFamily="34" charset="0"/>
              </a:rPr>
              <a:t>ressources</a:t>
            </a:r>
            <a:r>
              <a:rPr lang="en-GB" sz="2000">
                <a:latin typeface="Avenir Next LT Pro" panose="020B0504020202020204" pitchFamily="34" charset="0"/>
              </a:rPr>
              <a:t> </a:t>
            </a:r>
            <a:r>
              <a:rPr lang="en-GB" sz="2000" err="1">
                <a:latin typeface="Avenir Next LT Pro" panose="020B0504020202020204" pitchFamily="34" charset="0"/>
              </a:rPr>
              <a:t>limitées</a:t>
            </a:r>
            <a:r>
              <a:rPr lang="en-GB" sz="2000">
                <a:latin typeface="Avenir Next LT Pro" panose="020B0504020202020204" pitchFamily="34" charset="0"/>
              </a:rPr>
              <a:t>, etc. </a:t>
            </a:r>
          </a:p>
          <a:p>
            <a:pPr marL="342900" indent="-342900">
              <a:lnSpc>
                <a:spcPct val="200000"/>
              </a:lnSpc>
              <a:buFont typeface="Arial" panose="020B0604020202020204" pitchFamily="34" charset="0"/>
              <a:buChar char="•"/>
            </a:pPr>
            <a:r>
              <a:rPr lang="en-GB" sz="2000">
                <a:latin typeface="Avenir Next LT Pro" panose="020B0504020202020204" pitchFamily="34" charset="0"/>
              </a:rPr>
              <a:t>Airflow </a:t>
            </a:r>
            <a:r>
              <a:rPr lang="en-GB" sz="2000" err="1">
                <a:latin typeface="Avenir Next LT Pro" panose="020B0504020202020204" pitchFamily="34" charset="0"/>
              </a:rPr>
              <a:t>vous</a:t>
            </a:r>
            <a:r>
              <a:rPr lang="en-GB" sz="2000">
                <a:latin typeface="Avenir Next LT Pro" panose="020B0504020202020204" pitchFamily="34" charset="0"/>
              </a:rPr>
              <a:t> </a:t>
            </a:r>
            <a:r>
              <a:rPr lang="en-GB" sz="2000" err="1">
                <a:latin typeface="Avenir Next LT Pro" panose="020B0504020202020204" pitchFamily="34" charset="0"/>
              </a:rPr>
              <a:t>permet</a:t>
            </a:r>
            <a:r>
              <a:rPr lang="en-GB" sz="2000">
                <a:latin typeface="Avenir Next LT Pro" panose="020B0504020202020204" pitchFamily="34" charset="0"/>
              </a:rPr>
              <a:t> de </a:t>
            </a:r>
            <a:r>
              <a:rPr lang="en-GB" sz="2000" err="1">
                <a:latin typeface="Avenir Next LT Pro" panose="020B0504020202020204" pitchFamily="34" charset="0"/>
              </a:rPr>
              <a:t>surveiller</a:t>
            </a:r>
            <a:r>
              <a:rPr lang="en-GB" sz="2000">
                <a:latin typeface="Avenir Next LT Pro" panose="020B0504020202020204" pitchFamily="34" charset="0"/>
              </a:rPr>
              <a:t> le </a:t>
            </a:r>
            <a:r>
              <a:rPr lang="en-GB" sz="2000" err="1">
                <a:latin typeface="Avenir Next LT Pro" panose="020B0504020202020204" pitchFamily="34" charset="0"/>
              </a:rPr>
              <a:t>comportement</a:t>
            </a:r>
            <a:r>
              <a:rPr lang="en-GB" sz="2000">
                <a:latin typeface="Avenir Next LT Pro" panose="020B0504020202020204" pitchFamily="34" charset="0"/>
              </a:rPr>
              <a:t> de </a:t>
            </a:r>
            <a:r>
              <a:rPr lang="en-GB" sz="2000" err="1">
                <a:latin typeface="Avenir Next LT Pro" panose="020B0504020202020204" pitchFamily="34" charset="0"/>
              </a:rPr>
              <a:t>vos</a:t>
            </a:r>
            <a:r>
              <a:rPr lang="en-GB" sz="2000">
                <a:latin typeface="Avenir Next LT Pro" panose="020B0504020202020204" pitchFamily="34" charset="0"/>
              </a:rPr>
              <a:t> </a:t>
            </a:r>
            <a:r>
              <a:rPr lang="en-GB" sz="2000" err="1">
                <a:latin typeface="Avenir Next LT Pro" panose="020B0504020202020204" pitchFamily="34" charset="0"/>
              </a:rPr>
              <a:t>tâches</a:t>
            </a:r>
            <a:r>
              <a:rPr lang="en-GB" sz="2000">
                <a:latin typeface="Avenir Next LT Pro" panose="020B0504020202020204" pitchFamily="34" charset="0"/>
              </a:rPr>
              <a:t> à </a:t>
            </a:r>
            <a:r>
              <a:rPr lang="en-GB" sz="2000" err="1">
                <a:latin typeface="Avenir Next LT Pro" panose="020B0504020202020204" pitchFamily="34" charset="0"/>
              </a:rPr>
              <a:t>l'aide</a:t>
            </a:r>
            <a:r>
              <a:rPr lang="en-GB" sz="2000">
                <a:latin typeface="Avenir Next LT Pro" panose="020B0504020202020204" pitchFamily="34" charset="0"/>
              </a:rPr>
              <a:t> de son </a:t>
            </a:r>
            <a:r>
              <a:rPr lang="en-GB" sz="2000" err="1">
                <a:latin typeface="Avenir Next LT Pro" panose="020B0504020202020204" pitchFamily="34" charset="0"/>
              </a:rPr>
              <a:t>mécanisme</a:t>
            </a:r>
            <a:r>
              <a:rPr lang="en-GB" sz="2000">
                <a:latin typeface="Avenir Next LT Pro" panose="020B0504020202020204" pitchFamily="34" charset="0"/>
              </a:rPr>
              <a:t> </a:t>
            </a:r>
            <a:r>
              <a:rPr lang="en-GB" sz="2000" b="1">
                <a:solidFill>
                  <a:srgbClr val="A8CEC3"/>
                </a:solidFill>
                <a:latin typeface="Avenir Next LT Pro" panose="020B0504020202020204" pitchFamily="34" charset="0"/>
              </a:rPr>
              <a:t>SLA</a:t>
            </a:r>
            <a:r>
              <a:rPr lang="en-GB" sz="2000">
                <a:latin typeface="Avenir Next LT Pro" panose="020B0504020202020204" pitchFamily="34" charset="0"/>
              </a:rPr>
              <a:t> (service level agreement / accord de </a:t>
            </a:r>
            <a:r>
              <a:rPr lang="en-GB" sz="2000" err="1">
                <a:latin typeface="Avenir Next LT Pro" panose="020B0504020202020204" pitchFamily="34" charset="0"/>
              </a:rPr>
              <a:t>niveau</a:t>
            </a:r>
            <a:r>
              <a:rPr lang="en-GB" sz="2000">
                <a:latin typeface="Avenir Next LT Pro" panose="020B0504020202020204" pitchFamily="34" charset="0"/>
              </a:rPr>
              <a:t> de service). </a:t>
            </a:r>
          </a:p>
          <a:p>
            <a:pPr marL="342900" indent="-342900">
              <a:lnSpc>
                <a:spcPct val="200000"/>
              </a:lnSpc>
              <a:buFont typeface="Arial" panose="020B0604020202020204" pitchFamily="34" charset="0"/>
              <a:buChar char="•"/>
            </a:pPr>
            <a:r>
              <a:rPr lang="en-GB" sz="2000" err="1">
                <a:latin typeface="Avenir Next LT Pro" panose="020B0504020202020204" pitchFamily="34" charset="0"/>
              </a:rPr>
              <a:t>Cette</a:t>
            </a:r>
            <a:r>
              <a:rPr lang="en-GB" sz="2000">
                <a:latin typeface="Avenir Next LT Pro" panose="020B0504020202020204" pitchFamily="34" charset="0"/>
              </a:rPr>
              <a:t> </a:t>
            </a:r>
            <a:r>
              <a:rPr lang="en-GB" sz="2000" err="1">
                <a:latin typeface="Avenir Next LT Pro" panose="020B0504020202020204" pitchFamily="34" charset="0"/>
              </a:rPr>
              <a:t>fonctionnalité</a:t>
            </a:r>
            <a:r>
              <a:rPr lang="en-GB" sz="2000">
                <a:latin typeface="Avenir Next LT Pro" panose="020B0504020202020204" pitchFamily="34" charset="0"/>
              </a:rPr>
              <a:t> </a:t>
            </a:r>
            <a:r>
              <a:rPr lang="en-GB" sz="2000" err="1">
                <a:latin typeface="Avenir Next LT Pro" panose="020B0504020202020204" pitchFamily="34" charset="0"/>
              </a:rPr>
              <a:t>vous</a:t>
            </a:r>
            <a:r>
              <a:rPr lang="en-GB" sz="2000">
                <a:latin typeface="Avenir Next LT Pro" panose="020B0504020202020204" pitchFamily="34" charset="0"/>
              </a:rPr>
              <a:t> </a:t>
            </a:r>
            <a:r>
              <a:rPr lang="en-GB" sz="2000" err="1">
                <a:latin typeface="Avenir Next LT Pro" panose="020B0504020202020204" pitchFamily="34" charset="0"/>
              </a:rPr>
              <a:t>permet</a:t>
            </a:r>
            <a:r>
              <a:rPr lang="en-GB" sz="2000">
                <a:latin typeface="Avenir Next LT Pro" panose="020B0504020202020204" pitchFamily="34" charset="0"/>
              </a:rPr>
              <a:t> </a:t>
            </a:r>
            <a:r>
              <a:rPr lang="en-GB" sz="2000" err="1">
                <a:latin typeface="Avenir Next LT Pro" panose="020B0504020202020204" pitchFamily="34" charset="0"/>
              </a:rPr>
              <a:t>efficacement</a:t>
            </a:r>
            <a:r>
              <a:rPr lang="en-GB" sz="2000">
                <a:latin typeface="Avenir Next LT Pro" panose="020B0504020202020204" pitchFamily="34" charset="0"/>
              </a:rPr>
              <a:t> </a:t>
            </a:r>
            <a:r>
              <a:rPr lang="en-GB" sz="2000" err="1">
                <a:latin typeface="Avenir Next LT Pro" panose="020B0504020202020204" pitchFamily="34" charset="0"/>
              </a:rPr>
              <a:t>d'assigner</a:t>
            </a:r>
            <a:r>
              <a:rPr lang="en-GB" sz="2000">
                <a:latin typeface="Avenir Next LT Pro" panose="020B0504020202020204" pitchFamily="34" charset="0"/>
              </a:rPr>
              <a:t> des </a:t>
            </a:r>
            <a:r>
              <a:rPr lang="en-GB" sz="2000" err="1">
                <a:latin typeface="Avenir Next LT Pro" panose="020B0504020202020204" pitchFamily="34" charset="0"/>
              </a:rPr>
              <a:t>délais</a:t>
            </a:r>
            <a:r>
              <a:rPr lang="en-GB" sz="2000">
                <a:latin typeface="Avenir Next LT Pro" panose="020B0504020202020204" pitchFamily="34" charset="0"/>
              </a:rPr>
              <a:t> </a:t>
            </a:r>
            <a:r>
              <a:rPr lang="en-GB" sz="2000" err="1">
                <a:latin typeface="Avenir Next LT Pro" panose="020B0504020202020204" pitchFamily="34" charset="0"/>
              </a:rPr>
              <a:t>d'attente</a:t>
            </a:r>
            <a:r>
              <a:rPr lang="en-GB" sz="2000">
                <a:latin typeface="Avenir Next LT Pro" panose="020B0504020202020204" pitchFamily="34" charset="0"/>
              </a:rPr>
              <a:t> à </a:t>
            </a:r>
            <a:r>
              <a:rPr lang="en-GB" sz="2000" err="1">
                <a:latin typeface="Avenir Next LT Pro" panose="020B0504020202020204" pitchFamily="34" charset="0"/>
              </a:rPr>
              <a:t>vos</a:t>
            </a:r>
            <a:r>
              <a:rPr lang="en-GB" sz="2000">
                <a:latin typeface="Avenir Next LT Pro" panose="020B0504020202020204" pitchFamily="34" charset="0"/>
              </a:rPr>
              <a:t> DAG </a:t>
            </a:r>
            <a:r>
              <a:rPr lang="en-GB" sz="2000" err="1">
                <a:latin typeface="Avenir Next LT Pro" panose="020B0504020202020204" pitchFamily="34" charset="0"/>
              </a:rPr>
              <a:t>ou</a:t>
            </a:r>
            <a:r>
              <a:rPr lang="en-GB" sz="2000">
                <a:latin typeface="Avenir Next LT Pro" panose="020B0504020202020204" pitchFamily="34" charset="0"/>
              </a:rPr>
              <a:t> </a:t>
            </a:r>
            <a:r>
              <a:rPr lang="en-GB" sz="2000" err="1">
                <a:latin typeface="Avenir Next LT Pro" panose="020B0504020202020204" pitchFamily="34" charset="0"/>
              </a:rPr>
              <a:t>tâches</a:t>
            </a:r>
            <a:r>
              <a:rPr lang="en-GB" sz="2000">
                <a:latin typeface="Avenir Next LT Pro" panose="020B0504020202020204" pitchFamily="34" charset="0"/>
              </a:rPr>
              <a:t>, </a:t>
            </a:r>
            <a:br>
              <a:rPr lang="en-GB" sz="2000">
                <a:latin typeface="Avenir Next LT Pro" panose="020B0504020202020204" pitchFamily="34" charset="0"/>
              </a:rPr>
            </a:br>
            <a:r>
              <a:rPr lang="en-GB" sz="2000" err="1">
                <a:latin typeface="Avenir Next LT Pro" panose="020B0504020202020204" pitchFamily="34" charset="0"/>
              </a:rPr>
              <a:t>auquel</a:t>
            </a:r>
            <a:r>
              <a:rPr lang="en-GB" sz="2000">
                <a:latin typeface="Avenir Next LT Pro" panose="020B0504020202020204" pitchFamily="34" charset="0"/>
              </a:rPr>
              <a:t> </a:t>
            </a:r>
            <a:r>
              <a:rPr lang="en-GB" sz="2000" err="1">
                <a:latin typeface="Avenir Next LT Pro" panose="020B0504020202020204" pitchFamily="34" charset="0"/>
              </a:rPr>
              <a:t>cas</a:t>
            </a:r>
            <a:r>
              <a:rPr lang="en-GB" sz="2000">
                <a:latin typeface="Avenir Next LT Pro" panose="020B0504020202020204" pitchFamily="34" charset="0"/>
              </a:rPr>
              <a:t> Airflow </a:t>
            </a:r>
            <a:r>
              <a:rPr lang="en-GB" sz="2000" err="1">
                <a:latin typeface="Avenir Next LT Pro" panose="020B0504020202020204" pitchFamily="34" charset="0"/>
              </a:rPr>
              <a:t>vous</a:t>
            </a:r>
            <a:r>
              <a:rPr lang="en-GB" sz="2000">
                <a:latin typeface="Avenir Next LT Pro" panose="020B0504020202020204" pitchFamily="34" charset="0"/>
              </a:rPr>
              <a:t> </a:t>
            </a:r>
            <a:r>
              <a:rPr lang="en-GB" sz="2000" err="1">
                <a:latin typeface="Avenir Next LT Pro" panose="020B0504020202020204" pitchFamily="34" charset="0"/>
              </a:rPr>
              <a:t>avertira</a:t>
            </a:r>
            <a:r>
              <a:rPr lang="en-GB" sz="2000">
                <a:latin typeface="Avenir Next LT Pro" panose="020B0504020202020204" pitchFamily="34" charset="0"/>
              </a:rPr>
              <a:t> </a:t>
            </a:r>
            <a:r>
              <a:rPr lang="en-GB" sz="2000" err="1">
                <a:latin typeface="Avenir Next LT Pro" panose="020B0504020202020204" pitchFamily="34" charset="0"/>
              </a:rPr>
              <a:t>si</a:t>
            </a:r>
            <a:r>
              <a:rPr lang="en-GB" sz="2000">
                <a:latin typeface="Avenir Next LT Pro" panose="020B0504020202020204" pitchFamily="34" charset="0"/>
              </a:rPr>
              <a:t> </a:t>
            </a:r>
            <a:r>
              <a:rPr lang="en-GB" sz="2000" err="1">
                <a:latin typeface="Avenir Next LT Pro" panose="020B0504020202020204" pitchFamily="34" charset="0"/>
              </a:rPr>
              <a:t>l'une</a:t>
            </a:r>
            <a:r>
              <a:rPr lang="en-GB" sz="2000">
                <a:latin typeface="Avenir Next LT Pro" panose="020B0504020202020204" pitchFamily="34" charset="0"/>
              </a:rPr>
              <a:t> de </a:t>
            </a:r>
            <a:r>
              <a:rPr lang="en-GB" sz="2000" err="1">
                <a:latin typeface="Avenir Next LT Pro" panose="020B0504020202020204" pitchFamily="34" charset="0"/>
              </a:rPr>
              <a:t>vos</a:t>
            </a:r>
            <a:r>
              <a:rPr lang="en-GB" sz="2000">
                <a:latin typeface="Avenir Next LT Pro" panose="020B0504020202020204" pitchFamily="34" charset="0"/>
              </a:rPr>
              <a:t> </a:t>
            </a:r>
            <a:r>
              <a:rPr lang="en-GB" sz="2000" err="1">
                <a:latin typeface="Avenir Next LT Pro" panose="020B0504020202020204" pitchFamily="34" charset="0"/>
              </a:rPr>
              <a:t>tâches</a:t>
            </a:r>
            <a:r>
              <a:rPr lang="en-GB" sz="2000">
                <a:latin typeface="Avenir Next LT Pro" panose="020B0504020202020204" pitchFamily="34" charset="0"/>
              </a:rPr>
              <a:t> </a:t>
            </a:r>
            <a:r>
              <a:rPr lang="en-GB" sz="2000" err="1">
                <a:latin typeface="Avenir Next LT Pro" panose="020B0504020202020204" pitchFamily="34" charset="0"/>
              </a:rPr>
              <a:t>ou</a:t>
            </a:r>
            <a:r>
              <a:rPr lang="en-GB" sz="2000">
                <a:latin typeface="Avenir Next LT Pro" panose="020B0504020202020204" pitchFamily="34" charset="0"/>
              </a:rPr>
              <a:t> DAG </a:t>
            </a:r>
            <a:r>
              <a:rPr lang="en-GB" sz="2000" err="1">
                <a:latin typeface="Avenir Next LT Pro" panose="020B0504020202020204" pitchFamily="34" charset="0"/>
              </a:rPr>
              <a:t>dépasse</a:t>
            </a:r>
            <a:r>
              <a:rPr lang="en-GB" sz="2000">
                <a:latin typeface="Avenir Next LT Pro" panose="020B0504020202020204" pitchFamily="34" charset="0"/>
              </a:rPr>
              <a:t> son SLA </a:t>
            </a:r>
            <a:br>
              <a:rPr lang="en-GB" sz="2000">
                <a:latin typeface="Avenir Next LT Pro" panose="020B0504020202020204" pitchFamily="34" charset="0"/>
              </a:rPr>
            </a:br>
            <a:r>
              <a:rPr lang="en-GB" sz="2000">
                <a:latin typeface="Avenir Next LT Pro" panose="020B0504020202020204" pitchFamily="34" charset="0"/>
              </a:rPr>
              <a:t>(</a:t>
            </a:r>
            <a:r>
              <a:rPr lang="en-GB" sz="2000" err="1">
                <a:latin typeface="Avenir Next LT Pro" panose="020B0504020202020204" pitchFamily="34" charset="0"/>
              </a:rPr>
              <a:t>c'est</a:t>
            </a:r>
            <a:r>
              <a:rPr lang="en-GB" sz="2000">
                <a:latin typeface="Avenir Next LT Pro" panose="020B0504020202020204" pitchFamily="34" charset="0"/>
              </a:rPr>
              <a:t>-à-dire </a:t>
            </a:r>
            <a:r>
              <a:rPr lang="en-GB" sz="2000" err="1">
                <a:latin typeface="Avenir Next LT Pro" panose="020B0504020202020204" pitchFamily="34" charset="0"/>
              </a:rPr>
              <a:t>prend</a:t>
            </a:r>
            <a:r>
              <a:rPr lang="en-GB" sz="2000">
                <a:latin typeface="Avenir Next LT Pro" panose="020B0504020202020204" pitchFamily="34" charset="0"/>
              </a:rPr>
              <a:t> plus de temps pour </a:t>
            </a:r>
            <a:r>
              <a:rPr lang="en-GB" sz="2000" err="1">
                <a:latin typeface="Avenir Next LT Pro" panose="020B0504020202020204" pitchFamily="34" charset="0"/>
              </a:rPr>
              <a:t>s'exécuter</a:t>
            </a:r>
            <a:r>
              <a:rPr lang="en-GB" sz="2000">
                <a:latin typeface="Avenir Next LT Pro" panose="020B0504020202020204" pitchFamily="34" charset="0"/>
              </a:rPr>
              <a:t> que le </a:t>
            </a:r>
            <a:r>
              <a:rPr lang="en-GB" sz="2000" err="1">
                <a:latin typeface="Avenir Next LT Pro" panose="020B0504020202020204" pitchFamily="34" charset="0"/>
              </a:rPr>
              <a:t>délai</a:t>
            </a:r>
            <a:r>
              <a:rPr lang="en-GB" sz="2000">
                <a:latin typeface="Avenir Next LT Pro" panose="020B0504020202020204" pitchFamily="34" charset="0"/>
              </a:rPr>
              <a:t> </a:t>
            </a:r>
            <a:r>
              <a:rPr lang="en-GB" sz="2000" err="1">
                <a:latin typeface="Avenir Next LT Pro" panose="020B0504020202020204" pitchFamily="34" charset="0"/>
              </a:rPr>
              <a:t>d'attente</a:t>
            </a:r>
            <a:r>
              <a:rPr lang="en-GB" sz="2000">
                <a:latin typeface="Avenir Next LT Pro" panose="020B0504020202020204" pitchFamily="34" charset="0"/>
              </a:rPr>
              <a:t> SLA </a:t>
            </a:r>
            <a:r>
              <a:rPr lang="en-GB" sz="2000" err="1">
                <a:latin typeface="Avenir Next LT Pro" panose="020B0504020202020204" pitchFamily="34" charset="0"/>
              </a:rPr>
              <a:t>spécifié</a:t>
            </a:r>
            <a:r>
              <a:rPr lang="en-GB" sz="2000">
                <a:latin typeface="Avenir Next LT Pro" panose="020B0504020202020204" pitchFamily="34" charset="0"/>
              </a:rPr>
              <a:t>).</a:t>
            </a:r>
            <a:endParaRPr lang="fr-FR" sz="2000">
              <a:latin typeface="Avenir Next LT Pro" panose="020B0504020202020204" pitchFamily="34" charset="0"/>
            </a:endParaRPr>
          </a:p>
        </p:txBody>
      </p:sp>
      <p:sp>
        <p:nvSpPr>
          <p:cNvPr id="13" name="Espace réservé du numéro de diapositive 24">
            <a:extLst>
              <a:ext uri="{FF2B5EF4-FFF2-40B4-BE49-F238E27FC236}">
                <a16:creationId xmlns:a16="http://schemas.microsoft.com/office/drawing/2014/main" id="{036AA726-F71D-16E0-07B6-2FBA9052320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197</a:t>
            </a:fld>
            <a:endParaRPr lang="en-US" sz="1800" b="1">
              <a:solidFill>
                <a:srgbClr val="A8CEC3"/>
              </a:solidFill>
            </a:endParaRPr>
          </a:p>
        </p:txBody>
      </p:sp>
    </p:spTree>
    <p:extLst>
      <p:ext uri="{BB962C8B-B14F-4D97-AF65-F5344CB8AC3E}">
        <p14:creationId xmlns:p14="http://schemas.microsoft.com/office/powerpoint/2010/main" val="37319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SLA MONITORING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1" name="Picture 11"/>
          <p:cNvPicPr>
            <a:picLocks noChangeAspect="1"/>
          </p:cNvPicPr>
          <p:nvPr/>
        </p:nvPicPr>
        <p:blipFill>
          <a:blip r:embed="rId3"/>
          <a:srcRect t="20802" r="2170" b="22228"/>
          <a:stretch>
            <a:fillRect/>
          </a:stretch>
        </p:blipFill>
        <p:spPr>
          <a:xfrm>
            <a:off x="16687901" y="0"/>
            <a:ext cx="1600099" cy="922073"/>
          </a:xfrm>
          <a:prstGeom prst="rect">
            <a:avLst/>
          </a:prstGeom>
        </p:spPr>
      </p:pic>
      <p:pic>
        <p:nvPicPr>
          <p:cNvPr id="5122" name="Picture 2">
            <a:extLst>
              <a:ext uri="{FF2B5EF4-FFF2-40B4-BE49-F238E27FC236}">
                <a16:creationId xmlns:a16="http://schemas.microsoft.com/office/drawing/2014/main" id="{7C667824-77E2-89E7-2BB9-FAF24D6B06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501"/>
          <a:stretch/>
        </p:blipFill>
        <p:spPr bwMode="auto">
          <a:xfrm>
            <a:off x="0" y="3123163"/>
            <a:ext cx="18288000" cy="62045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57C5BCE-57AD-5AFD-8918-40BA704C7E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8631"/>
          <a:stretch/>
        </p:blipFill>
        <p:spPr bwMode="auto">
          <a:xfrm>
            <a:off x="0" y="2332071"/>
            <a:ext cx="18288000" cy="922074"/>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24">
            <a:extLst>
              <a:ext uri="{FF2B5EF4-FFF2-40B4-BE49-F238E27FC236}">
                <a16:creationId xmlns:a16="http://schemas.microsoft.com/office/drawing/2014/main" id="{33EDD325-1743-5070-BD7F-8414CE21CB8A}"/>
              </a:ext>
            </a:extLst>
          </p:cNvPr>
          <p:cNvSpPr>
            <a:spLocks noGrp="1"/>
          </p:cNvSpPr>
          <p:nvPr>
            <p:ph type="sldNum" sz="quarter" idx="12"/>
          </p:nvPr>
        </p:nvSpPr>
        <p:spPr>
          <a:xfrm>
            <a:off x="15031271" y="9546802"/>
            <a:ext cx="2133600" cy="365125"/>
          </a:xfrm>
        </p:spPr>
        <p:txBody>
          <a:bodyPr/>
          <a:lstStyle/>
          <a:p>
            <a:fld id="{B6F15528-21DE-4FAA-801E-634DDDAF4B2B}" type="slidenum">
              <a:rPr lang="en-US" sz="1800" b="1" smtClean="0">
                <a:solidFill>
                  <a:srgbClr val="A8CEC3"/>
                </a:solidFill>
              </a:rPr>
              <a:pPr/>
              <a:t>198</a:t>
            </a:fld>
            <a:endParaRPr lang="en-US" sz="1800" b="1">
              <a:solidFill>
                <a:srgbClr val="A8CEC3"/>
              </a:solidFill>
            </a:endParaRPr>
          </a:p>
        </p:txBody>
      </p:sp>
    </p:spTree>
    <p:extLst>
      <p:ext uri="{BB962C8B-B14F-4D97-AF65-F5344CB8AC3E}">
        <p14:creationId xmlns:p14="http://schemas.microsoft.com/office/powerpoint/2010/main" val="518914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SLA MONITORING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pic>
        <p:nvPicPr>
          <p:cNvPr id="13" name="Picture 12">
            <a:extLst>
              <a:ext uri="{FF2B5EF4-FFF2-40B4-BE49-F238E27FC236}">
                <a16:creationId xmlns:a16="http://schemas.microsoft.com/office/drawing/2014/main" id="{A8BED26F-4D6C-ABF0-886B-D24961661DFB}"/>
              </a:ext>
            </a:extLst>
          </p:cNvPr>
          <p:cNvPicPr>
            <a:picLocks noChangeAspect="1"/>
          </p:cNvPicPr>
          <p:nvPr/>
        </p:nvPicPr>
        <p:blipFill>
          <a:blip r:embed="rId6"/>
          <a:stretch>
            <a:fillRect/>
          </a:stretch>
        </p:blipFill>
        <p:spPr>
          <a:xfrm>
            <a:off x="979359" y="2873664"/>
            <a:ext cx="5171482" cy="4539672"/>
          </a:xfrm>
          <a:prstGeom prst="rect">
            <a:avLst/>
          </a:prstGeom>
        </p:spPr>
      </p:pic>
      <p:pic>
        <p:nvPicPr>
          <p:cNvPr id="15" name="Picture 14">
            <a:extLst>
              <a:ext uri="{FF2B5EF4-FFF2-40B4-BE49-F238E27FC236}">
                <a16:creationId xmlns:a16="http://schemas.microsoft.com/office/drawing/2014/main" id="{FCAD3529-7467-B42F-2E57-0A5E0B3555E9}"/>
              </a:ext>
            </a:extLst>
          </p:cNvPr>
          <p:cNvPicPr>
            <a:picLocks noChangeAspect="1"/>
          </p:cNvPicPr>
          <p:nvPr/>
        </p:nvPicPr>
        <p:blipFill>
          <a:blip r:embed="rId7"/>
          <a:stretch>
            <a:fillRect/>
          </a:stretch>
        </p:blipFill>
        <p:spPr>
          <a:xfrm>
            <a:off x="6490277" y="2873663"/>
            <a:ext cx="5960341" cy="3453039"/>
          </a:xfrm>
          <a:prstGeom prst="rect">
            <a:avLst/>
          </a:prstGeom>
        </p:spPr>
      </p:pic>
      <p:pic>
        <p:nvPicPr>
          <p:cNvPr id="17" name="Picture 16">
            <a:extLst>
              <a:ext uri="{FF2B5EF4-FFF2-40B4-BE49-F238E27FC236}">
                <a16:creationId xmlns:a16="http://schemas.microsoft.com/office/drawing/2014/main" id="{0E7B458E-7FA9-FEDE-E9BA-433449D72C3D}"/>
              </a:ext>
            </a:extLst>
          </p:cNvPr>
          <p:cNvPicPr>
            <a:picLocks noChangeAspect="1"/>
          </p:cNvPicPr>
          <p:nvPr/>
        </p:nvPicPr>
        <p:blipFill>
          <a:blip r:embed="rId8"/>
          <a:stretch>
            <a:fillRect/>
          </a:stretch>
        </p:blipFill>
        <p:spPr>
          <a:xfrm>
            <a:off x="13315949" y="3162876"/>
            <a:ext cx="4698423" cy="1566141"/>
          </a:xfrm>
          <a:prstGeom prst="rect">
            <a:avLst/>
          </a:prstGeom>
        </p:spPr>
      </p:pic>
      <p:sp>
        <p:nvSpPr>
          <p:cNvPr id="18" name="Rounded Rectangle 17">
            <a:extLst>
              <a:ext uri="{FF2B5EF4-FFF2-40B4-BE49-F238E27FC236}">
                <a16:creationId xmlns:a16="http://schemas.microsoft.com/office/drawing/2014/main" id="{B26D535A-08EC-8AE7-9DD3-00E766C1E365}"/>
              </a:ext>
            </a:extLst>
          </p:cNvPr>
          <p:cNvSpPr/>
          <p:nvPr/>
        </p:nvSpPr>
        <p:spPr>
          <a:xfrm>
            <a:off x="886129" y="2873663"/>
            <a:ext cx="5171482" cy="4727864"/>
          </a:xfrm>
          <a:prstGeom prst="roundRect">
            <a:avLst>
              <a:gd name="adj" fmla="val 4370"/>
            </a:avLst>
          </a:prstGeom>
          <a:solidFill>
            <a:schemeClr val="accent1">
              <a:alpha val="646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9" name="Rounded Rectangle 18">
            <a:extLst>
              <a:ext uri="{FF2B5EF4-FFF2-40B4-BE49-F238E27FC236}">
                <a16:creationId xmlns:a16="http://schemas.microsoft.com/office/drawing/2014/main" id="{056CCEA3-75EE-F562-EA0F-05F999E3AB74}"/>
              </a:ext>
            </a:extLst>
          </p:cNvPr>
          <p:cNvSpPr/>
          <p:nvPr/>
        </p:nvSpPr>
        <p:spPr>
          <a:xfrm>
            <a:off x="6377996" y="2872508"/>
            <a:ext cx="6072621" cy="4727864"/>
          </a:xfrm>
          <a:prstGeom prst="roundRect">
            <a:avLst>
              <a:gd name="adj" fmla="val 4370"/>
            </a:avLst>
          </a:prstGeom>
          <a:solidFill>
            <a:schemeClr val="accent1">
              <a:alpha val="646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0" name="Rounded Rectangle 19">
            <a:extLst>
              <a:ext uri="{FF2B5EF4-FFF2-40B4-BE49-F238E27FC236}">
                <a16:creationId xmlns:a16="http://schemas.microsoft.com/office/drawing/2014/main" id="{DFD6F366-9CB0-BC30-B6C5-F781C8A2F3EE}"/>
              </a:ext>
            </a:extLst>
          </p:cNvPr>
          <p:cNvSpPr/>
          <p:nvPr/>
        </p:nvSpPr>
        <p:spPr>
          <a:xfrm>
            <a:off x="13244061" y="2871353"/>
            <a:ext cx="4698423" cy="4727864"/>
          </a:xfrm>
          <a:prstGeom prst="roundRect">
            <a:avLst>
              <a:gd name="adj" fmla="val 4370"/>
            </a:avLst>
          </a:prstGeom>
          <a:solidFill>
            <a:schemeClr val="accent1">
              <a:alpha val="646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4" name="Espace réservé du numéro de diapositive 24">
            <a:extLst>
              <a:ext uri="{FF2B5EF4-FFF2-40B4-BE49-F238E27FC236}">
                <a16:creationId xmlns:a16="http://schemas.microsoft.com/office/drawing/2014/main" id="{C31FC864-2F7D-7AD9-08D9-ECF899182EC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199</a:t>
            </a:fld>
            <a:endParaRPr lang="en-US" sz="1800" b="1">
              <a:solidFill>
                <a:srgbClr val="A8CEC3"/>
              </a:solidFill>
            </a:endParaRPr>
          </a:p>
        </p:txBody>
      </p:sp>
    </p:spTree>
    <p:extLst>
      <p:ext uri="{BB962C8B-B14F-4D97-AF65-F5344CB8AC3E}">
        <p14:creationId xmlns:p14="http://schemas.microsoft.com/office/powerpoint/2010/main" val="106891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5962" y="4221726"/>
            <a:ext cx="4575768" cy="909956"/>
          </a:xfrm>
          <a:prstGeom prst="rect">
            <a:avLst/>
          </a:prstGeom>
        </p:spPr>
        <p:txBody>
          <a:bodyPr lIns="0" tIns="0" rIns="0" bIns="0" rtlCol="0" anchor="t">
            <a:spAutoFit/>
          </a:bodyPr>
          <a:lstStyle/>
          <a:p>
            <a:pPr>
              <a:lnSpc>
                <a:spcPts val="7040"/>
              </a:lnSpc>
            </a:pPr>
            <a:r>
              <a:rPr lang="en-US" sz="6400" b="1" err="1">
                <a:solidFill>
                  <a:srgbClr val="545454"/>
                </a:solidFill>
                <a:latin typeface="Avenir Next LT Pro Light" panose="020B0304020202020204" pitchFamily="34" charset="0"/>
              </a:rPr>
              <a:t>Programme</a:t>
            </a:r>
            <a:endParaRPr lang="en-US" sz="6400" b="1">
              <a:solidFill>
                <a:srgbClr val="545454"/>
              </a:solidFill>
              <a:latin typeface="Avenir Next LT Pro Light" panose="020B0304020202020204" pitchFamily="34" charset="0"/>
            </a:endParaRPr>
          </a:p>
        </p:txBody>
      </p:sp>
      <p:sp>
        <p:nvSpPr>
          <p:cNvPr id="5" name="AutoShape 5"/>
          <p:cNvSpPr/>
          <p:nvPr/>
        </p:nvSpPr>
        <p:spPr>
          <a:xfrm>
            <a:off x="795962" y="5385642"/>
            <a:ext cx="1175568" cy="137659"/>
          </a:xfrm>
          <a:prstGeom prst="rect">
            <a:avLst/>
          </a:prstGeom>
          <a:solidFill>
            <a:srgbClr val="545454"/>
          </a:solidFill>
        </p:spPr>
      </p:sp>
      <p:grpSp>
        <p:nvGrpSpPr>
          <p:cNvPr id="11" name="Group 11"/>
          <p:cNvGrpSpPr/>
          <p:nvPr/>
        </p:nvGrpSpPr>
        <p:grpSpPr>
          <a:xfrm rot="5400000">
            <a:off x="16762453" y="1336691"/>
            <a:ext cx="804837" cy="188856"/>
            <a:chOff x="0" y="0"/>
            <a:chExt cx="1073116" cy="251808"/>
          </a:xfrm>
        </p:grpSpPr>
        <p:grpSp>
          <p:nvGrpSpPr>
            <p:cNvPr id="12" name="Group 12"/>
            <p:cNvGrpSpPr/>
            <p:nvPr/>
          </p:nvGrpSpPr>
          <p:grpSpPr>
            <a:xfrm>
              <a:off x="0" y="0"/>
              <a:ext cx="251808" cy="25180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4" name="Group 14"/>
            <p:cNvGrpSpPr/>
            <p:nvPr/>
          </p:nvGrpSpPr>
          <p:grpSpPr>
            <a:xfrm>
              <a:off x="410654" y="0"/>
              <a:ext cx="251808" cy="251808"/>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6" name="Group 16"/>
            <p:cNvGrpSpPr/>
            <p:nvPr/>
          </p:nvGrpSpPr>
          <p:grpSpPr>
            <a:xfrm>
              <a:off x="821308" y="0"/>
              <a:ext cx="251808" cy="251808"/>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9" name="Picture 19"/>
          <p:cNvPicPr>
            <a:picLocks noChangeAspect="1"/>
          </p:cNvPicPr>
          <p:nvPr/>
        </p:nvPicPr>
        <p:blipFill>
          <a:blip r:embed="rId2"/>
          <a:srcRect t="20802" r="2170" b="22228"/>
          <a:stretch>
            <a:fillRect/>
          </a:stretch>
        </p:blipFill>
        <p:spPr>
          <a:xfrm>
            <a:off x="16687901" y="0"/>
            <a:ext cx="1600099" cy="922073"/>
          </a:xfrm>
          <a:prstGeom prst="rect">
            <a:avLst/>
          </a:prstGeom>
        </p:spPr>
      </p:pic>
      <p:graphicFrame>
        <p:nvGraphicFramePr>
          <p:cNvPr id="25" name="Tableau 25">
            <a:extLst>
              <a:ext uri="{FF2B5EF4-FFF2-40B4-BE49-F238E27FC236}">
                <a16:creationId xmlns:a16="http://schemas.microsoft.com/office/drawing/2014/main" id="{CF3928DF-9405-631B-B488-2DB6686BABD0}"/>
              </a:ext>
            </a:extLst>
          </p:cNvPr>
          <p:cNvGraphicFramePr>
            <a:graphicFrameLocks noGrp="1"/>
          </p:cNvGraphicFramePr>
          <p:nvPr>
            <p:extLst>
              <p:ext uri="{D42A27DB-BD31-4B8C-83A1-F6EECF244321}">
                <p14:modId xmlns:p14="http://schemas.microsoft.com/office/powerpoint/2010/main" val="1895189877"/>
              </p:ext>
            </p:extLst>
          </p:nvPr>
        </p:nvGraphicFramePr>
        <p:xfrm>
          <a:off x="5371730" y="217559"/>
          <a:ext cx="12239626" cy="9372846"/>
        </p:xfrm>
        <a:graphic>
          <a:graphicData uri="http://schemas.openxmlformats.org/drawingml/2006/table">
            <a:tbl>
              <a:tblPr firstRow="1" bandRow="1">
                <a:tableStyleId>{2D5ABB26-0587-4C30-8999-92F81FD0307C}</a:tableStyleId>
              </a:tblPr>
              <a:tblGrid>
                <a:gridCol w="1524001">
                  <a:extLst>
                    <a:ext uri="{9D8B030D-6E8A-4147-A177-3AD203B41FA5}">
                      <a16:colId xmlns:a16="http://schemas.microsoft.com/office/drawing/2014/main" val="4247694540"/>
                    </a:ext>
                  </a:extLst>
                </a:gridCol>
                <a:gridCol w="10715625">
                  <a:extLst>
                    <a:ext uri="{9D8B030D-6E8A-4147-A177-3AD203B41FA5}">
                      <a16:colId xmlns:a16="http://schemas.microsoft.com/office/drawing/2014/main" val="1653816792"/>
                    </a:ext>
                  </a:extLst>
                </a:gridCol>
              </a:tblGrid>
              <a:tr h="27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AECAC2"/>
                          </a:solidFill>
                        </a:rPr>
                        <a:t> Module 01</a:t>
                      </a:r>
                    </a:p>
                    <a:p>
                      <a:endParaRPr lang="fr-MA" sz="2000"/>
                    </a:p>
                  </a:txBody>
                  <a:tcPr/>
                </a:tc>
                <a:tc>
                  <a:txBody>
                    <a:bodyPr/>
                    <a:lstStyle/>
                    <a:p>
                      <a:pPr lvl="0"/>
                      <a:r>
                        <a:rPr lang="fr-FR" sz="2000" b="1"/>
                        <a:t>INTRODUCTION</a:t>
                      </a:r>
                      <a:endParaRPr lang="fr-MA" sz="2000" b="1"/>
                    </a:p>
                    <a:p>
                      <a:pPr marL="800100" lvl="1" indent="-342900">
                        <a:buFont typeface="Arial" panose="020B0604020202020204" pitchFamily="34" charset="0"/>
                        <a:buChar char="•"/>
                      </a:pPr>
                      <a:r>
                        <a:rPr lang="fr-FR" sz="2000">
                          <a:solidFill>
                            <a:srgbClr val="000000"/>
                          </a:solidFill>
                        </a:rPr>
                        <a:t>Apache Airflow</a:t>
                      </a:r>
                      <a:endParaRPr lang="fr-MA" sz="2000">
                        <a:solidFill>
                          <a:srgbClr val="000000"/>
                        </a:solidFill>
                      </a:endParaRPr>
                    </a:p>
                    <a:p>
                      <a:pPr marL="800100" lvl="1" indent="-342900">
                        <a:buFont typeface="Arial"/>
                        <a:buChar char="•"/>
                      </a:pPr>
                      <a:r>
                        <a:rPr lang="fr-FR" sz="2000">
                          <a:solidFill>
                            <a:srgbClr val="000000"/>
                          </a:solidFill>
                        </a:rPr>
                        <a:t>L’histoire d’Apache Airflow</a:t>
                      </a:r>
                      <a:endParaRPr lang="fr-MA" sz="2000">
                        <a:solidFill>
                          <a:srgbClr val="000000"/>
                        </a:solidFill>
                      </a:endParaRPr>
                    </a:p>
                    <a:p>
                      <a:pPr marL="800100" lvl="1" indent="-342900">
                        <a:buFont typeface="Arial"/>
                        <a:buChar char="•"/>
                      </a:pPr>
                      <a:r>
                        <a:rPr lang="fr-MA" sz="2000">
                          <a:solidFill>
                            <a:srgbClr val="000000"/>
                          </a:solidFill>
                        </a:rPr>
                        <a:t>Les Fondateurs d’Apache </a:t>
                      </a:r>
                      <a:r>
                        <a:rPr lang="fr-MA" sz="2000" err="1">
                          <a:solidFill>
                            <a:srgbClr val="000000"/>
                          </a:solidFill>
                        </a:rPr>
                        <a:t>Airflow</a:t>
                      </a:r>
                      <a:endParaRPr lang="fr-MA" sz="2000">
                        <a:solidFill>
                          <a:srgbClr val="000000"/>
                        </a:solidFill>
                      </a:endParaRPr>
                    </a:p>
                    <a:p>
                      <a:pPr marL="800100" lvl="1" indent="-342900">
                        <a:buFont typeface="Arial"/>
                        <a:buChar char="•"/>
                      </a:pPr>
                      <a:r>
                        <a:rPr lang="fr-FR" sz="2000">
                          <a:solidFill>
                            <a:srgbClr val="000000"/>
                          </a:solidFill>
                        </a:rPr>
                        <a:t>Les raisons derrière la création d’Apache Airflow</a:t>
                      </a:r>
                    </a:p>
                    <a:p>
                      <a:pPr marL="800100" lvl="1" indent="-342900">
                        <a:buFont typeface="Arial"/>
                        <a:buChar char="•"/>
                      </a:pPr>
                      <a:r>
                        <a:rPr lang="fr-FR" sz="2000">
                          <a:solidFill>
                            <a:srgbClr val="000000"/>
                          </a:solidFill>
                        </a:rPr>
                        <a:t>Chronologie de la création et de l'évolution d’apache airflow </a:t>
                      </a:r>
                    </a:p>
                    <a:p>
                      <a:pPr marL="800100" lvl="1" indent="-342900">
                        <a:buFont typeface="Arial"/>
                        <a:buChar char="•"/>
                      </a:pPr>
                      <a:r>
                        <a:rPr lang="fr-MA" sz="2000">
                          <a:solidFill>
                            <a:srgbClr val="000000"/>
                          </a:solidFill>
                        </a:rPr>
                        <a:t>Quand utiliser </a:t>
                      </a:r>
                      <a:r>
                        <a:rPr lang="fr-MA" sz="2000" err="1">
                          <a:solidFill>
                            <a:srgbClr val="000000"/>
                          </a:solidFill>
                        </a:rPr>
                        <a:t>airflow</a:t>
                      </a:r>
                      <a:r>
                        <a:rPr lang="fr-MA" sz="2000">
                          <a:solidFill>
                            <a:srgbClr val="000000"/>
                          </a:solidFill>
                        </a:rPr>
                        <a:t>​</a:t>
                      </a:r>
                      <a:r>
                        <a:rPr lang="fr-FR" sz="2000">
                          <a:solidFill>
                            <a:srgbClr val="000000"/>
                          </a:solidFill>
                        </a:rPr>
                        <a:t>​​</a:t>
                      </a:r>
                    </a:p>
                    <a:p>
                      <a:pPr marL="800100" lvl="1" indent="-342900">
                        <a:buFont typeface="Arial"/>
                        <a:buChar char="•"/>
                      </a:pPr>
                      <a:r>
                        <a:rPr lang="fr-FR" sz="2000">
                          <a:solidFill>
                            <a:srgbClr val="000000"/>
                          </a:solidFill>
                        </a:rPr>
                        <a:t>Outils similaires à apache airflow​</a:t>
                      </a:r>
                      <a:endParaRPr lang="en-US" sz="2000">
                        <a:solidFill>
                          <a:srgbClr val="000000"/>
                        </a:solidFill>
                      </a:endParaRPr>
                    </a:p>
                  </a:txBody>
                  <a:tcPr/>
                </a:tc>
                <a:extLst>
                  <a:ext uri="{0D108BD9-81ED-4DB2-BD59-A6C34878D82A}">
                    <a16:rowId xmlns:a16="http://schemas.microsoft.com/office/drawing/2014/main" val="33705247"/>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AECAC2"/>
                          </a:solidFill>
                        </a:rPr>
                        <a:t> Module 02</a:t>
                      </a:r>
                    </a:p>
                    <a:p>
                      <a:endParaRPr lang="fr-MA" sz="2000"/>
                    </a:p>
                  </a:txBody>
                  <a:tcPr/>
                </a:tc>
                <a:tc>
                  <a:txBody>
                    <a:bodyPr/>
                    <a:lstStyle/>
                    <a:p>
                      <a:pPr lvl="0"/>
                      <a:r>
                        <a:rPr lang="fr-FR" sz="2000" b="1"/>
                        <a:t>ARCHITECTURE ET COMPOSANTS</a:t>
                      </a:r>
                    </a:p>
                    <a:p>
                      <a:pPr marL="742950" lvl="1" indent="-285750">
                        <a:buFont typeface="Arial" panose="020B0604020202020204" pitchFamily="34" charset="0"/>
                        <a:buChar char="•"/>
                      </a:pPr>
                      <a:r>
                        <a:rPr lang="en-US" sz="2000">
                          <a:solidFill>
                            <a:srgbClr val="000000"/>
                          </a:solidFill>
                        </a:rPr>
                        <a:t>Airflow et </a:t>
                      </a:r>
                      <a:r>
                        <a:rPr lang="en-US" sz="2000" err="1">
                          <a:solidFill>
                            <a:srgbClr val="000000"/>
                          </a:solidFill>
                        </a:rPr>
                        <a:t>ses</a:t>
                      </a:r>
                      <a:r>
                        <a:rPr lang="en-US" sz="2000">
                          <a:solidFill>
                            <a:srgbClr val="000000"/>
                          </a:solidFill>
                        </a:rPr>
                        <a:t> </a:t>
                      </a:r>
                      <a:r>
                        <a:rPr lang="en-US" sz="2000" err="1">
                          <a:solidFill>
                            <a:srgbClr val="000000"/>
                          </a:solidFill>
                        </a:rPr>
                        <a:t>composants</a:t>
                      </a:r>
                      <a:endParaRPr lang="en-US" sz="2000">
                        <a:solidFill>
                          <a:srgbClr val="000000"/>
                        </a:solidFill>
                      </a:endParaRPr>
                    </a:p>
                    <a:p>
                      <a:pPr marL="742950" lvl="1" indent="-285750">
                        <a:buFont typeface="Arial" panose="020B0604020202020204" pitchFamily="34" charset="0"/>
                        <a:buChar char="•"/>
                      </a:pPr>
                      <a:r>
                        <a:rPr lang="en-US" sz="2000">
                          <a:solidFill>
                            <a:srgbClr val="000000"/>
                          </a:solidFill>
                        </a:rPr>
                        <a:t>Architecture airflow​ </a:t>
                      </a:r>
                    </a:p>
                    <a:p>
                      <a:pPr marL="742950" lvl="1" indent="-285750">
                        <a:buFont typeface="Arial" panose="020B0604020202020204" pitchFamily="34" charset="0"/>
                        <a:buChar char="•"/>
                      </a:pPr>
                      <a:r>
                        <a:rPr lang="en-US" sz="2000" err="1">
                          <a:solidFill>
                            <a:srgbClr val="000000"/>
                          </a:solidFill>
                        </a:rPr>
                        <a:t>L’interface</a:t>
                      </a:r>
                      <a:r>
                        <a:rPr lang="en-US" sz="2000">
                          <a:solidFill>
                            <a:srgbClr val="000000"/>
                          </a:solidFill>
                        </a:rPr>
                        <a:t> </a:t>
                      </a:r>
                      <a:r>
                        <a:rPr lang="en-US" sz="2000" err="1">
                          <a:solidFill>
                            <a:srgbClr val="000000"/>
                          </a:solidFill>
                        </a:rPr>
                        <a:t>utilisateur</a:t>
                      </a:r>
                      <a:r>
                        <a:rPr lang="en-US" sz="2000">
                          <a:solidFill>
                            <a:srgbClr val="000000"/>
                          </a:solidFill>
                        </a:rPr>
                        <a:t>​</a:t>
                      </a:r>
                    </a:p>
                    <a:p>
                      <a:pPr marL="742950" lvl="1" indent="-285750">
                        <a:buFont typeface="Arial" panose="020B0604020202020204" pitchFamily="34" charset="0"/>
                        <a:buChar char="•"/>
                      </a:pPr>
                      <a:r>
                        <a:rPr lang="en-US" sz="2000">
                          <a:solidFill>
                            <a:srgbClr val="000000"/>
                          </a:solidFill>
                        </a:rPr>
                        <a:t>La </a:t>
                      </a:r>
                      <a:r>
                        <a:rPr lang="en-US" sz="2000" err="1">
                          <a:solidFill>
                            <a:srgbClr val="000000"/>
                          </a:solidFill>
                        </a:rPr>
                        <a:t>ligne</a:t>
                      </a:r>
                      <a:r>
                        <a:rPr lang="en-US" sz="2000">
                          <a:solidFill>
                            <a:srgbClr val="000000"/>
                          </a:solidFill>
                        </a:rPr>
                        <a:t> de </a:t>
                      </a:r>
                      <a:r>
                        <a:rPr lang="en-US" sz="2000" err="1">
                          <a:solidFill>
                            <a:srgbClr val="000000"/>
                          </a:solidFill>
                        </a:rPr>
                        <a:t>commande</a:t>
                      </a:r>
                      <a:r>
                        <a:rPr lang="en-US" sz="2000">
                          <a:solidFill>
                            <a:srgbClr val="000000"/>
                          </a:solidFill>
                        </a:rPr>
                        <a:t>​</a:t>
                      </a:r>
                      <a:endParaRPr lang="en-US" sz="2000">
                        <a:solidFill>
                          <a:srgbClr val="000000"/>
                        </a:solidFill>
                        <a:latin typeface="Avenir Next LT Pro Light"/>
                      </a:endParaRPr>
                    </a:p>
                  </a:txBody>
                  <a:tcPr/>
                </a:tc>
                <a:extLst>
                  <a:ext uri="{0D108BD9-81ED-4DB2-BD59-A6C34878D82A}">
                    <a16:rowId xmlns:a16="http://schemas.microsoft.com/office/drawing/2014/main" val="3342609590"/>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AECAC2"/>
                          </a:solidFill>
                        </a:rPr>
                        <a:t> Module 03</a:t>
                      </a:r>
                      <a:endParaRPr lang="en-US" sz="2000" b="1">
                        <a:solidFill>
                          <a:srgbClr val="AECAC2"/>
                        </a:solidFill>
                        <a:latin typeface="League Spartan"/>
                      </a:endParaRPr>
                    </a:p>
                  </a:txBody>
                  <a:tcPr/>
                </a:tc>
                <a:tc>
                  <a:txBody>
                    <a:bodyPr/>
                    <a:lstStyle/>
                    <a:p>
                      <a:pPr lvl="0"/>
                      <a:r>
                        <a:rPr lang="en-US" sz="2000" b="1"/>
                        <a:t>ANATOMIE DE WORKFLOWS​</a:t>
                      </a:r>
                    </a:p>
                    <a:p>
                      <a:pPr marL="742950" lvl="1" indent="-285750">
                        <a:buFont typeface="Arial" panose="020B0604020202020204" pitchFamily="34" charset="0"/>
                        <a:buChar char="•"/>
                      </a:pPr>
                      <a:r>
                        <a:rPr lang="fr-FR" sz="2000">
                          <a:solidFill>
                            <a:srgbClr val="000000"/>
                          </a:solidFill>
                        </a:rPr>
                        <a:t>Fonctionnement et la planification des workflows​ </a:t>
                      </a:r>
                    </a:p>
                    <a:p>
                      <a:pPr marL="742950" lvl="1" indent="-285750">
                        <a:buFont typeface="Arial" panose="020B0604020202020204" pitchFamily="34" charset="0"/>
                        <a:buChar char="•"/>
                      </a:pPr>
                      <a:r>
                        <a:rPr lang="en-US" sz="2000">
                          <a:solidFill>
                            <a:srgbClr val="000000"/>
                          </a:solidFill>
                        </a:rPr>
                        <a:t>Les best practices</a:t>
                      </a:r>
                    </a:p>
                    <a:p>
                      <a:pPr marL="742950" lvl="1" indent="-285750">
                        <a:buFont typeface="Arial" panose="020B0604020202020204" pitchFamily="34" charset="0"/>
                        <a:buChar char="•"/>
                      </a:pPr>
                      <a:r>
                        <a:rPr lang="en-US" sz="2000">
                          <a:solidFill>
                            <a:srgbClr val="000000"/>
                          </a:solidFill>
                        </a:rPr>
                        <a:t>​Limitations de airflow​</a:t>
                      </a:r>
                      <a:endParaRPr lang="en-US" sz="2000">
                        <a:solidFill>
                          <a:srgbClr val="000000"/>
                        </a:solidFill>
                        <a:latin typeface="Avenir Next LT Pro Light"/>
                      </a:endParaRPr>
                    </a:p>
                  </a:txBody>
                  <a:tcPr/>
                </a:tc>
                <a:extLst>
                  <a:ext uri="{0D108BD9-81ED-4DB2-BD59-A6C34878D82A}">
                    <a16:rowId xmlns:a16="http://schemas.microsoft.com/office/drawing/2014/main" val="424608918"/>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AECAC2"/>
                          </a:solidFill>
                        </a:rPr>
                        <a:t> Module 04</a:t>
                      </a:r>
                      <a:endParaRPr lang="en-US" sz="2000" b="1">
                        <a:solidFill>
                          <a:srgbClr val="AECAC2"/>
                        </a:solidFill>
                        <a:latin typeface="League Spartan"/>
                      </a:endParaRPr>
                    </a:p>
                  </a:txBody>
                  <a:tcPr/>
                </a:tc>
                <a:tc>
                  <a:txBody>
                    <a:bodyPr/>
                    <a:lstStyle/>
                    <a:p>
                      <a:pPr lvl="0"/>
                      <a:r>
                        <a:rPr lang="en-US" sz="2000" b="1"/>
                        <a:t>​ DIRECTED ACYCLIC GRAPHS (DAG)​</a:t>
                      </a:r>
                      <a:r>
                        <a:rPr lang="fr-FR" sz="2000">
                          <a:solidFill>
                            <a:srgbClr val="000000"/>
                          </a:solidFill>
                        </a:rPr>
                        <a:t>​ </a:t>
                      </a:r>
                    </a:p>
                    <a:p>
                      <a:pPr marL="742950" lvl="1" indent="-285750">
                        <a:buFont typeface="Arial" panose="020B0604020202020204" pitchFamily="34" charset="0"/>
                        <a:buChar char="•"/>
                      </a:pPr>
                      <a:r>
                        <a:rPr lang="fr-FR" sz="2000">
                          <a:solidFill>
                            <a:srgbClr val="000000"/>
                          </a:solidFill>
                        </a:rPr>
                        <a:t>Déclaration d'un DAG</a:t>
                      </a:r>
                    </a:p>
                    <a:p>
                      <a:pPr marL="742950" lvl="1" indent="-285750">
                        <a:buFont typeface="Arial" panose="020B0604020202020204" pitchFamily="34" charset="0"/>
                        <a:buChar char="•"/>
                      </a:pPr>
                      <a:r>
                        <a:rPr lang="fr-FR" sz="2000">
                          <a:solidFill>
                            <a:srgbClr val="000000"/>
                          </a:solidFill>
                        </a:rPr>
                        <a:t>Exécution des DAG </a:t>
                      </a:r>
                    </a:p>
                    <a:p>
                      <a:pPr marL="742950" lvl="1" indent="-285750">
                        <a:buFont typeface="Arial" panose="020B0604020202020204" pitchFamily="34" charset="0"/>
                        <a:buChar char="•"/>
                      </a:pPr>
                      <a:r>
                        <a:rPr lang="en-US" sz="2000">
                          <a:solidFill>
                            <a:srgbClr val="000000"/>
                          </a:solidFill>
                        </a:rPr>
                        <a:t>Best practices ​</a:t>
                      </a:r>
                      <a:endParaRPr lang="en-US" sz="2000">
                        <a:solidFill>
                          <a:srgbClr val="000000"/>
                        </a:solidFill>
                        <a:latin typeface="Avenir Next LT Pro Light"/>
                      </a:endParaRPr>
                    </a:p>
                  </a:txBody>
                  <a:tcPr/>
                </a:tc>
                <a:extLst>
                  <a:ext uri="{0D108BD9-81ED-4DB2-BD59-A6C34878D82A}">
                    <a16:rowId xmlns:a16="http://schemas.microsoft.com/office/drawing/2014/main" val="232651749"/>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a:solidFill>
                          <a:srgbClr val="AECAC2"/>
                        </a:solidFill>
                        <a:latin typeface="League Spartan"/>
                      </a:endParaRPr>
                    </a:p>
                  </a:txBody>
                  <a:tcPr/>
                </a:tc>
                <a:tc>
                  <a:txBody>
                    <a:bodyPr/>
                    <a:lstStyle/>
                    <a:p>
                      <a:pPr lvl="0"/>
                      <a:endParaRPr lang="en-US" sz="1400"/>
                    </a:p>
                  </a:txBody>
                  <a:tcPr/>
                </a:tc>
                <a:extLst>
                  <a:ext uri="{0D108BD9-81ED-4DB2-BD59-A6C34878D82A}">
                    <a16:rowId xmlns:a16="http://schemas.microsoft.com/office/drawing/2014/main" val="723005195"/>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a:solidFill>
                          <a:srgbClr val="AECAC2"/>
                        </a:solidFill>
                        <a:latin typeface="League Spartan"/>
                      </a:endParaRPr>
                    </a:p>
                  </a:txBody>
                  <a:tcPr/>
                </a:tc>
                <a:tc>
                  <a:txBody>
                    <a:bodyPr/>
                    <a:lstStyle/>
                    <a:p>
                      <a:pPr lvl="0"/>
                      <a:endParaRPr lang="en-US" sz="1400">
                        <a:solidFill>
                          <a:srgbClr val="000000"/>
                        </a:solidFill>
                        <a:latin typeface="Avenir Next LT Pro Light"/>
                      </a:endParaRPr>
                    </a:p>
                  </a:txBody>
                  <a:tcPr/>
                </a:tc>
                <a:extLst>
                  <a:ext uri="{0D108BD9-81ED-4DB2-BD59-A6C34878D82A}">
                    <a16:rowId xmlns:a16="http://schemas.microsoft.com/office/drawing/2014/main" val="3664025473"/>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a:solidFill>
                          <a:srgbClr val="AECAC2"/>
                        </a:solidFill>
                        <a:latin typeface="League Spartan"/>
                      </a:endParaRPr>
                    </a:p>
                  </a:txBody>
                  <a:tcPr/>
                </a:tc>
                <a:tc>
                  <a:txBody>
                    <a:bodyPr/>
                    <a:lstStyle/>
                    <a:p>
                      <a:endParaRPr lang="fr-MA"/>
                    </a:p>
                  </a:txBody>
                  <a:tcPr/>
                </a:tc>
                <a:extLst>
                  <a:ext uri="{0D108BD9-81ED-4DB2-BD59-A6C34878D82A}">
                    <a16:rowId xmlns:a16="http://schemas.microsoft.com/office/drawing/2014/main" val="3980210273"/>
                  </a:ext>
                </a:extLst>
              </a:tr>
            </a:tbl>
          </a:graphicData>
        </a:graphic>
      </p:graphicFrame>
    </p:spTree>
    <p:extLst>
      <p:ext uri="{BB962C8B-B14F-4D97-AF65-F5344CB8AC3E}">
        <p14:creationId xmlns:p14="http://schemas.microsoft.com/office/powerpoint/2010/main" val="8651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6382" y="9187396"/>
            <a:ext cx="9727319" cy="3106962"/>
          </a:xfrm>
          <a:prstGeom prst="rect">
            <a:avLst/>
          </a:prstGeom>
        </p:spPr>
      </p:pic>
      <p:grpSp>
        <p:nvGrpSpPr>
          <p:cNvPr id="6" name="Group 6"/>
          <p:cNvGrpSpPr/>
          <p:nvPr/>
        </p:nvGrpSpPr>
        <p:grpSpPr>
          <a:xfrm>
            <a:off x="6350402" y="6220823"/>
            <a:ext cx="627829" cy="613578"/>
            <a:chOff x="0" y="0"/>
            <a:chExt cx="967158" cy="945205"/>
          </a:xfrm>
        </p:grpSpPr>
        <p:sp>
          <p:nvSpPr>
            <p:cNvPr id="7" name="Freeform 7"/>
            <p:cNvSpPr/>
            <p:nvPr/>
          </p:nvSpPr>
          <p:spPr>
            <a:xfrm>
              <a:off x="13086" y="0"/>
              <a:ext cx="940987" cy="945205"/>
            </a:xfrm>
            <a:custGeom>
              <a:avLst/>
              <a:gdLst/>
              <a:ahLst/>
              <a:cxnLst/>
              <a:rect l="l" t="t" r="r" b="b"/>
              <a:pathLst>
                <a:path w="940987" h="945205">
                  <a:moveTo>
                    <a:pt x="470493" y="0"/>
                  </a:moveTo>
                  <a:cubicBezTo>
                    <a:pt x="730679" y="1164"/>
                    <a:pt x="940987" y="212414"/>
                    <a:pt x="940987" y="472602"/>
                  </a:cubicBezTo>
                  <a:cubicBezTo>
                    <a:pt x="940987" y="732791"/>
                    <a:pt x="730679" y="944041"/>
                    <a:pt x="470493" y="945205"/>
                  </a:cubicBezTo>
                  <a:cubicBezTo>
                    <a:pt x="210307" y="944041"/>
                    <a:pt x="0" y="732791"/>
                    <a:pt x="0" y="472602"/>
                  </a:cubicBezTo>
                  <a:cubicBezTo>
                    <a:pt x="0" y="212414"/>
                    <a:pt x="210307" y="1164"/>
                    <a:pt x="470493" y="0"/>
                  </a:cubicBezTo>
                  <a:close/>
                </a:path>
              </a:pathLst>
            </a:custGeom>
            <a:solidFill>
              <a:srgbClr val="13538A"/>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359"/>
                </a:lnSpc>
              </a:pPr>
              <a:r>
                <a:rPr lang="en-US" sz="2400">
                  <a:solidFill>
                    <a:srgbClr val="FFFFFF"/>
                  </a:solidFill>
                  <a:latin typeface="Aileron Regular Bold"/>
                </a:rPr>
                <a:t>5</a:t>
              </a:r>
            </a:p>
          </p:txBody>
        </p:sp>
      </p:grpSp>
      <p:grpSp>
        <p:nvGrpSpPr>
          <p:cNvPr id="9" name="Group 9"/>
          <p:cNvGrpSpPr/>
          <p:nvPr/>
        </p:nvGrpSpPr>
        <p:grpSpPr>
          <a:xfrm>
            <a:off x="6347819" y="2500438"/>
            <a:ext cx="627829" cy="613578"/>
            <a:chOff x="0" y="0"/>
            <a:chExt cx="967158" cy="945205"/>
          </a:xfrm>
        </p:grpSpPr>
        <p:sp>
          <p:nvSpPr>
            <p:cNvPr id="10" name="Freeform 10"/>
            <p:cNvSpPr/>
            <p:nvPr/>
          </p:nvSpPr>
          <p:spPr>
            <a:xfrm>
              <a:off x="13086" y="0"/>
              <a:ext cx="940987" cy="945205"/>
            </a:xfrm>
            <a:custGeom>
              <a:avLst/>
              <a:gdLst/>
              <a:ahLst/>
              <a:cxnLst/>
              <a:rect l="l" t="t" r="r" b="b"/>
              <a:pathLst>
                <a:path w="940987" h="945205">
                  <a:moveTo>
                    <a:pt x="470493" y="0"/>
                  </a:moveTo>
                  <a:cubicBezTo>
                    <a:pt x="730679" y="1164"/>
                    <a:pt x="940987" y="212414"/>
                    <a:pt x="940987" y="472602"/>
                  </a:cubicBezTo>
                  <a:cubicBezTo>
                    <a:pt x="940987" y="732791"/>
                    <a:pt x="730679" y="944041"/>
                    <a:pt x="470493" y="945205"/>
                  </a:cubicBezTo>
                  <a:cubicBezTo>
                    <a:pt x="210307" y="944041"/>
                    <a:pt x="0" y="732791"/>
                    <a:pt x="0" y="472602"/>
                  </a:cubicBezTo>
                  <a:cubicBezTo>
                    <a:pt x="0" y="212414"/>
                    <a:pt x="210307" y="1164"/>
                    <a:pt x="470493" y="0"/>
                  </a:cubicBezTo>
                  <a:close/>
                </a:path>
              </a:pathLst>
            </a:custGeom>
            <a:solidFill>
              <a:srgbClr val="1F6A9B"/>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59"/>
                </a:lnSpc>
              </a:pPr>
              <a:r>
                <a:rPr lang="en-US" sz="2400">
                  <a:solidFill>
                    <a:srgbClr val="FFFFFF"/>
                  </a:solidFill>
                  <a:latin typeface="Aileron Regular Bold"/>
                </a:rPr>
                <a:t>4</a:t>
              </a:r>
            </a:p>
          </p:txBody>
        </p:sp>
      </p:grpSp>
      <p:grpSp>
        <p:nvGrpSpPr>
          <p:cNvPr id="30" name="Group 30"/>
          <p:cNvGrpSpPr/>
          <p:nvPr/>
        </p:nvGrpSpPr>
        <p:grpSpPr>
          <a:xfrm>
            <a:off x="8588276" y="2340175"/>
            <a:ext cx="7980225" cy="1380453"/>
            <a:chOff x="0" y="-104775"/>
            <a:chExt cx="10640301" cy="1840604"/>
          </a:xfrm>
        </p:grpSpPr>
        <p:sp>
          <p:nvSpPr>
            <p:cNvPr id="31" name="TextBox 31"/>
            <p:cNvSpPr txBox="1"/>
            <p:nvPr/>
          </p:nvSpPr>
          <p:spPr>
            <a:xfrm>
              <a:off x="0" y="636638"/>
              <a:ext cx="10640301" cy="1099191"/>
            </a:xfrm>
            <a:prstGeom prst="rect">
              <a:avLst/>
            </a:prstGeom>
          </p:spPr>
          <p:txBody>
            <a:bodyPr lIns="0" tIns="0" rIns="0" bIns="0" rtlCol="0" anchor="t">
              <a:spAutoFit/>
            </a:bodyPr>
            <a:lstStyle/>
            <a:p>
              <a:pPr marL="342900" indent="-342900">
                <a:lnSpc>
                  <a:spcPts val="3385"/>
                </a:lnSpc>
                <a:buFont typeface="Arial" panose="020B0604020202020204" pitchFamily="34" charset="0"/>
                <a:buChar char="•"/>
              </a:pPr>
              <a:r>
                <a:rPr lang="en-US" sz="1934" spc="58">
                  <a:solidFill>
                    <a:srgbClr val="191919"/>
                  </a:solidFill>
                  <a:latin typeface="Avenir Next LT Pro Light" panose="020B0304020202020204" pitchFamily="34" charset="0"/>
                </a:rPr>
                <a:t>Les </a:t>
              </a:r>
              <a:r>
                <a:rPr lang="en-US" sz="1934" spc="58" err="1">
                  <a:solidFill>
                    <a:srgbClr val="191919"/>
                  </a:solidFill>
                  <a:latin typeface="Avenir Next LT Pro Light" panose="020B0304020202020204" pitchFamily="34" charset="0"/>
                </a:rPr>
                <a:t>workers</a:t>
              </a:r>
              <a:r>
                <a:rPr lang="en-US" sz="1934" spc="58">
                  <a:solidFill>
                    <a:srgbClr val="191919"/>
                  </a:solidFill>
                  <a:latin typeface="Avenir Next LT Pro Light" panose="020B0304020202020204" pitchFamily="34" charset="0"/>
                </a:rPr>
                <a:t> sont les process qui </a:t>
              </a:r>
              <a:r>
                <a:rPr lang="en-US" sz="1934" spc="58" err="1">
                  <a:solidFill>
                    <a:srgbClr val="191919"/>
                  </a:solidFill>
                  <a:latin typeface="Avenir Next LT Pro Light" panose="020B0304020202020204" pitchFamily="34" charset="0"/>
                </a:rPr>
                <a:t>exécutent</a:t>
              </a:r>
              <a:r>
                <a:rPr lang="en-US" sz="1934" spc="58">
                  <a:solidFill>
                    <a:srgbClr val="191919"/>
                  </a:solidFill>
                  <a:latin typeface="Avenir Next LT Pro Light" panose="020B0304020202020204" pitchFamily="34" charset="0"/>
                </a:rPr>
                <a:t> de façon effective les </a:t>
              </a:r>
              <a:r>
                <a:rPr lang="en-US" sz="1934" spc="58" err="1">
                  <a:solidFill>
                    <a:srgbClr val="191919"/>
                  </a:solidFill>
                  <a:latin typeface="Avenir Next LT Pro Light" panose="020B0304020202020204" pitchFamily="34" charset="0"/>
                </a:rPr>
                <a:t>tâches</a:t>
              </a:r>
              <a:r>
                <a:rPr lang="en-US" sz="1934" spc="58">
                  <a:solidFill>
                    <a:srgbClr val="191919"/>
                  </a:solidFill>
                  <a:latin typeface="Avenir Next LT Pro Light" panose="020B0304020202020204" pitchFamily="34" charset="0"/>
                </a:rPr>
                <a:t> qui </a:t>
              </a:r>
              <a:r>
                <a:rPr lang="en-US" sz="1934" spc="58" err="1">
                  <a:solidFill>
                    <a:srgbClr val="191919"/>
                  </a:solidFill>
                  <a:latin typeface="Avenir Next LT Pro Light" panose="020B0304020202020204" pitchFamily="34" charset="0"/>
                </a:rPr>
                <a:t>leurs sont confiéee</a:t>
              </a:r>
              <a:r>
                <a:rPr lang="en-US" sz="1934" spc="58">
                  <a:solidFill>
                    <a:srgbClr val="191919"/>
                  </a:solidFill>
                  <a:latin typeface="Avenir Next LT Pro Light" panose="020B0304020202020204" pitchFamily="34" charset="0"/>
                </a:rPr>
                <a:t> par </a:t>
              </a:r>
              <a:r>
                <a:rPr lang="en-US" sz="1934" spc="58" err="1">
                  <a:solidFill>
                    <a:srgbClr val="191919"/>
                  </a:solidFill>
                  <a:latin typeface="Avenir Next LT Pro Light" panose="020B0304020202020204" pitchFamily="34" charset="0"/>
                </a:rPr>
                <a:t>l’exécuteur</a:t>
              </a:r>
              <a:r>
                <a:rPr lang="en-US" sz="1934" spc="58">
                  <a:solidFill>
                    <a:srgbClr val="191919"/>
                  </a:solidFill>
                  <a:latin typeface="Avenir Next LT Pro Light" panose="020B0304020202020204" pitchFamily="34" charset="0"/>
                </a:rPr>
                <a:t>.</a:t>
              </a:r>
            </a:p>
          </p:txBody>
        </p:sp>
        <p:sp>
          <p:nvSpPr>
            <p:cNvPr id="32" name="TextBox 32"/>
            <p:cNvSpPr txBox="1"/>
            <p:nvPr/>
          </p:nvSpPr>
          <p:spPr>
            <a:xfrm>
              <a:off x="0" y="-104775"/>
              <a:ext cx="10640301" cy="624701"/>
            </a:xfrm>
            <a:prstGeom prst="rect">
              <a:avLst/>
            </a:prstGeom>
          </p:spPr>
          <p:txBody>
            <a:bodyPr lIns="0" tIns="0" rIns="0" bIns="0" rtlCol="0" anchor="t">
              <a:spAutoFit/>
            </a:bodyPr>
            <a:lstStyle/>
            <a:p>
              <a:pPr>
                <a:lnSpc>
                  <a:spcPts val="4074"/>
                </a:lnSpc>
              </a:pPr>
              <a:r>
                <a:rPr lang="en-US" sz="2515" spc="100">
                  <a:solidFill>
                    <a:srgbClr val="191919"/>
                  </a:solidFill>
                  <a:latin typeface="Aileron Regular Italics"/>
                  <a:hlinkClick r:id="rId4" tooltip="https://www.simplilearn.com/ways-businesses-use-iot-article"/>
                </a:rPr>
                <a:t>  </a:t>
              </a:r>
            </a:p>
          </p:txBody>
        </p:sp>
      </p:grpSp>
      <p:grpSp>
        <p:nvGrpSpPr>
          <p:cNvPr id="33" name="Group 33"/>
          <p:cNvGrpSpPr/>
          <p:nvPr/>
        </p:nvGrpSpPr>
        <p:grpSpPr>
          <a:xfrm>
            <a:off x="8563068" y="5615757"/>
            <a:ext cx="7980225" cy="2252488"/>
            <a:chOff x="0" y="-104775"/>
            <a:chExt cx="10640301" cy="3003317"/>
          </a:xfrm>
        </p:grpSpPr>
        <p:sp>
          <p:nvSpPr>
            <p:cNvPr id="34" name="TextBox 34"/>
            <p:cNvSpPr txBox="1"/>
            <p:nvPr/>
          </p:nvSpPr>
          <p:spPr>
            <a:xfrm>
              <a:off x="0" y="636641"/>
              <a:ext cx="10640301" cy="2261901"/>
            </a:xfrm>
            <a:prstGeom prst="rect">
              <a:avLst/>
            </a:prstGeom>
          </p:spPr>
          <p:txBody>
            <a:bodyPr lIns="0" tIns="0" rIns="0" bIns="0" rtlCol="0" anchor="t">
              <a:spAutoFit/>
            </a:bodyPr>
            <a:lstStyle/>
            <a:p>
              <a:pPr marL="342900" indent="-342900">
                <a:lnSpc>
                  <a:spcPts val="3385"/>
                </a:lnSpc>
                <a:buFont typeface="Arial" panose="020B0604020202020204" pitchFamily="34" charset="0"/>
                <a:buChar char="•"/>
              </a:pPr>
              <a:r>
                <a:rPr lang="en-US" sz="1934" spc="58">
                  <a:solidFill>
                    <a:srgbClr val="191919"/>
                  </a:solidFill>
                  <a:latin typeface="Avenir Next LT Pro Light" panose="020B0304020202020204" pitchFamily="34" charset="0"/>
                </a:rPr>
                <a:t>Une base de </a:t>
              </a:r>
              <a:r>
                <a:rPr lang="en-US" sz="1934" spc="58" err="1">
                  <a:solidFill>
                    <a:srgbClr val="191919"/>
                  </a:solidFill>
                  <a:latin typeface="Avenir Next LT Pro Light" panose="020B0304020202020204" pitchFamily="34" charset="0"/>
                </a:rPr>
                <a:t>données</a:t>
              </a:r>
              <a:r>
                <a:rPr lang="en-US" sz="1934" spc="58">
                  <a:solidFill>
                    <a:srgbClr val="191919"/>
                  </a:solidFill>
                  <a:latin typeface="Avenir Next LT Pro Light" panose="020B0304020202020204" pitchFamily="34" charset="0"/>
                </a:rPr>
                <a:t> dans </a:t>
              </a:r>
              <a:r>
                <a:rPr lang="en-US" sz="1934" spc="58" err="1">
                  <a:solidFill>
                    <a:srgbClr val="191919"/>
                  </a:solidFill>
                  <a:latin typeface="Avenir Next LT Pro Light" panose="020B0304020202020204" pitchFamily="34" charset="0"/>
                </a:rPr>
                <a:t>laquelle</a:t>
              </a:r>
              <a:r>
                <a:rPr lang="en-US" sz="1934" spc="58">
                  <a:solidFill>
                    <a:srgbClr val="191919"/>
                  </a:solidFill>
                  <a:latin typeface="Avenir Next LT Pro Light" panose="020B0304020202020204" pitchFamily="34" charset="0"/>
                </a:rPr>
                <a:t> </a:t>
              </a:r>
              <a:r>
                <a:rPr lang="en-US" sz="1934" spc="58" err="1">
                  <a:solidFill>
                    <a:srgbClr val="191919"/>
                  </a:solidFill>
                  <a:latin typeface="Avenir Next LT Pro Light" panose="020B0304020202020204" pitchFamily="34" charset="0"/>
                </a:rPr>
                <a:t>toutes</a:t>
              </a:r>
              <a:r>
                <a:rPr lang="en-US" sz="1934" spc="58">
                  <a:solidFill>
                    <a:srgbClr val="191919"/>
                  </a:solidFill>
                  <a:latin typeface="Avenir Next LT Pro Light" panose="020B0304020202020204" pitchFamily="34" charset="0"/>
                </a:rPr>
                <a:t> les </a:t>
              </a:r>
              <a:r>
                <a:rPr lang="en-US" sz="1934" spc="58" err="1">
                  <a:solidFill>
                    <a:srgbClr val="191919"/>
                  </a:solidFill>
                  <a:latin typeface="Avenir Next LT Pro Light" panose="020B0304020202020204" pitchFamily="34" charset="0"/>
                </a:rPr>
                <a:t>métadonnées</a:t>
              </a:r>
              <a:r>
                <a:rPr lang="en-US" sz="1934" spc="58">
                  <a:solidFill>
                    <a:srgbClr val="191919"/>
                  </a:solidFill>
                  <a:latin typeface="Avenir Next LT Pro Light" panose="020B0304020202020204" pitchFamily="34" charset="0"/>
                </a:rPr>
                <a:t> du DAG et des </a:t>
              </a:r>
              <a:r>
                <a:rPr lang="en-US" sz="1934" spc="58" err="1">
                  <a:solidFill>
                    <a:srgbClr val="191919"/>
                  </a:solidFill>
                  <a:latin typeface="Avenir Next LT Pro Light" panose="020B0304020202020204" pitchFamily="34" charset="0"/>
                </a:rPr>
                <a:t>tâches</a:t>
              </a:r>
              <a:r>
                <a:rPr lang="en-US" sz="1934" spc="58">
                  <a:solidFill>
                    <a:srgbClr val="191919"/>
                  </a:solidFill>
                  <a:latin typeface="Avenir Next LT Pro Light" panose="020B0304020202020204" pitchFamily="34" charset="0"/>
                </a:rPr>
                <a:t> </a:t>
              </a:r>
              <a:r>
                <a:rPr lang="en-US" sz="1934" spc="58" err="1">
                  <a:solidFill>
                    <a:srgbClr val="191919"/>
                  </a:solidFill>
                  <a:latin typeface="Avenir Next LT Pro Light" panose="020B0304020202020204" pitchFamily="34" charset="0"/>
                </a:rPr>
                <a:t>sont</a:t>
              </a:r>
              <a:r>
                <a:rPr lang="en-US" sz="1934" spc="58">
                  <a:solidFill>
                    <a:srgbClr val="191919"/>
                  </a:solidFill>
                  <a:latin typeface="Avenir Next LT Pro Light" panose="020B0304020202020204" pitchFamily="34" charset="0"/>
                </a:rPr>
                <a:t> </a:t>
              </a:r>
              <a:r>
                <a:rPr lang="en-US" sz="1934" spc="58" err="1">
                  <a:solidFill>
                    <a:srgbClr val="191919"/>
                  </a:solidFill>
                  <a:latin typeface="Avenir Next LT Pro Light" panose="020B0304020202020204" pitchFamily="34" charset="0"/>
                </a:rPr>
                <a:t>stockées</a:t>
              </a:r>
              <a:r>
                <a:rPr lang="en-US" sz="1934" spc="58">
                  <a:solidFill>
                    <a:srgbClr val="191919"/>
                  </a:solidFill>
                  <a:latin typeface="Avenir Next LT Pro Light" panose="020B0304020202020204" pitchFamily="34" charset="0"/>
                </a:rPr>
                <a:t>. Il </a:t>
              </a:r>
              <a:r>
                <a:rPr lang="en-US" sz="1934" spc="58" err="1">
                  <a:solidFill>
                    <a:srgbClr val="191919"/>
                  </a:solidFill>
                  <a:latin typeface="Avenir Next LT Pro Light" panose="020B0304020202020204" pitchFamily="34" charset="0"/>
                </a:rPr>
                <a:t>s'agit</a:t>
              </a:r>
              <a:r>
                <a:rPr lang="en-US" sz="1934" spc="58">
                  <a:solidFill>
                    <a:srgbClr val="191919"/>
                  </a:solidFill>
                  <a:latin typeface="Avenir Next LT Pro Light" panose="020B0304020202020204" pitchFamily="34" charset="0"/>
                </a:rPr>
                <a:t> </a:t>
              </a:r>
              <a:r>
                <a:rPr lang="en-US" sz="1934" spc="58" err="1">
                  <a:solidFill>
                    <a:srgbClr val="191919"/>
                  </a:solidFill>
                  <a:latin typeface="Avenir Next LT Pro Light" panose="020B0304020202020204" pitchFamily="34" charset="0"/>
                </a:rPr>
                <a:t>généralement</a:t>
              </a:r>
              <a:r>
                <a:rPr lang="en-US" sz="1934" spc="58">
                  <a:solidFill>
                    <a:srgbClr val="191919"/>
                  </a:solidFill>
                  <a:latin typeface="Avenir Next LT Pro Light" panose="020B0304020202020204" pitchFamily="34" charset="0"/>
                </a:rPr>
                <a:t> </a:t>
              </a:r>
              <a:r>
                <a:rPr lang="en-US" sz="1934" spc="58" err="1">
                  <a:solidFill>
                    <a:srgbClr val="191919"/>
                  </a:solidFill>
                  <a:latin typeface="Avenir Next LT Pro Light" panose="020B0304020202020204" pitchFamily="34" charset="0"/>
                </a:rPr>
                <a:t>d'une</a:t>
              </a:r>
              <a:r>
                <a:rPr lang="en-US" sz="1934" spc="58">
                  <a:solidFill>
                    <a:srgbClr val="191919"/>
                  </a:solidFill>
                  <a:latin typeface="Avenir Next LT Pro Light" panose="020B0304020202020204" pitchFamily="34" charset="0"/>
                </a:rPr>
                <a:t> base de </a:t>
              </a:r>
              <a:r>
                <a:rPr lang="en-US" sz="1934" spc="58" err="1">
                  <a:solidFill>
                    <a:srgbClr val="191919"/>
                  </a:solidFill>
                  <a:latin typeface="Avenir Next LT Pro Light" panose="020B0304020202020204" pitchFamily="34" charset="0"/>
                </a:rPr>
                <a:t>données</a:t>
              </a:r>
              <a:r>
                <a:rPr lang="en-US" sz="1934" spc="58">
                  <a:solidFill>
                    <a:srgbClr val="191919"/>
                  </a:solidFill>
                  <a:latin typeface="Avenir Next LT Pro Light" panose="020B0304020202020204" pitchFamily="34" charset="0"/>
                </a:rPr>
                <a:t> Postgres, </a:t>
              </a:r>
              <a:r>
                <a:rPr lang="en-US" sz="1934" spc="58" err="1">
                  <a:solidFill>
                    <a:srgbClr val="191919"/>
                  </a:solidFill>
                  <a:latin typeface="Avenir Next LT Pro Light" panose="020B0304020202020204" pitchFamily="34" charset="0"/>
                </a:rPr>
                <a:t>mais</a:t>
              </a:r>
              <a:r>
                <a:rPr lang="en-US" sz="1934" spc="58">
                  <a:solidFill>
                    <a:srgbClr val="191919"/>
                  </a:solidFill>
                  <a:latin typeface="Avenir Next LT Pro Light" panose="020B0304020202020204" pitchFamily="34" charset="0"/>
                </a:rPr>
                <a:t> MySQL, </a:t>
              </a:r>
              <a:r>
                <a:rPr lang="en-US" sz="1934" spc="58" err="1">
                  <a:solidFill>
                    <a:srgbClr val="191919"/>
                  </a:solidFill>
                  <a:latin typeface="Avenir Next LT Pro Light" panose="020B0304020202020204" pitchFamily="34" charset="0"/>
                </a:rPr>
                <a:t>MsSQL</a:t>
              </a:r>
              <a:r>
                <a:rPr lang="en-US" sz="1934" spc="58">
                  <a:solidFill>
                    <a:srgbClr val="191919"/>
                  </a:solidFill>
                  <a:latin typeface="Avenir Next LT Pro Light" panose="020B0304020202020204" pitchFamily="34" charset="0"/>
                </a:rPr>
                <a:t> et SQLite </a:t>
              </a:r>
              <a:r>
                <a:rPr lang="en-US" sz="1934" spc="58" err="1">
                  <a:solidFill>
                    <a:srgbClr val="191919"/>
                  </a:solidFill>
                  <a:latin typeface="Avenir Next LT Pro Light" panose="020B0304020202020204" pitchFamily="34" charset="0"/>
                </a:rPr>
                <a:t>sont</a:t>
              </a:r>
              <a:r>
                <a:rPr lang="en-US" sz="1934" spc="58">
                  <a:solidFill>
                    <a:srgbClr val="191919"/>
                  </a:solidFill>
                  <a:latin typeface="Avenir Next LT Pro Light" panose="020B0304020202020204" pitchFamily="34" charset="0"/>
                </a:rPr>
                <a:t> </a:t>
              </a:r>
              <a:r>
                <a:rPr lang="en-US" sz="1934" spc="58" err="1">
                  <a:solidFill>
                    <a:srgbClr val="191919"/>
                  </a:solidFill>
                  <a:latin typeface="Avenir Next LT Pro Light" panose="020B0304020202020204" pitchFamily="34" charset="0"/>
                </a:rPr>
                <a:t>également</a:t>
              </a:r>
              <a:r>
                <a:rPr lang="en-US" sz="1934" spc="58">
                  <a:solidFill>
                    <a:srgbClr val="191919"/>
                  </a:solidFill>
                  <a:latin typeface="Avenir Next LT Pro Light" panose="020B0304020202020204" pitchFamily="34" charset="0"/>
                </a:rPr>
                <a:t> pris </a:t>
              </a:r>
              <a:r>
                <a:rPr lang="en-US" sz="1934" spc="58" err="1">
                  <a:solidFill>
                    <a:srgbClr val="191919"/>
                  </a:solidFill>
                  <a:latin typeface="Avenir Next LT Pro Light" panose="020B0304020202020204" pitchFamily="34" charset="0"/>
                </a:rPr>
                <a:t>en</a:t>
              </a:r>
              <a:r>
                <a:rPr lang="en-US" sz="1934" spc="58">
                  <a:solidFill>
                    <a:srgbClr val="191919"/>
                  </a:solidFill>
                  <a:latin typeface="Avenir Next LT Pro Light" panose="020B0304020202020204" pitchFamily="34" charset="0"/>
                </a:rPr>
                <a:t> charge.</a:t>
              </a:r>
            </a:p>
          </p:txBody>
        </p:sp>
        <p:sp>
          <p:nvSpPr>
            <p:cNvPr id="35" name="TextBox 35"/>
            <p:cNvSpPr txBox="1"/>
            <p:nvPr/>
          </p:nvSpPr>
          <p:spPr>
            <a:xfrm>
              <a:off x="0" y="-104775"/>
              <a:ext cx="10640301" cy="632225"/>
            </a:xfrm>
            <a:prstGeom prst="rect">
              <a:avLst/>
            </a:prstGeom>
          </p:spPr>
          <p:txBody>
            <a:bodyPr lIns="0" tIns="0" rIns="0" bIns="0" rtlCol="0" anchor="t">
              <a:spAutoFit/>
            </a:bodyPr>
            <a:lstStyle/>
            <a:p>
              <a:pPr>
                <a:lnSpc>
                  <a:spcPts val="4074"/>
                </a:lnSpc>
              </a:pPr>
              <a:endParaRPr lang="en-US" sz="2515" b="1" spc="100">
                <a:solidFill>
                  <a:srgbClr val="191919"/>
                </a:solidFill>
                <a:latin typeface="Avenir Next LT Pro Light" panose="020B0304020202020204" pitchFamily="34" charset="0"/>
              </a:endParaRPr>
            </a:p>
          </p:txBody>
        </p:sp>
      </p:grpSp>
      <p:sp>
        <p:nvSpPr>
          <p:cNvPr id="36" name="AutoShape 36"/>
          <p:cNvSpPr/>
          <p:nvPr/>
        </p:nvSpPr>
        <p:spPr>
          <a:xfrm rot="-5399999" flipV="1">
            <a:off x="5328765" y="4604529"/>
            <a:ext cx="4445229" cy="14514"/>
          </a:xfrm>
          <a:prstGeom prst="line">
            <a:avLst/>
          </a:prstGeom>
          <a:ln w="9525" cap="flat">
            <a:solidFill>
              <a:srgbClr val="191919">
                <a:alpha val="60000"/>
              </a:srgbClr>
            </a:solidFill>
            <a:prstDash val="solid"/>
            <a:headEnd type="none" w="sm" len="sm"/>
            <a:tailEnd type="none" w="sm" len="sm"/>
          </a:ln>
        </p:spPr>
      </p:sp>
      <p:grpSp>
        <p:nvGrpSpPr>
          <p:cNvPr id="43" name="Group 43"/>
          <p:cNvGrpSpPr/>
          <p:nvPr/>
        </p:nvGrpSpPr>
        <p:grpSpPr>
          <a:xfrm>
            <a:off x="6975648" y="2228290"/>
            <a:ext cx="1157873" cy="1157873"/>
            <a:chOff x="0" y="0"/>
            <a:chExt cx="812800" cy="812800"/>
          </a:xfrm>
        </p:grpSpPr>
        <p:sp>
          <p:nvSpPr>
            <p:cNvPr id="44" name="Freeform 4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F6A9B"/>
            </a:solidFill>
          </p:spPr>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46" name="Group 46"/>
          <p:cNvGrpSpPr/>
          <p:nvPr/>
        </p:nvGrpSpPr>
        <p:grpSpPr>
          <a:xfrm>
            <a:off x="6978231" y="5856788"/>
            <a:ext cx="1157873" cy="1157873"/>
            <a:chOff x="0" y="0"/>
            <a:chExt cx="812800" cy="812800"/>
          </a:xfrm>
        </p:grpSpPr>
        <p:sp>
          <p:nvSpPr>
            <p:cNvPr id="47" name="Freeform 4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48" name="TextBox 48"/>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50" name="Group 50"/>
          <p:cNvGrpSpPr/>
          <p:nvPr/>
        </p:nvGrpSpPr>
        <p:grpSpPr>
          <a:xfrm rot="5400000">
            <a:off x="16762453" y="1336691"/>
            <a:ext cx="804837" cy="188856"/>
            <a:chOff x="0" y="0"/>
            <a:chExt cx="1073116" cy="251808"/>
          </a:xfrm>
        </p:grpSpPr>
        <p:grpSp>
          <p:nvGrpSpPr>
            <p:cNvPr id="51" name="Group 51"/>
            <p:cNvGrpSpPr/>
            <p:nvPr/>
          </p:nvGrpSpPr>
          <p:grpSpPr>
            <a:xfrm>
              <a:off x="0" y="0"/>
              <a:ext cx="251808" cy="251808"/>
              <a:chOff x="0" y="0"/>
              <a:chExt cx="6350000" cy="6350000"/>
            </a:xfrm>
          </p:grpSpPr>
          <p:sp>
            <p:nvSpPr>
              <p:cNvPr id="52" name="Freeform 5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53" name="Group 53"/>
            <p:cNvGrpSpPr/>
            <p:nvPr/>
          </p:nvGrpSpPr>
          <p:grpSpPr>
            <a:xfrm>
              <a:off x="410654" y="0"/>
              <a:ext cx="251808" cy="251808"/>
              <a:chOff x="0" y="0"/>
              <a:chExt cx="6350000" cy="6350000"/>
            </a:xfrm>
          </p:grpSpPr>
          <p:sp>
            <p:nvSpPr>
              <p:cNvPr id="54" name="Freeform 5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55" name="Group 55"/>
            <p:cNvGrpSpPr/>
            <p:nvPr/>
          </p:nvGrpSpPr>
          <p:grpSpPr>
            <a:xfrm>
              <a:off x="821308" y="0"/>
              <a:ext cx="251808" cy="251808"/>
              <a:chOff x="0" y="0"/>
              <a:chExt cx="6350000" cy="6350000"/>
            </a:xfrm>
          </p:grpSpPr>
          <p:sp>
            <p:nvSpPr>
              <p:cNvPr id="56" name="Freeform 5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sp>
        <p:nvSpPr>
          <p:cNvPr id="57" name="TextBox 57"/>
          <p:cNvSpPr txBox="1"/>
          <p:nvPr/>
        </p:nvSpPr>
        <p:spPr>
          <a:xfrm>
            <a:off x="883352" y="3681568"/>
            <a:ext cx="5839028" cy="1646301"/>
          </a:xfrm>
          <a:prstGeom prst="rect">
            <a:avLst/>
          </a:prstGeom>
        </p:spPr>
        <p:txBody>
          <a:bodyPr lIns="0" tIns="0" rIns="0" bIns="0" rtlCol="0" anchor="t">
            <a:spAutoFit/>
          </a:bodyPr>
          <a:lstStyle/>
          <a:p>
            <a:pPr>
              <a:lnSpc>
                <a:spcPts val="6672"/>
              </a:lnSpc>
            </a:pPr>
            <a:r>
              <a:rPr lang="en-US" sz="4800" b="1" spc="62">
                <a:solidFill>
                  <a:srgbClr val="545454"/>
                </a:solidFill>
                <a:latin typeface="Avenir Next LT Pro "/>
              </a:rPr>
              <a:t>AIRFLOW ET SES COMPOSANTS</a:t>
            </a:r>
          </a:p>
        </p:txBody>
      </p:sp>
      <p:pic>
        <p:nvPicPr>
          <p:cNvPr id="58" name="Picture 58"/>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59" name="TextBox 35">
            <a:extLst>
              <a:ext uri="{FF2B5EF4-FFF2-40B4-BE49-F238E27FC236}">
                <a16:creationId xmlns:a16="http://schemas.microsoft.com/office/drawing/2014/main" id="{01FA138F-1832-1CD9-2989-456E9B5EC25D}"/>
              </a:ext>
            </a:extLst>
          </p:cNvPr>
          <p:cNvSpPr txBox="1"/>
          <p:nvPr/>
        </p:nvSpPr>
        <p:spPr>
          <a:xfrm>
            <a:off x="8588276" y="2229606"/>
            <a:ext cx="7980225" cy="474169"/>
          </a:xfrm>
          <a:prstGeom prst="rect">
            <a:avLst/>
          </a:prstGeom>
        </p:spPr>
        <p:txBody>
          <a:bodyPr lIns="0" tIns="0" rIns="0" bIns="0" rtlCol="0" anchor="t">
            <a:spAutoFit/>
          </a:bodyPr>
          <a:lstStyle/>
          <a:p>
            <a:pPr>
              <a:lnSpc>
                <a:spcPts val="4074"/>
              </a:lnSpc>
            </a:pPr>
            <a:r>
              <a:rPr lang="en-US" sz="2515" b="1" spc="100">
                <a:solidFill>
                  <a:srgbClr val="191919"/>
                </a:solidFill>
                <a:latin typeface="Avenir Next LT Pro Light" panose="020B0304020202020204" pitchFamily="34" charset="0"/>
              </a:rPr>
              <a:t>Worker</a:t>
            </a:r>
          </a:p>
        </p:txBody>
      </p:sp>
      <p:sp>
        <p:nvSpPr>
          <p:cNvPr id="4" name="TextBox 3">
            <a:extLst>
              <a:ext uri="{FF2B5EF4-FFF2-40B4-BE49-F238E27FC236}">
                <a16:creationId xmlns:a16="http://schemas.microsoft.com/office/drawing/2014/main" id="{B508EE2C-1819-9AA8-5374-BFFA3031CAE9}"/>
              </a:ext>
            </a:extLst>
          </p:cNvPr>
          <p:cNvSpPr txBox="1"/>
          <p:nvPr/>
        </p:nvSpPr>
        <p:spPr>
          <a:xfrm>
            <a:off x="8588276" y="5469144"/>
            <a:ext cx="10020300" cy="575479"/>
          </a:xfrm>
          <a:prstGeom prst="rect">
            <a:avLst/>
          </a:prstGeom>
          <a:noFill/>
        </p:spPr>
        <p:txBody>
          <a:bodyPr wrap="square">
            <a:spAutoFit/>
          </a:bodyPr>
          <a:lstStyle/>
          <a:p>
            <a:pPr>
              <a:lnSpc>
                <a:spcPts val="4074"/>
              </a:lnSpc>
            </a:pPr>
            <a:r>
              <a:rPr lang="en-US" sz="2800" b="1" spc="100">
                <a:solidFill>
                  <a:srgbClr val="191919"/>
                </a:solidFill>
                <a:latin typeface="Avenir Next LT Pro Light" panose="020B0304020202020204" pitchFamily="34" charset="0"/>
              </a:rPr>
              <a:t>Database (Meta)</a:t>
            </a:r>
          </a:p>
        </p:txBody>
      </p:sp>
      <p:sp>
        <p:nvSpPr>
          <p:cNvPr id="19" name="Espace réservé du numéro de diapositive 24">
            <a:extLst>
              <a:ext uri="{FF2B5EF4-FFF2-40B4-BE49-F238E27FC236}">
                <a16:creationId xmlns:a16="http://schemas.microsoft.com/office/drawing/2014/main" id="{0AA41006-E055-9D07-2F2C-BCF705F3168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20</a:t>
            </a:fld>
            <a:endParaRPr lang="en-US" sz="1800" b="1">
              <a:solidFill>
                <a:srgbClr val="A8CEC3"/>
              </a:solidFill>
            </a:endParaRPr>
          </a:p>
        </p:txBody>
      </p:sp>
    </p:spTree>
    <p:extLst>
      <p:ext uri="{BB962C8B-B14F-4D97-AF65-F5344CB8AC3E}">
        <p14:creationId xmlns:p14="http://schemas.microsoft.com/office/powerpoint/2010/main" val="64378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dissolve">
                                      <p:cBhvr>
                                        <p:cTn id="10" dur="500"/>
                                        <p:tgtEl>
                                          <p:spTgt spid="43"/>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dissolve">
                                      <p:cBhvr>
                                        <p:cTn id="18" dur="500"/>
                                        <p:tgtEl>
                                          <p:spTgt spid="46"/>
                                        </p:tgtEl>
                                      </p:cBhvr>
                                    </p:animEffect>
                                  </p:childTnLst>
                                </p:cTn>
                              </p:par>
                              <p:par>
                                <p:cTn id="19" presetID="9"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par>
                                <p:cTn id="22" presetID="9"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dissolv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59764" y="4933949"/>
            <a:ext cx="16495248" cy="2128788"/>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a:rPr>
              <a:t>POLLING W/</a:t>
            </a:r>
          </a:p>
          <a:p>
            <a:pPr algn="r">
              <a:lnSpc>
                <a:spcPts val="8250"/>
              </a:lnSpc>
            </a:pPr>
            <a:r>
              <a:rPr lang="en-US" sz="7500" b="1">
                <a:solidFill>
                  <a:srgbClr val="545454"/>
                </a:solidFill>
                <a:latin typeface="Avenir Next LT Pro"/>
              </a:rPr>
              <a:t> SENSORS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14.</a:t>
            </a:r>
          </a:p>
        </p:txBody>
      </p:sp>
    </p:spTree>
    <p:extLst>
      <p:ext uri="{BB962C8B-B14F-4D97-AF65-F5344CB8AC3E}">
        <p14:creationId xmlns:p14="http://schemas.microsoft.com/office/powerpoint/2010/main" val="8937399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W/ SENSORS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680611"/>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Un cas d'utilisation courant pour démarrer un flux de travail est l'arrivée de nouvelles données .</a:t>
            </a:r>
            <a:br>
              <a:rPr lang="fr-FR" sz="2000" b="0" i="0">
                <a:effectLst/>
                <a:latin typeface="Avenir Next LT Pro" panose="020B0504020202020204" pitchFamily="34" charset="0"/>
              </a:rPr>
            </a:br>
            <a:r>
              <a:rPr lang="fr-FR" sz="2000" b="0" i="0">
                <a:effectLst/>
                <a:latin typeface="Avenir Next LT Pro" panose="020B0504020202020204" pitchFamily="34" charset="0"/>
              </a:rPr>
              <a:t>(Exemple d’un tiers qui livre un dépôt quotidien de ses données sur un système de stockage partagé entre votre entreprise et ce tiers.)</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Prenons l'exemple où une application de coupons est en cours de développement et que des contacts ont été établis avec toutes les marques de supermarchés pour recevoir un export quotidien de leurs promotions, qui seront ensuite affichées dans l'application de coupons.</a:t>
            </a:r>
          </a:p>
          <a:p>
            <a:pPr marL="342900" indent="-342900">
              <a:lnSpc>
                <a:spcPct val="200000"/>
              </a:lnSpc>
              <a:buFont typeface="Arial" panose="020B0604020202020204" pitchFamily="34" charset="0"/>
              <a:buChar char="•"/>
            </a:pPr>
            <a:r>
              <a:rPr lang="fr-FR" sz="2000">
                <a:latin typeface="Avenir Next LT Pro" panose="020B0504020202020204" pitchFamily="34" charset="0"/>
              </a:rPr>
              <a:t>Actuellement, les promotions sont principalement un processus manuel : </a:t>
            </a:r>
          </a:p>
          <a:p>
            <a:pPr marL="342900" indent="-342900">
              <a:lnSpc>
                <a:spcPct val="200000"/>
              </a:lnSpc>
              <a:buFont typeface="Arial" panose="020B0604020202020204" pitchFamily="34" charset="0"/>
              <a:buChar char="•"/>
            </a:pPr>
            <a:r>
              <a:rPr lang="fr-FR" sz="2000">
                <a:latin typeface="Avenir Next LT Pro" panose="020B0504020202020204" pitchFamily="34" charset="0"/>
              </a:rPr>
              <a:t>la plupart des supermarchés emploient des analystes de prix pour prendre en compte de nombreux facteurs et fournir des promotions précises. Certaines promotions sont bien réfléchies des semaines à l'avance, et d'autres sont des ventes flash spontanées d'un jour.</a:t>
            </a: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p:txBody>
      </p:sp>
      <p:sp>
        <p:nvSpPr>
          <p:cNvPr id="13" name="Espace réservé du numéro de diapositive 24">
            <a:extLst>
              <a:ext uri="{FF2B5EF4-FFF2-40B4-BE49-F238E27FC236}">
                <a16:creationId xmlns:a16="http://schemas.microsoft.com/office/drawing/2014/main" id="{17573A87-5E81-D464-BC31-DD23D6F51FD1}"/>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201</a:t>
            </a:fld>
            <a:endParaRPr lang="en-US" sz="1800" b="1">
              <a:solidFill>
                <a:srgbClr val="A8CEC3"/>
              </a:solidFill>
            </a:endParaRPr>
          </a:p>
        </p:txBody>
      </p:sp>
    </p:spTree>
    <p:extLst>
      <p:ext uri="{BB962C8B-B14F-4D97-AF65-F5344CB8AC3E}">
        <p14:creationId xmlns:p14="http://schemas.microsoft.com/office/powerpoint/2010/main" val="163836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CUSTOM CONDITIONS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065058"/>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Les analystes de prix étudient attentivement la concurrence, et parfois les promotions sont faites tard dans la nuit. Par conséquent, les données quotidiennes sur les promotions arrivent souvent à des moments aléatoires. Nous avons vu des données arriver sur le stockage partagé entre 16h00 et 2h00 le lendemain, bien que les données quotidiennes puissent être livrées à n'importe quel moment de la journée. Développons maintenant la logique initiale pour un tel flux de travail.</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Dans ce flux de travail, nous copions les données livrées par les supermarchés (1-4) dans notre propre stockage brut à partir duquel nous pouvons toujours reproduire les résultats.</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Les tâches </a:t>
            </a:r>
            <a:r>
              <a:rPr lang="fr-FR" sz="2000" b="0" i="0" err="1">
                <a:effectLst/>
                <a:latin typeface="Avenir Next LT Pro" panose="020B0504020202020204" pitchFamily="34" charset="0"/>
              </a:rPr>
              <a:t>process_supermarket</a:t>
            </a:r>
            <a:r>
              <a:rPr lang="fr-FR" sz="2000" b="0" i="0">
                <a:effectLst/>
                <a:latin typeface="Avenir Next LT Pro" panose="020B0504020202020204" pitchFamily="34" charset="0"/>
              </a:rPr>
              <a:t>_{1,2,3,4} transforment ensuite toutes </a:t>
            </a:r>
          </a:p>
          <a:p>
            <a:pPr lvl="1">
              <a:lnSpc>
                <a:spcPct val="200000"/>
              </a:lnSpc>
            </a:pPr>
            <a:r>
              <a:rPr lang="fr-FR" sz="2000" b="0" i="0">
                <a:effectLst/>
                <a:latin typeface="Avenir Next LT Pro" panose="020B0504020202020204" pitchFamily="34" charset="0"/>
              </a:rPr>
              <a:t>les données brutes et les stockent dans une base de données de résultats </a:t>
            </a:r>
          </a:p>
          <a:p>
            <a:pPr lvl="1">
              <a:lnSpc>
                <a:spcPct val="200000"/>
              </a:lnSpc>
            </a:pPr>
            <a:r>
              <a:rPr lang="fr-FR" sz="2000" b="0" i="0">
                <a:effectLst/>
                <a:latin typeface="Avenir Next LT Pro" panose="020B0504020202020204" pitchFamily="34" charset="0"/>
              </a:rPr>
              <a:t>qui peut être lue par l'application. Enfin, la tâche </a:t>
            </a:r>
            <a:r>
              <a:rPr lang="fr-FR" sz="2000" b="0" i="0" err="1">
                <a:effectLst/>
                <a:latin typeface="Avenir Next LT Pro" panose="020B0504020202020204" pitchFamily="34" charset="0"/>
              </a:rPr>
              <a:t>create_metrics</a:t>
            </a:r>
            <a:r>
              <a:rPr lang="fr-FR" sz="2000" b="0" i="0">
                <a:effectLst/>
                <a:latin typeface="Avenir Next LT Pro" panose="020B0504020202020204" pitchFamily="34" charset="0"/>
              </a:rPr>
              <a:t> calcule </a:t>
            </a:r>
          </a:p>
          <a:p>
            <a:pPr lvl="1">
              <a:lnSpc>
                <a:spcPct val="200000"/>
              </a:lnSpc>
            </a:pPr>
            <a:r>
              <a:rPr lang="fr-FR" sz="2000" b="0" i="0">
                <a:effectLst/>
                <a:latin typeface="Avenir Next LT Pro" panose="020B0504020202020204" pitchFamily="34" charset="0"/>
              </a:rPr>
              <a:t>et agrège plusieurs métriques qui donnent des insights sur les promotions pour une analyse plus approfondie.</a:t>
            </a:r>
            <a:endParaRPr lang="fr-FR" sz="2000">
              <a:latin typeface="Avenir Next LT Pro" panose="020B0504020202020204" pitchFamily="34" charset="0"/>
            </a:endParaRPr>
          </a:p>
        </p:txBody>
      </p:sp>
      <p:pic>
        <p:nvPicPr>
          <p:cNvPr id="15" name="Image 14">
            <a:extLst>
              <a:ext uri="{FF2B5EF4-FFF2-40B4-BE49-F238E27FC236}">
                <a16:creationId xmlns:a16="http://schemas.microsoft.com/office/drawing/2014/main" id="{3EE87B60-98AD-7803-6516-0B779DE5E30C}"/>
              </a:ext>
            </a:extLst>
          </p:cNvPr>
          <p:cNvPicPr>
            <a:picLocks noChangeAspect="1"/>
          </p:cNvPicPr>
          <p:nvPr/>
        </p:nvPicPr>
        <p:blipFill>
          <a:blip r:embed="rId6"/>
          <a:stretch>
            <a:fillRect/>
          </a:stretch>
        </p:blipFill>
        <p:spPr>
          <a:xfrm>
            <a:off x="10528808" y="5525739"/>
            <a:ext cx="6039693" cy="2314898"/>
          </a:xfrm>
          <a:prstGeom prst="rect">
            <a:avLst/>
          </a:prstGeom>
        </p:spPr>
      </p:pic>
      <p:sp>
        <p:nvSpPr>
          <p:cNvPr id="12" name="Espace réservé du numéro de diapositive 24">
            <a:extLst>
              <a:ext uri="{FF2B5EF4-FFF2-40B4-BE49-F238E27FC236}">
                <a16:creationId xmlns:a16="http://schemas.microsoft.com/office/drawing/2014/main" id="{4041F44F-2562-8FF7-A4A6-01B5DF698C7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202</a:t>
            </a:fld>
            <a:endParaRPr lang="en-US" sz="1800" b="1">
              <a:solidFill>
                <a:srgbClr val="A8CEC3"/>
              </a:solidFill>
            </a:endParaRPr>
          </a:p>
        </p:txBody>
      </p:sp>
    </p:spTree>
    <p:extLst>
      <p:ext uri="{BB962C8B-B14F-4D97-AF65-F5344CB8AC3E}">
        <p14:creationId xmlns:p14="http://schemas.microsoft.com/office/powerpoint/2010/main" val="216072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dissolv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dissolve">
                                      <p:cBhvr>
                                        <p:cTn id="22" dur="500"/>
                                        <p:tgtEl>
                                          <p:spTgt spid="14">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dissolve">
                                      <p:cBhvr>
                                        <p:cTn id="25" dur="500"/>
                                        <p:tgtEl>
                                          <p:spTgt spid="14">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4">
                                            <p:txEl>
                                              <p:pRg st="4" end="4"/>
                                            </p:txEl>
                                          </p:spTgt>
                                        </p:tgtEl>
                                        <p:attrNameLst>
                                          <p:attrName>style.visibility</p:attrName>
                                        </p:attrNameLst>
                                      </p:cBhvr>
                                      <p:to>
                                        <p:strVal val="visible"/>
                                      </p:to>
                                    </p:set>
                                    <p:animEffect transition="in" filter="dissolve">
                                      <p:cBhvr>
                                        <p:cTn id="28" dur="500"/>
                                        <p:tgtEl>
                                          <p:spTgt spid="14">
                                            <p:txEl>
                                              <p:pRg st="4" end="4"/>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Effect transition="in" filter="dissolve">
                                      <p:cBhvr>
                                        <p:cTn id="31"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W/ SENSORS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680611"/>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Les analystes de prix étudient attentivement la concurrence, et parfois les promotions sont faites tard dans la nuit. </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Par conséquent, les données quotidiennes sur les promotions arrivent souvent à des moments aléatoires. </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Les données arrivent sur le stockage partagé entre 16h00 et 2h00 le lendemain, bien que les données quotidiennes puissent être livrées à n'importe quel moment de la journée. </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Développons maintenant la logique initiale pour un tel flux de travail.</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Dans ce flux de travail, nous copions les données livrées par les supermarchés (1-4) dans notre propre stockage brut à partir duquel nous pouvons toujours reproduire les résultats.</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Les tâches </a:t>
            </a:r>
            <a:r>
              <a:rPr lang="fr-FR" sz="2000" b="0" i="0" err="1">
                <a:effectLst/>
                <a:latin typeface="Avenir Next LT Pro" panose="020B0504020202020204" pitchFamily="34" charset="0"/>
              </a:rPr>
              <a:t>process_supermarket</a:t>
            </a:r>
            <a:r>
              <a:rPr lang="fr-FR" sz="2000" b="0" i="0">
                <a:effectLst/>
                <a:latin typeface="Avenir Next LT Pro" panose="020B0504020202020204" pitchFamily="34" charset="0"/>
              </a:rPr>
              <a:t>_{1,2,3,4} transforment ensuite toutes </a:t>
            </a:r>
          </a:p>
          <a:p>
            <a:pPr lvl="1">
              <a:lnSpc>
                <a:spcPct val="200000"/>
              </a:lnSpc>
            </a:pPr>
            <a:r>
              <a:rPr lang="fr-FR" sz="2000" b="0" i="0">
                <a:effectLst/>
                <a:latin typeface="Avenir Next LT Pro" panose="020B0504020202020204" pitchFamily="34" charset="0"/>
              </a:rPr>
              <a:t>les données brutes et les stockent dans une base de données de résultats </a:t>
            </a:r>
          </a:p>
          <a:p>
            <a:pPr lvl="1">
              <a:lnSpc>
                <a:spcPct val="200000"/>
              </a:lnSpc>
            </a:pPr>
            <a:r>
              <a:rPr lang="fr-FR" sz="2000" b="0" i="0">
                <a:effectLst/>
                <a:latin typeface="Avenir Next LT Pro" panose="020B0504020202020204" pitchFamily="34" charset="0"/>
              </a:rPr>
              <a:t>qui peut être lue par l'application. Enfin, la tâche </a:t>
            </a:r>
            <a:r>
              <a:rPr lang="fr-FR" sz="2000" b="0" i="0" err="1">
                <a:effectLst/>
                <a:latin typeface="Avenir Next LT Pro" panose="020B0504020202020204" pitchFamily="34" charset="0"/>
              </a:rPr>
              <a:t>create_metrics</a:t>
            </a:r>
            <a:r>
              <a:rPr lang="fr-FR" sz="2000" b="0" i="0">
                <a:effectLst/>
                <a:latin typeface="Avenir Next LT Pro" panose="020B0504020202020204" pitchFamily="34" charset="0"/>
              </a:rPr>
              <a:t> calcule </a:t>
            </a:r>
          </a:p>
          <a:p>
            <a:pPr lvl="1">
              <a:lnSpc>
                <a:spcPct val="200000"/>
              </a:lnSpc>
            </a:pPr>
            <a:r>
              <a:rPr lang="fr-FR" sz="2000" b="0" i="0">
                <a:effectLst/>
                <a:latin typeface="Avenir Next LT Pro" panose="020B0504020202020204" pitchFamily="34" charset="0"/>
              </a:rPr>
              <a:t>et agrège plusieurs métriques qui donnent des insights sur les promotions pour une analyse plus approfondie.</a:t>
            </a:r>
            <a:endParaRPr lang="fr-FR" sz="2000">
              <a:latin typeface="Avenir Next LT Pro" panose="020B0504020202020204" pitchFamily="34" charset="0"/>
            </a:endParaRP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pic>
        <p:nvPicPr>
          <p:cNvPr id="15" name="Image 14">
            <a:extLst>
              <a:ext uri="{FF2B5EF4-FFF2-40B4-BE49-F238E27FC236}">
                <a16:creationId xmlns:a16="http://schemas.microsoft.com/office/drawing/2014/main" id="{3EE87B60-98AD-7803-6516-0B779DE5E30C}"/>
              </a:ext>
            </a:extLst>
          </p:cNvPr>
          <p:cNvPicPr>
            <a:picLocks noChangeAspect="1"/>
          </p:cNvPicPr>
          <p:nvPr/>
        </p:nvPicPr>
        <p:blipFill>
          <a:blip r:embed="rId6"/>
          <a:stretch>
            <a:fillRect/>
          </a:stretch>
        </p:blipFill>
        <p:spPr>
          <a:xfrm>
            <a:off x="10648208" y="6089157"/>
            <a:ext cx="6039693" cy="2314898"/>
          </a:xfrm>
          <a:prstGeom prst="rect">
            <a:avLst/>
          </a:prstGeom>
        </p:spPr>
      </p:pic>
    </p:spTree>
    <p:extLst>
      <p:ext uri="{BB962C8B-B14F-4D97-AF65-F5344CB8AC3E}">
        <p14:creationId xmlns:p14="http://schemas.microsoft.com/office/powerpoint/2010/main" val="21583023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CUSTOM CONDITIONS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4833952"/>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Avec les données provenant des supermarchés arrivant à des moments différents, la chronologie de ce flux de travail pourrait ressembler à la figure</a:t>
            </a: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r>
              <a:rPr lang="fr-FR" sz="2000">
                <a:latin typeface="Avenir Next LT Pro" panose="020B0504020202020204" pitchFamily="34" charset="0"/>
              </a:rPr>
              <a:t>Ici, nous voyons les heures de livraison des données des supermarchés et l'heure de début de notre flux de travail. Étant donné que nous avons déjà constaté que les supermarchés peuvent livrer des données aussi tard que 2h du matin, il serait prudent de démarrer le flux de travail à 2h pour être sûr que tous les supermarchés ont livré leurs données. </a:t>
            </a:r>
          </a:p>
        </p:txBody>
      </p:sp>
      <p:pic>
        <p:nvPicPr>
          <p:cNvPr id="16" name="Image 15">
            <a:extLst>
              <a:ext uri="{FF2B5EF4-FFF2-40B4-BE49-F238E27FC236}">
                <a16:creationId xmlns:a16="http://schemas.microsoft.com/office/drawing/2014/main" id="{D913D475-A3A7-2AA9-3280-0D4E82CD840B}"/>
              </a:ext>
            </a:extLst>
          </p:cNvPr>
          <p:cNvPicPr>
            <a:picLocks noChangeAspect="1"/>
          </p:cNvPicPr>
          <p:nvPr/>
        </p:nvPicPr>
        <p:blipFill>
          <a:blip r:embed="rId6"/>
          <a:stretch>
            <a:fillRect/>
          </a:stretch>
        </p:blipFill>
        <p:spPr>
          <a:xfrm>
            <a:off x="4785704" y="3415178"/>
            <a:ext cx="8716591" cy="1895740"/>
          </a:xfrm>
          <a:prstGeom prst="rect">
            <a:avLst/>
          </a:prstGeom>
        </p:spPr>
      </p:pic>
      <p:sp>
        <p:nvSpPr>
          <p:cNvPr id="23" name="Espace réservé du numéro de diapositive 24">
            <a:extLst>
              <a:ext uri="{FF2B5EF4-FFF2-40B4-BE49-F238E27FC236}">
                <a16:creationId xmlns:a16="http://schemas.microsoft.com/office/drawing/2014/main" id="{2D3D062C-730B-36EF-4D00-7CCB373714AD}"/>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204</a:t>
            </a:fld>
            <a:endParaRPr lang="en-US" sz="1800" b="1">
              <a:solidFill>
                <a:srgbClr val="A8CEC3"/>
              </a:solidFill>
            </a:endParaRPr>
          </a:p>
        </p:txBody>
      </p:sp>
    </p:spTree>
    <p:extLst>
      <p:ext uri="{BB962C8B-B14F-4D97-AF65-F5344CB8AC3E}">
        <p14:creationId xmlns:p14="http://schemas.microsoft.com/office/powerpoint/2010/main" val="25920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dissolv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W/ SENSORS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4833952"/>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Avec les données provenant des supermarchés arrivant à des moments différents, la chronologie de ce flux de travail pourrait ressembler à la figure</a:t>
            </a: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r>
              <a:rPr lang="fr-FR" sz="2000">
                <a:latin typeface="Avenir Next LT Pro" panose="020B0504020202020204" pitchFamily="34" charset="0"/>
              </a:rPr>
              <a:t>Ici, nous voyons les heures de livraison des données des supermarchés et l'heure de début de notre flux de travail. </a:t>
            </a:r>
          </a:p>
          <a:p>
            <a:pPr marL="342900" indent="-342900">
              <a:lnSpc>
                <a:spcPct val="200000"/>
              </a:lnSpc>
              <a:buFont typeface="Arial" panose="020B0604020202020204" pitchFamily="34" charset="0"/>
              <a:buChar char="•"/>
            </a:pPr>
            <a:r>
              <a:rPr lang="fr-FR" sz="2000">
                <a:latin typeface="Avenir Next LT Pro" panose="020B0504020202020204" pitchFamily="34" charset="0"/>
              </a:rPr>
              <a:t>Étant donné que nous avons déjà constaté que les supermarchés peuvent livrer des données aussi tard que 2h du matin, il serait prudent de démarrer le flux de travail à 2h pour être sûr que tous les supermarchés ont livré leurs données. </a:t>
            </a: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pic>
        <p:nvPicPr>
          <p:cNvPr id="16" name="Image 15">
            <a:extLst>
              <a:ext uri="{FF2B5EF4-FFF2-40B4-BE49-F238E27FC236}">
                <a16:creationId xmlns:a16="http://schemas.microsoft.com/office/drawing/2014/main" id="{D913D475-A3A7-2AA9-3280-0D4E82CD840B}"/>
              </a:ext>
            </a:extLst>
          </p:cNvPr>
          <p:cNvPicPr>
            <a:picLocks noChangeAspect="1"/>
          </p:cNvPicPr>
          <p:nvPr/>
        </p:nvPicPr>
        <p:blipFill>
          <a:blip r:embed="rId6"/>
          <a:stretch>
            <a:fillRect/>
          </a:stretch>
        </p:blipFill>
        <p:spPr>
          <a:xfrm>
            <a:off x="4785704" y="3415178"/>
            <a:ext cx="8716591" cy="1895740"/>
          </a:xfrm>
          <a:prstGeom prst="rect">
            <a:avLst/>
          </a:prstGeom>
        </p:spPr>
      </p:pic>
    </p:spTree>
    <p:extLst>
      <p:ext uri="{BB962C8B-B14F-4D97-AF65-F5344CB8AC3E}">
        <p14:creationId xmlns:p14="http://schemas.microsoft.com/office/powerpoint/2010/main" val="382956924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CUSTOM CONDITIONS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680611"/>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a:latin typeface="Avenir Next LT Pro" panose="020B0504020202020204" pitchFamily="34" charset="0"/>
              </a:rPr>
              <a:t>Cependant, cela entraîne beaucoup de temps d'attente. Le supermarché 1 a livré ses données à 16h30, tandis que le flux de travail commence à traiter à 2h mais ne fait rien pendant 9,5 heures</a:t>
            </a: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a:lnSpc>
                <a:spcPct val="200000"/>
              </a:lnSpc>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Une façon de résoudre ce problème dans Airflow est d'utiliser des capteurs, qui sont un type spécial (sous-classe) d'opérateurs. Les capteurs sondent continuellement certaines conditions pour qu'elles soient vraies et réussissent si tel est le cas. Si la condition est fausse, le capteur attend et essaie à nouveau jusqu'à ce que la condition soit vraie ou qu'un délai d'attente soit finalement atteint.</a:t>
            </a:r>
            <a:endParaRPr lang="fr-FR" sz="2000">
              <a:latin typeface="Avenir Next LT Pro" panose="020B0504020202020204" pitchFamily="34" charset="0"/>
            </a:endParaRPr>
          </a:p>
        </p:txBody>
      </p:sp>
      <p:pic>
        <p:nvPicPr>
          <p:cNvPr id="15" name="Image 14">
            <a:extLst>
              <a:ext uri="{FF2B5EF4-FFF2-40B4-BE49-F238E27FC236}">
                <a16:creationId xmlns:a16="http://schemas.microsoft.com/office/drawing/2014/main" id="{E98FB8CD-3763-155D-1F5B-3210028C148A}"/>
              </a:ext>
            </a:extLst>
          </p:cNvPr>
          <p:cNvPicPr>
            <a:picLocks noChangeAspect="1"/>
          </p:cNvPicPr>
          <p:nvPr/>
        </p:nvPicPr>
        <p:blipFill>
          <a:blip r:embed="rId6"/>
          <a:stretch>
            <a:fillRect/>
          </a:stretch>
        </p:blipFill>
        <p:spPr>
          <a:xfrm>
            <a:off x="4809520" y="3514497"/>
            <a:ext cx="8668960" cy="3258005"/>
          </a:xfrm>
          <a:prstGeom prst="rect">
            <a:avLst/>
          </a:prstGeom>
        </p:spPr>
      </p:pic>
      <p:sp>
        <p:nvSpPr>
          <p:cNvPr id="23" name="Espace réservé du numéro de diapositive 24">
            <a:extLst>
              <a:ext uri="{FF2B5EF4-FFF2-40B4-BE49-F238E27FC236}">
                <a16:creationId xmlns:a16="http://schemas.microsoft.com/office/drawing/2014/main" id="{C31B765C-380F-D8C6-DF80-DF70E1A253B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206</a:t>
            </a:fld>
            <a:endParaRPr lang="en-US" sz="1800" b="1">
              <a:solidFill>
                <a:srgbClr val="A8CEC3"/>
              </a:solidFill>
            </a:endParaRPr>
          </a:p>
        </p:txBody>
      </p:sp>
    </p:spTree>
    <p:extLst>
      <p:ext uri="{BB962C8B-B14F-4D97-AF65-F5344CB8AC3E}">
        <p14:creationId xmlns:p14="http://schemas.microsoft.com/office/powerpoint/2010/main" val="275257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animEffect transition="in" filter="dissolve">
                                      <p:cBhvr>
                                        <p:cTn id="17"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W/ SENSORS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4218399"/>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a:latin typeface="Avenir Next LT Pro" panose="020B0504020202020204" pitchFamily="34" charset="0"/>
              </a:rPr>
              <a:t>Cependant, cela entraîne beaucoup de temps d'attente. Le supermarché 1 a livré ses données à 16h30, tandis que le flux de travail commence à traiter à 2h mais ne fait rien pendant 9,5 heures</a:t>
            </a: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a:latin typeface="Avenir Next LT Pro" panose="020B0504020202020204" pitchFamily="34" charset="0"/>
            </a:endParaRPr>
          </a:p>
          <a:p>
            <a:pPr>
              <a:lnSpc>
                <a:spcPct val="200000"/>
              </a:lnSpc>
            </a:pPr>
            <a:endParaRPr lang="fr-FR" sz="2000">
              <a:latin typeface="Avenir Next LT Pro" panose="020B0504020202020204" pitchFamily="34" charset="0"/>
            </a:endParaRPr>
          </a:p>
        </p:txBody>
      </p:sp>
      <p:pic>
        <p:nvPicPr>
          <p:cNvPr id="15" name="Image 14">
            <a:extLst>
              <a:ext uri="{FF2B5EF4-FFF2-40B4-BE49-F238E27FC236}">
                <a16:creationId xmlns:a16="http://schemas.microsoft.com/office/drawing/2014/main" id="{E98FB8CD-3763-155D-1F5B-3210028C148A}"/>
              </a:ext>
            </a:extLst>
          </p:cNvPr>
          <p:cNvPicPr>
            <a:picLocks noChangeAspect="1"/>
          </p:cNvPicPr>
          <p:nvPr/>
        </p:nvPicPr>
        <p:blipFill>
          <a:blip r:embed="rId6"/>
          <a:stretch>
            <a:fillRect/>
          </a:stretch>
        </p:blipFill>
        <p:spPr>
          <a:xfrm>
            <a:off x="4809520" y="3514497"/>
            <a:ext cx="8668960" cy="3258005"/>
          </a:xfrm>
          <a:prstGeom prst="rect">
            <a:avLst/>
          </a:prstGeom>
        </p:spPr>
      </p:pic>
      <p:sp>
        <p:nvSpPr>
          <p:cNvPr id="13" name="Espace réservé du numéro de diapositive 24">
            <a:extLst>
              <a:ext uri="{FF2B5EF4-FFF2-40B4-BE49-F238E27FC236}">
                <a16:creationId xmlns:a16="http://schemas.microsoft.com/office/drawing/2014/main" id="{51513632-1958-D77A-799B-053CB717CFB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207</a:t>
            </a:fld>
            <a:endParaRPr lang="en-US" sz="1800" b="1">
              <a:solidFill>
                <a:srgbClr val="A8CEC3"/>
              </a:solidFill>
            </a:endParaRPr>
          </a:p>
        </p:txBody>
      </p:sp>
    </p:spTree>
    <p:extLst>
      <p:ext uri="{BB962C8B-B14F-4D97-AF65-F5344CB8AC3E}">
        <p14:creationId xmlns:p14="http://schemas.microsoft.com/office/powerpoint/2010/main" val="312000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W/ SENSORS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2371740"/>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Une façon de résoudre ce problème est d'utiliser des </a:t>
            </a:r>
            <a:r>
              <a:rPr lang="fr-FR" sz="2000" b="1" i="0">
                <a:solidFill>
                  <a:srgbClr val="A8CEC3"/>
                </a:solidFill>
                <a:effectLst/>
                <a:latin typeface="Avenir Next LT Pro" panose="020B0504020202020204" pitchFamily="34" charset="0"/>
              </a:rPr>
              <a:t>capteurs (Sensors)</a:t>
            </a:r>
            <a:r>
              <a:rPr lang="fr-FR" sz="2000" i="0">
                <a:effectLst/>
                <a:latin typeface="Avenir Next LT Pro" panose="020B0504020202020204" pitchFamily="34" charset="0"/>
              </a:rPr>
              <a:t>,</a:t>
            </a:r>
            <a:r>
              <a:rPr lang="fr-FR" sz="2000" b="1" i="0">
                <a:solidFill>
                  <a:srgbClr val="A8CEC3"/>
                </a:solidFill>
                <a:effectLst/>
                <a:latin typeface="Avenir Next LT Pro" panose="020B0504020202020204" pitchFamily="34" charset="0"/>
              </a:rPr>
              <a:t> </a:t>
            </a:r>
            <a:r>
              <a:rPr lang="fr-FR" sz="2000" b="0" i="0">
                <a:effectLst/>
                <a:latin typeface="Avenir Next LT Pro" panose="020B0504020202020204" pitchFamily="34" charset="0"/>
              </a:rPr>
              <a:t>qui sont un type spécial (sous-classe) d'opérateurs. Les capteurs sondent continuellement certaines conditions pour qu'elles soient vraies et réussissent si tel est le cas. Si la condition est fausse, le capteur attend et essaie à nouveau jusqu'à ce que la condition soit vraie ou qu'un délai d'attente soit finalement atteint.</a:t>
            </a:r>
            <a:endParaRPr lang="fr-FR" sz="2000">
              <a:latin typeface="Avenir Next LT Pro" panose="020B0504020202020204" pitchFamily="34" charset="0"/>
            </a:endParaRP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spTree>
    <p:extLst>
      <p:ext uri="{BB962C8B-B14F-4D97-AF65-F5344CB8AC3E}">
        <p14:creationId xmlns:p14="http://schemas.microsoft.com/office/powerpoint/2010/main" val="1075670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CUSTOM CONDITIONS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068393"/>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1" i="0">
                <a:solidFill>
                  <a:srgbClr val="A8CEC3"/>
                </a:solidFill>
                <a:effectLst/>
                <a:latin typeface="Avenir Next LT Pro" panose="020B0504020202020204" pitchFamily="34" charset="0"/>
              </a:rPr>
              <a:t>Un </a:t>
            </a:r>
            <a:r>
              <a:rPr lang="fr-FR" sz="2000" b="1" i="0" err="1">
                <a:solidFill>
                  <a:srgbClr val="A8CEC3"/>
                </a:solidFill>
                <a:effectLst/>
                <a:latin typeface="Avenir Next LT Pro" panose="020B0504020202020204" pitchFamily="34" charset="0"/>
              </a:rPr>
              <a:t>FileSensor</a:t>
            </a:r>
            <a:r>
              <a:rPr lang="fr-FR" sz="2000" b="1" i="0">
                <a:solidFill>
                  <a:srgbClr val="A8CEC3"/>
                </a:solidFill>
                <a:effectLst/>
                <a:latin typeface="Avenir Next LT Pro" panose="020B0504020202020204" pitchFamily="34" charset="0"/>
              </a:rPr>
              <a:t> attend qu'un chemin de fichier existe</a:t>
            </a: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Ce </a:t>
            </a:r>
            <a:r>
              <a:rPr lang="fr-FR" sz="2000" b="0" i="0" err="1">
                <a:effectLst/>
                <a:latin typeface="Avenir Next LT Pro" panose="020B0504020202020204" pitchFamily="34" charset="0"/>
              </a:rPr>
              <a:t>FileSensor</a:t>
            </a:r>
            <a:r>
              <a:rPr lang="fr-FR" sz="2000" b="0" i="0">
                <a:effectLst/>
                <a:latin typeface="Avenir Next LT Pro" panose="020B0504020202020204" pitchFamily="34" charset="0"/>
              </a:rPr>
              <a:t> vérifiera l'existence de /data/supermarket1/data.csv et renverra </a:t>
            </a:r>
            <a:r>
              <a:rPr lang="fr-FR" sz="2000" b="0" i="0" err="1">
                <a:effectLst/>
                <a:latin typeface="Avenir Next LT Pro" panose="020B0504020202020204" pitchFamily="34" charset="0"/>
              </a:rPr>
              <a:t>true</a:t>
            </a:r>
            <a:r>
              <a:rPr lang="fr-FR" sz="2000" b="0" i="0">
                <a:effectLst/>
                <a:latin typeface="Avenir Next LT Pro" panose="020B0504020202020204" pitchFamily="34" charset="0"/>
              </a:rPr>
              <a:t> si le fichier existe. Sinon, il renvoie false et le capteur attendra une période donnée (par défaut 60 secondes) et réessayera. Les opérateurs (les capteurs sont également des opérateurs) et les DAG ont des délais d'attente configurables et le capteur continuera de vérifier la condition jusqu'à ce qu'un délai d'attente soit atteint. Nous pouvons inspecter la sortie des capteurs dans le journal de tâches.</a:t>
            </a:r>
            <a:endParaRPr lang="fr-FR" sz="2000" b="1">
              <a:latin typeface="Avenir Next LT Pro" panose="020B0504020202020204" pitchFamily="34" charset="0"/>
            </a:endParaRPr>
          </a:p>
        </p:txBody>
      </p:sp>
      <p:grpSp>
        <p:nvGrpSpPr>
          <p:cNvPr id="13" name="Group 14">
            <a:extLst>
              <a:ext uri="{FF2B5EF4-FFF2-40B4-BE49-F238E27FC236}">
                <a16:creationId xmlns:a16="http://schemas.microsoft.com/office/drawing/2014/main" id="{59395D1B-E6DB-2C88-4447-FEEA615DD151}"/>
              </a:ext>
            </a:extLst>
          </p:cNvPr>
          <p:cNvGrpSpPr/>
          <p:nvPr/>
        </p:nvGrpSpPr>
        <p:grpSpPr>
          <a:xfrm>
            <a:off x="3154965" y="1337112"/>
            <a:ext cx="11978069" cy="6265437"/>
            <a:chOff x="0" y="-315343"/>
            <a:chExt cx="2718516" cy="1080668"/>
          </a:xfrm>
        </p:grpSpPr>
        <p:sp>
          <p:nvSpPr>
            <p:cNvPr id="16" name="Freeform 15">
              <a:extLst>
                <a:ext uri="{FF2B5EF4-FFF2-40B4-BE49-F238E27FC236}">
                  <a16:creationId xmlns:a16="http://schemas.microsoft.com/office/drawing/2014/main" id="{3D368E63-D690-56A5-010E-C0A9B3C42A6F}"/>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7" name="TextBox 16">
              <a:extLst>
                <a:ext uri="{FF2B5EF4-FFF2-40B4-BE49-F238E27FC236}">
                  <a16:creationId xmlns:a16="http://schemas.microsoft.com/office/drawing/2014/main" id="{15C5C55B-29B4-DDA2-F555-B82C1B2632E4}"/>
                </a:ext>
              </a:extLst>
            </p:cNvPr>
            <p:cNvSpPr txBox="1"/>
            <p:nvPr/>
          </p:nvSpPr>
          <p:spPr>
            <a:xfrm>
              <a:off x="4320" y="-315343"/>
              <a:ext cx="2714196" cy="1080668"/>
            </a:xfrm>
            <a:prstGeom prst="rect">
              <a:avLst/>
            </a:prstGeom>
          </p:spPr>
          <p:txBody>
            <a:bodyPr lIns="50800" tIns="50800" rIns="50800" bIns="50800" rtlCol="0" anchor="ctr"/>
            <a:lstStyle/>
            <a:p>
              <a:pPr lvl="1">
                <a:lnSpc>
                  <a:spcPts val="3919"/>
                </a:lnSpc>
              </a:pPr>
              <a:r>
                <a:rPr lang="fr-MA" sz="2000" b="0" i="0" err="1">
                  <a:solidFill>
                    <a:srgbClr val="00B0F0"/>
                  </a:solidFill>
                  <a:effectLst/>
                  <a:latin typeface="Roboto Mono Regular" panose="020B0604020202020204" charset="0"/>
                  <a:ea typeface="Roboto Mono Regular" panose="020B0604020202020204" charset="0"/>
                </a:rPr>
                <a:t>from</a:t>
              </a:r>
              <a:r>
                <a:rPr lang="fr-MA" sz="2000" b="0" i="0">
                  <a:solidFill>
                    <a:srgbClr val="00B0F0"/>
                  </a:solidFill>
                  <a:effectLst/>
                  <a:latin typeface="Roboto Mono Regular" panose="020B0604020202020204" charset="0"/>
                  <a:ea typeface="Roboto Mono Regular" panose="020B0604020202020204" charset="0"/>
                </a:rPr>
                <a:t> </a:t>
              </a:r>
              <a:r>
                <a:rPr lang="fr-MA" sz="2000" b="0" i="0" err="1">
                  <a:solidFill>
                    <a:srgbClr val="00B0F0"/>
                  </a:solidFill>
                  <a:effectLst/>
                  <a:latin typeface="Roboto Mono Regular" panose="020B0604020202020204" charset="0"/>
                  <a:ea typeface="Roboto Mono Regular" panose="020B0604020202020204" charset="0"/>
                </a:rPr>
                <a:t>airflow.sensors.filesystem</a:t>
              </a:r>
              <a:r>
                <a:rPr lang="fr-MA" sz="2000" b="0" i="0">
                  <a:solidFill>
                    <a:srgbClr val="00B0F0"/>
                  </a:solidFill>
                  <a:effectLst/>
                  <a:latin typeface="Roboto Mono Regular" panose="020B0604020202020204" charset="0"/>
                  <a:ea typeface="Roboto Mono Regular" panose="020B0604020202020204" charset="0"/>
                </a:rPr>
                <a:t> import </a:t>
              </a:r>
              <a:r>
                <a:rPr lang="fr-MA" sz="2000" b="0" i="0" err="1">
                  <a:solidFill>
                    <a:srgbClr val="BFC7D5"/>
                  </a:solidFill>
                  <a:effectLst/>
                  <a:latin typeface="Roboto Mono Regular" panose="020B0604020202020204" charset="0"/>
                  <a:ea typeface="Roboto Mono Regular" panose="020B0604020202020204" charset="0"/>
                </a:rPr>
                <a:t>FileSensor</a:t>
              </a:r>
              <a:endParaRPr lang="fr-MA" sz="2000" b="0" i="0">
                <a:solidFill>
                  <a:srgbClr val="BFC7D5"/>
                </a:solidFill>
                <a:effectLst/>
                <a:latin typeface="Roboto Mono Regular" panose="020B0604020202020204" charset="0"/>
                <a:ea typeface="Roboto Mono Regular" panose="020B0604020202020204" charset="0"/>
              </a:endParaRPr>
            </a:p>
            <a:p>
              <a:pPr lvl="1">
                <a:lnSpc>
                  <a:spcPts val="3919"/>
                </a:lnSpc>
              </a:pPr>
              <a:r>
                <a:rPr lang="fr-MA" sz="2000" b="0" i="0">
                  <a:solidFill>
                    <a:srgbClr val="BFC7D5"/>
                  </a:solidFill>
                  <a:effectLst/>
                  <a:latin typeface="Roboto Mono Regular" panose="020B0604020202020204" charset="0"/>
                  <a:ea typeface="Roboto Mono Regular" panose="020B0604020202020204" charset="0"/>
                </a:rPr>
                <a:t>wait_for_supermarket_1 = </a:t>
              </a:r>
              <a:r>
                <a:rPr lang="fr-MA" sz="2000" b="0" i="0" err="1">
                  <a:solidFill>
                    <a:srgbClr val="BFC7D5"/>
                  </a:solidFill>
                  <a:effectLst/>
                  <a:latin typeface="Roboto Mono Regular" panose="020B0604020202020204" charset="0"/>
                  <a:ea typeface="Roboto Mono Regular" panose="020B0604020202020204" charset="0"/>
                </a:rPr>
                <a:t>FileSensor</a:t>
              </a:r>
              <a:r>
                <a:rPr lang="fr-MA" sz="20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2000" b="0" i="0">
                  <a:solidFill>
                    <a:srgbClr val="BFC7D5"/>
                  </a:solidFill>
                  <a:effectLst/>
                  <a:latin typeface="Roboto Mono Regular" panose="020B0604020202020204" charset="0"/>
                  <a:ea typeface="Roboto Mono Regular" panose="020B0604020202020204" charset="0"/>
                </a:rPr>
                <a:t> </a:t>
              </a:r>
              <a:r>
                <a:rPr lang="fr-MA" sz="2000" b="0" i="0" err="1">
                  <a:solidFill>
                    <a:srgbClr val="BFC7D5"/>
                  </a:solidFill>
                  <a:effectLst/>
                  <a:latin typeface="Roboto Mono Regular" panose="020B0604020202020204" charset="0"/>
                  <a:ea typeface="Roboto Mono Regular" panose="020B0604020202020204" charset="0"/>
                </a:rPr>
                <a:t>task_id</a:t>
              </a:r>
              <a:r>
                <a:rPr lang="fr-MA" sz="2000" b="0" i="0">
                  <a:solidFill>
                    <a:srgbClr val="BFC7D5"/>
                  </a:solidFill>
                  <a:effectLst/>
                  <a:latin typeface="Roboto Mono Regular" panose="020B0604020202020204" charset="0"/>
                  <a:ea typeface="Roboto Mono Regular" panose="020B0604020202020204" charset="0"/>
                </a:rPr>
                <a:t>=</a:t>
              </a:r>
              <a:r>
                <a:rPr lang="fr-MA" sz="2000" b="0" i="0">
                  <a:solidFill>
                    <a:schemeClr val="accent2">
                      <a:lumMod val="60000"/>
                      <a:lumOff val="40000"/>
                    </a:schemeClr>
                  </a:solidFill>
                  <a:effectLst/>
                  <a:latin typeface="Roboto Mono Regular" panose="020B0604020202020204" charset="0"/>
                  <a:ea typeface="Roboto Mono Regular" panose="020B0604020202020204" charset="0"/>
                </a:rPr>
                <a:t>"wait_for_supermarket_1"</a:t>
              </a:r>
              <a:r>
                <a:rPr lang="fr-MA" sz="20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2000" b="0" i="0">
                  <a:solidFill>
                    <a:srgbClr val="BFC7D5"/>
                  </a:solidFill>
                  <a:effectLst/>
                  <a:latin typeface="Roboto Mono Regular" panose="020B0604020202020204" charset="0"/>
                  <a:ea typeface="Roboto Mono Regular" panose="020B0604020202020204" charset="0"/>
                </a:rPr>
                <a:t> </a:t>
              </a:r>
              <a:r>
                <a:rPr lang="fr-MA" sz="2000" b="0" i="0" err="1">
                  <a:solidFill>
                    <a:srgbClr val="BFC7D5"/>
                  </a:solidFill>
                  <a:effectLst/>
                  <a:latin typeface="Roboto Mono Regular" panose="020B0604020202020204" charset="0"/>
                  <a:ea typeface="Roboto Mono Regular" panose="020B0604020202020204" charset="0"/>
                </a:rPr>
                <a:t>filepath</a:t>
              </a:r>
              <a:r>
                <a:rPr lang="fr-MA" sz="2000" b="0" i="0">
                  <a:solidFill>
                    <a:srgbClr val="BFC7D5"/>
                  </a:solidFill>
                  <a:effectLst/>
                  <a:latin typeface="Roboto Mono Regular" panose="020B0604020202020204" charset="0"/>
                  <a:ea typeface="Roboto Mono Regular" panose="020B0604020202020204" charset="0"/>
                </a:rPr>
                <a:t>=</a:t>
              </a:r>
              <a:r>
                <a:rPr lang="fr-MA" sz="2000" b="0" i="0">
                  <a:solidFill>
                    <a:schemeClr val="accent2">
                      <a:lumMod val="60000"/>
                      <a:lumOff val="40000"/>
                    </a:schemeClr>
                  </a:solidFill>
                  <a:effectLst/>
                  <a:latin typeface="Roboto Mono Regular" panose="020B0604020202020204" charset="0"/>
                  <a:ea typeface="Roboto Mono Regular" panose="020B0604020202020204" charset="0"/>
                </a:rPr>
                <a:t>"/data/supermarket1/data.csv"</a:t>
              </a:r>
              <a:r>
                <a:rPr lang="fr-MA" sz="20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2000" b="0" i="0">
                  <a:solidFill>
                    <a:srgbClr val="BFC7D5"/>
                  </a:solidFill>
                  <a:effectLst/>
                  <a:latin typeface="Roboto Mono Regular" panose="020B0604020202020204" charset="0"/>
                  <a:ea typeface="Roboto Mono Regular" panose="020B0604020202020204" charset="0"/>
                </a:rPr>
                <a:t>)</a:t>
              </a:r>
            </a:p>
          </p:txBody>
        </p:sp>
      </p:grpSp>
      <p:sp>
        <p:nvSpPr>
          <p:cNvPr id="25" name="Espace réservé du numéro de diapositive 24">
            <a:extLst>
              <a:ext uri="{FF2B5EF4-FFF2-40B4-BE49-F238E27FC236}">
                <a16:creationId xmlns:a16="http://schemas.microsoft.com/office/drawing/2014/main" id="{6619B05A-6952-76D7-CE14-31024E4D9AB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209</a:t>
            </a:fld>
            <a:endParaRPr lang="en-US" sz="1800" b="1">
              <a:solidFill>
                <a:srgbClr val="A8CEC3"/>
              </a:solidFill>
            </a:endParaRPr>
          </a:p>
        </p:txBody>
      </p:sp>
    </p:spTree>
    <p:extLst>
      <p:ext uri="{BB962C8B-B14F-4D97-AF65-F5344CB8AC3E}">
        <p14:creationId xmlns:p14="http://schemas.microsoft.com/office/powerpoint/2010/main" val="119203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6" end="6"/>
                                            </p:txEl>
                                          </p:spTgt>
                                        </p:tgtEl>
                                        <p:attrNameLst>
                                          <p:attrName>style.visibility</p:attrName>
                                        </p:attrNameLst>
                                      </p:cBhvr>
                                      <p:to>
                                        <p:strVal val="visible"/>
                                      </p:to>
                                    </p:set>
                                    <p:animEffect transition="in" filter="dissolve">
                                      <p:cBhvr>
                                        <p:cTn id="1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ARCHITECTURE AIRFLOW</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r="302"/>
          <a:stretch>
            <a:fillRect/>
          </a:stretch>
        </p:blipFill>
        <p:spPr>
          <a:xfrm>
            <a:off x="1336030" y="3132079"/>
            <a:ext cx="7595922" cy="4553570"/>
          </a:xfrm>
          <a:prstGeom prst="rect">
            <a:avLst/>
          </a:prstGeom>
        </p:spPr>
      </p:pic>
      <p:sp>
        <p:nvSpPr>
          <p:cNvPr id="13" name="TextBox 13"/>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ARCHITECTURE À NŒUD UNIQUE</a:t>
            </a:r>
          </a:p>
        </p:txBody>
      </p:sp>
      <p:pic>
        <p:nvPicPr>
          <p:cNvPr id="14" name="Picture 14"/>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5" name="TextBox 15"/>
          <p:cNvSpPr txBox="1"/>
          <p:nvPr/>
        </p:nvSpPr>
        <p:spPr>
          <a:xfrm>
            <a:off x="9505539" y="1404620"/>
            <a:ext cx="6991318" cy="7757829"/>
          </a:xfrm>
          <a:prstGeom prst="rect">
            <a:avLst/>
          </a:prstGeom>
        </p:spPr>
        <p:txBody>
          <a:bodyPr lIns="0" tIns="0" rIns="0" bIns="0" rtlCol="0" anchor="t">
            <a:spAutoFit/>
          </a:bodyPr>
          <a:lstStyle/>
          <a:p>
            <a:pPr marL="342900" indent="-342900">
              <a:lnSpc>
                <a:spcPts val="3200"/>
              </a:lnSpc>
              <a:buFont typeface="Arial" panose="020B0604020202020204" pitchFamily="34" charset="0"/>
              <a:buChar char="•"/>
            </a:pPr>
            <a:r>
              <a:rPr lang="en-US" sz="2000" spc="26" err="1">
                <a:solidFill>
                  <a:srgbClr val="545454"/>
                </a:solidFill>
                <a:latin typeface="Avenir Next LT Pro" panose="020B0504020202020204" pitchFamily="34" charset="0"/>
              </a:rPr>
              <a:t>L'architecture</a:t>
            </a:r>
            <a:r>
              <a:rPr lang="en-US" sz="2000" spc="26">
                <a:solidFill>
                  <a:srgbClr val="545454"/>
                </a:solidFill>
                <a:latin typeface="Avenir Next LT Pro" panose="020B0504020202020204" pitchFamily="34" charset="0"/>
              </a:rPr>
              <a:t> de </a:t>
            </a:r>
            <a:r>
              <a:rPr lang="en-US" sz="2000" spc="26" err="1">
                <a:solidFill>
                  <a:srgbClr val="545454"/>
                </a:solidFill>
                <a:latin typeface="Avenir Next LT Pro" panose="020B0504020202020204" pitchFamily="34" charset="0"/>
              </a:rPr>
              <a:t>nœud</a:t>
            </a:r>
            <a:r>
              <a:rPr lang="en-US" sz="2000" spc="26">
                <a:solidFill>
                  <a:srgbClr val="545454"/>
                </a:solidFill>
                <a:latin typeface="Avenir Next LT Pro" panose="020B0504020202020204" pitchFamily="34" charset="0"/>
              </a:rPr>
              <a:t> unique ("single node") </a:t>
            </a:r>
            <a:r>
              <a:rPr lang="en-US" sz="2000" spc="26" err="1">
                <a:solidFill>
                  <a:srgbClr val="545454"/>
                </a:solidFill>
                <a:latin typeface="Avenir Next LT Pro" panose="020B0504020202020204" pitchFamily="34" charset="0"/>
              </a:rPr>
              <a:t>d'Airflow</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est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une</a:t>
            </a:r>
            <a:r>
              <a:rPr lang="en-US" sz="2000" spc="26">
                <a:solidFill>
                  <a:srgbClr val="545454"/>
                </a:solidFill>
                <a:latin typeface="Avenir Next LT Pro" panose="020B0504020202020204" pitchFamily="34" charset="0"/>
              </a:rPr>
              <a:t> configuration dans </a:t>
            </a:r>
            <a:r>
              <a:rPr lang="en-US" sz="2000" spc="26" err="1">
                <a:solidFill>
                  <a:srgbClr val="545454"/>
                </a:solidFill>
                <a:latin typeface="Avenir Next LT Pro" panose="020B0504020202020204" pitchFamily="34" charset="0"/>
              </a:rPr>
              <a:t>laquelle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tous</a:t>
            </a:r>
            <a:r>
              <a:rPr lang="en-US" sz="2000" spc="26">
                <a:solidFill>
                  <a:srgbClr val="545454"/>
                </a:solidFill>
                <a:latin typeface="Avenir Next LT Pro" panose="020B0504020202020204" pitchFamily="34" charset="0"/>
              </a:rPr>
              <a:t> les </a:t>
            </a:r>
            <a:r>
              <a:rPr lang="en-US" sz="2000" spc="26" err="1">
                <a:solidFill>
                  <a:srgbClr val="545454"/>
                </a:solidFill>
                <a:latin typeface="Avenir Next LT Pro" panose="020B0504020202020204" pitchFamily="34" charset="0"/>
              </a:rPr>
              <a:t>composants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d'Airflow</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tels</a:t>
            </a:r>
            <a:r>
              <a:rPr lang="en-US" sz="2000" spc="26">
                <a:solidFill>
                  <a:srgbClr val="545454"/>
                </a:solidFill>
                <a:latin typeface="Avenir Next LT Pro" panose="020B0504020202020204" pitchFamily="34" charset="0"/>
              </a:rPr>
              <a:t> que le webserver, le scheduler, la base de </a:t>
            </a:r>
            <a:r>
              <a:rPr lang="en-US" sz="2000" spc="26" err="1">
                <a:solidFill>
                  <a:srgbClr val="545454"/>
                </a:solidFill>
                <a:latin typeface="Avenir Next LT Pro" panose="020B0504020202020204" pitchFamily="34" charset="0"/>
              </a:rPr>
              <a:t>données</a:t>
            </a:r>
            <a:r>
              <a:rPr lang="en-US" sz="2000" spc="26">
                <a:solidFill>
                  <a:srgbClr val="545454"/>
                </a:solidFill>
                <a:latin typeface="Avenir Next LT Pro" panose="020B0504020202020204" pitchFamily="34" charset="0"/>
              </a:rPr>
              <a:t> et </a:t>
            </a:r>
            <a:r>
              <a:rPr lang="en-US" sz="2000" spc="26" err="1">
                <a:solidFill>
                  <a:srgbClr val="545454"/>
                </a:solidFill>
                <a:latin typeface="Avenir Next LT Pro" panose="020B0504020202020204" pitchFamily="34" charset="0"/>
              </a:rPr>
              <a:t>l'executeur</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sont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tous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exécutés</a:t>
            </a:r>
            <a:r>
              <a:rPr lang="en-US" sz="2000" spc="26">
                <a:solidFill>
                  <a:srgbClr val="545454"/>
                </a:solidFill>
                <a:latin typeface="Avenir Next LT Pro" panose="020B0504020202020204" pitchFamily="34" charset="0"/>
              </a:rPr>
              <a:t> sur </a:t>
            </a:r>
            <a:r>
              <a:rPr lang="en-US" sz="2000" spc="26" err="1">
                <a:solidFill>
                  <a:srgbClr val="545454"/>
                </a:solidFill>
                <a:latin typeface="Avenir Next LT Pro" panose="020B0504020202020204" pitchFamily="34" charset="0"/>
              </a:rPr>
              <a:t>une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seule</a:t>
            </a:r>
            <a:r>
              <a:rPr lang="en-US" sz="2000" spc="26">
                <a:solidFill>
                  <a:srgbClr val="545454"/>
                </a:solidFill>
                <a:latin typeface="Avenir Next LT Pro" panose="020B0504020202020204" pitchFamily="34" charset="0"/>
              </a:rPr>
              <a:t> machine. </a:t>
            </a:r>
          </a:p>
          <a:p>
            <a:pPr marL="342900" indent="-342900">
              <a:lnSpc>
                <a:spcPts val="3200"/>
              </a:lnSpc>
              <a:buFont typeface="Arial" panose="020B0604020202020204" pitchFamily="34" charset="0"/>
              <a:buChar char="•"/>
            </a:pPr>
            <a:endParaRPr lang="en-US" sz="2000" spc="26">
              <a:solidFill>
                <a:srgbClr val="545454"/>
              </a:solidFill>
              <a:latin typeface="Avenir Next LT Pro" panose="020B0504020202020204" pitchFamily="34" charset="0"/>
            </a:endParaRPr>
          </a:p>
          <a:p>
            <a:pPr marL="342900" indent="-342900">
              <a:lnSpc>
                <a:spcPts val="3200"/>
              </a:lnSpc>
              <a:buFont typeface="Arial" panose="020B0604020202020204" pitchFamily="34" charset="0"/>
              <a:buChar char="•"/>
            </a:pPr>
            <a:r>
              <a:rPr lang="en-US" sz="2000" spc="26">
                <a:solidFill>
                  <a:srgbClr val="545454"/>
                </a:solidFill>
                <a:latin typeface="Avenir Next LT Pro" panose="020B0504020202020204" pitchFamily="34" charset="0"/>
              </a:rPr>
              <a:t>Le </a:t>
            </a:r>
            <a:r>
              <a:rPr lang="en-US" sz="2000" spc="26" err="1">
                <a:solidFill>
                  <a:srgbClr val="545454"/>
                </a:solidFill>
                <a:latin typeface="Avenir Next LT Pro" panose="020B0504020202020204" pitchFamily="34" charset="0"/>
              </a:rPr>
              <a:t>serveur</a:t>
            </a:r>
            <a:r>
              <a:rPr lang="en-US" sz="2000" spc="26">
                <a:solidFill>
                  <a:srgbClr val="545454"/>
                </a:solidFill>
                <a:latin typeface="Avenir Next LT Pro" panose="020B0504020202020204" pitchFamily="34" charset="0"/>
              </a:rPr>
              <a:t> web communique avec la base de </a:t>
            </a:r>
            <a:r>
              <a:rPr lang="en-US" sz="2000" spc="26" err="1">
                <a:solidFill>
                  <a:srgbClr val="545454"/>
                </a:solidFill>
                <a:latin typeface="Avenir Next LT Pro" panose="020B0504020202020204" pitchFamily="34" charset="0"/>
              </a:rPr>
              <a:t>données</a:t>
            </a:r>
            <a:r>
              <a:rPr lang="en-US" sz="2000" spc="26">
                <a:solidFill>
                  <a:srgbClr val="545454"/>
                </a:solidFill>
                <a:latin typeface="Avenir Next LT Pro" panose="020B0504020202020204" pitchFamily="34" charset="0"/>
              </a:rPr>
              <a:t> et, bien </a:t>
            </a:r>
            <a:r>
              <a:rPr lang="en-US" sz="2000" spc="26" err="1">
                <a:solidFill>
                  <a:srgbClr val="545454"/>
                </a:solidFill>
                <a:latin typeface="Avenir Next LT Pro" panose="020B0504020202020204" pitchFamily="34" charset="0"/>
              </a:rPr>
              <a:t>évidemment</a:t>
            </a:r>
            <a:r>
              <a:rPr lang="en-US" sz="2000" spc="26">
                <a:solidFill>
                  <a:srgbClr val="545454"/>
                </a:solidFill>
                <a:latin typeface="Avenir Next LT Pro" panose="020B0504020202020204" pitchFamily="34" charset="0"/>
              </a:rPr>
              <a:t>, le </a:t>
            </a:r>
            <a:r>
              <a:rPr lang="en-US" sz="2000" spc="26" err="1">
                <a:solidFill>
                  <a:srgbClr val="545454"/>
                </a:solidFill>
                <a:latin typeface="Avenir Next LT Pro" panose="020B0504020202020204" pitchFamily="34" charset="0"/>
              </a:rPr>
              <a:t>planificateur</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ainsi</a:t>
            </a:r>
            <a:r>
              <a:rPr lang="en-US" sz="2000" spc="26">
                <a:solidFill>
                  <a:srgbClr val="545454"/>
                </a:solidFill>
                <a:latin typeface="Avenir Next LT Pro" panose="020B0504020202020204" pitchFamily="34" charset="0"/>
              </a:rPr>
              <a:t> que </a:t>
            </a:r>
            <a:r>
              <a:rPr lang="en-US" sz="2000" spc="26" err="1">
                <a:solidFill>
                  <a:srgbClr val="545454"/>
                </a:solidFill>
                <a:latin typeface="Avenir Next LT Pro" panose="020B0504020202020204" pitchFamily="34" charset="0"/>
              </a:rPr>
              <a:t>l'exécuteur</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communiquent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également</a:t>
            </a:r>
            <a:r>
              <a:rPr lang="en-US" sz="2000" spc="26">
                <a:solidFill>
                  <a:srgbClr val="545454"/>
                </a:solidFill>
                <a:latin typeface="Avenir Next LT Pro" panose="020B0504020202020204" pitchFamily="34" charset="0"/>
              </a:rPr>
              <a:t> avec la </a:t>
            </a:r>
            <a:r>
              <a:rPr lang="en-US" sz="2000" spc="26" err="1">
                <a:solidFill>
                  <a:srgbClr val="545454"/>
                </a:solidFill>
                <a:latin typeface="Avenir Next LT Pro" panose="020B0504020202020204" pitchFamily="34" charset="0"/>
              </a:rPr>
              <a:t>métabase</a:t>
            </a:r>
            <a:r>
              <a:rPr lang="en-US" sz="2000" spc="26">
                <a:solidFill>
                  <a:srgbClr val="545454"/>
                </a:solidFill>
                <a:latin typeface="Avenir Next LT Pro" panose="020B0504020202020204" pitchFamily="34" charset="0"/>
              </a:rPr>
              <a:t> de </a:t>
            </a:r>
            <a:r>
              <a:rPr lang="en-US" sz="2000" spc="26" err="1">
                <a:solidFill>
                  <a:srgbClr val="545454"/>
                </a:solidFill>
                <a:latin typeface="Avenir Next LT Pro" panose="020B0504020202020204" pitchFamily="34" charset="0"/>
              </a:rPr>
              <a:t>données</a:t>
            </a:r>
            <a:r>
              <a:rPr lang="en-US" sz="2000" spc="26">
                <a:solidFill>
                  <a:srgbClr val="545454"/>
                </a:solidFill>
                <a:latin typeface="Avenir Next LT Pro" panose="020B0504020202020204" pitchFamily="34" charset="0"/>
              </a:rPr>
              <a:t>.</a:t>
            </a:r>
          </a:p>
          <a:p>
            <a:pPr marL="342900" indent="-342900">
              <a:lnSpc>
                <a:spcPts val="3200"/>
              </a:lnSpc>
              <a:buFont typeface="Arial" panose="020B0604020202020204" pitchFamily="34" charset="0"/>
              <a:buChar char="•"/>
            </a:pPr>
            <a:endParaRPr lang="en-US" sz="2000" spc="26">
              <a:solidFill>
                <a:srgbClr val="545454"/>
              </a:solidFill>
              <a:latin typeface="Avenir Next LT Pro" panose="020B0504020202020204" pitchFamily="34" charset="0"/>
            </a:endParaRPr>
          </a:p>
          <a:p>
            <a:pPr marL="342900" indent="-342900">
              <a:lnSpc>
                <a:spcPts val="3200"/>
              </a:lnSpc>
              <a:buFont typeface="Arial" panose="020B0604020202020204" pitchFamily="34" charset="0"/>
              <a:buChar char="•"/>
            </a:pPr>
            <a:r>
              <a:rPr lang="en-US" sz="2000" spc="26">
                <a:solidFill>
                  <a:srgbClr val="545454"/>
                </a:solidFill>
                <a:latin typeface="Avenir Next LT Pro" panose="020B0504020202020204" pitchFamily="34" charset="0"/>
              </a:rPr>
              <a:t>La </a:t>
            </a:r>
            <a:r>
              <a:rPr lang="en-US" sz="2000" spc="26" err="1">
                <a:solidFill>
                  <a:srgbClr val="545454"/>
                </a:solidFill>
                <a:latin typeface="Avenir Next LT Pro" panose="020B0504020202020204" pitchFamily="34" charset="0"/>
              </a:rPr>
              <a:t>métabase</a:t>
            </a:r>
            <a:r>
              <a:rPr lang="en-US" sz="2000" spc="26">
                <a:solidFill>
                  <a:srgbClr val="545454"/>
                </a:solidFill>
                <a:latin typeface="Avenir Next LT Pro" panose="020B0504020202020204" pitchFamily="34" charset="0"/>
              </a:rPr>
              <a:t> de </a:t>
            </a:r>
            <a:r>
              <a:rPr lang="en-US" sz="2000" spc="26" err="1">
                <a:solidFill>
                  <a:srgbClr val="545454"/>
                </a:solidFill>
                <a:latin typeface="Avenir Next LT Pro" panose="020B0504020202020204" pitchFamily="34" charset="0"/>
              </a:rPr>
              <a:t>données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permet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d'échanger</a:t>
            </a:r>
            <a:r>
              <a:rPr lang="en-US" sz="2000" spc="26">
                <a:solidFill>
                  <a:srgbClr val="545454"/>
                </a:solidFill>
                <a:latin typeface="Avenir Next LT Pro" panose="020B0504020202020204" pitchFamily="34" charset="0"/>
              </a:rPr>
              <a:t> des </a:t>
            </a:r>
            <a:r>
              <a:rPr lang="en-US" sz="2000" spc="26" err="1">
                <a:solidFill>
                  <a:srgbClr val="545454"/>
                </a:solidFill>
                <a:latin typeface="Avenir Next LT Pro" panose="020B0504020202020204" pitchFamily="34" charset="0"/>
              </a:rPr>
              <a:t>données</a:t>
            </a:r>
            <a:r>
              <a:rPr lang="en-US" sz="2000" spc="26">
                <a:solidFill>
                  <a:srgbClr val="545454"/>
                </a:solidFill>
                <a:latin typeface="Avenir Next LT Pro" panose="020B0504020202020204" pitchFamily="34" charset="0"/>
              </a:rPr>
              <a:t> entre les </a:t>
            </a:r>
            <a:r>
              <a:rPr lang="en-US" sz="2000" spc="26" err="1">
                <a:solidFill>
                  <a:srgbClr val="545454"/>
                </a:solidFill>
                <a:latin typeface="Avenir Next LT Pro" panose="020B0504020202020204" pitchFamily="34" charset="0"/>
              </a:rPr>
              <a:t>différents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composants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d'Airflow</a:t>
            </a:r>
            <a:r>
              <a:rPr lang="en-US" sz="2000" spc="26">
                <a:solidFill>
                  <a:srgbClr val="545454"/>
                </a:solidFill>
                <a:latin typeface="Avenir Next LT Pro" panose="020B0504020202020204" pitchFamily="34" charset="0"/>
              </a:rPr>
              <a:t>, et </a:t>
            </a:r>
            <a:r>
              <a:rPr lang="en-US" sz="2000" spc="26" err="1">
                <a:solidFill>
                  <a:srgbClr val="545454"/>
                </a:solidFill>
                <a:latin typeface="Avenir Next LT Pro" panose="020B0504020202020204" pitchFamily="34" charset="0"/>
              </a:rPr>
              <a:t>qu'il</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existe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également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une</a:t>
            </a:r>
            <a:r>
              <a:rPr lang="en-US" sz="2000" spc="26">
                <a:solidFill>
                  <a:srgbClr val="545454"/>
                </a:solidFill>
                <a:latin typeface="Avenir Next LT Pro" panose="020B0504020202020204" pitchFamily="34" charset="0"/>
              </a:rPr>
              <a:t> file </a:t>
            </a:r>
            <a:r>
              <a:rPr lang="en-US" sz="2000" spc="26" err="1">
                <a:solidFill>
                  <a:srgbClr val="545454"/>
                </a:solidFill>
                <a:latin typeface="Avenir Next LT Pro" panose="020B0504020202020204" pitchFamily="34" charset="0"/>
              </a:rPr>
              <a:t>d'attente</a:t>
            </a:r>
            <a:r>
              <a:rPr lang="en-US" sz="2000" spc="26">
                <a:solidFill>
                  <a:srgbClr val="545454"/>
                </a:solidFill>
                <a:latin typeface="Avenir Next LT Pro" panose="020B0504020202020204" pitchFamily="34" charset="0"/>
              </a:rPr>
              <a:t> qui </a:t>
            </a:r>
            <a:r>
              <a:rPr lang="en-US" sz="2000" spc="26" err="1">
                <a:solidFill>
                  <a:srgbClr val="545454"/>
                </a:solidFill>
                <a:latin typeface="Avenir Next LT Pro" panose="020B0504020202020204" pitchFamily="34" charset="0"/>
              </a:rPr>
              <a:t>vous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permet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d'exécuter</a:t>
            </a:r>
            <a:r>
              <a:rPr lang="en-US" sz="2000" spc="26">
                <a:solidFill>
                  <a:srgbClr val="545454"/>
                </a:solidFill>
                <a:latin typeface="Avenir Next LT Pro" panose="020B0504020202020204" pitchFamily="34" charset="0"/>
              </a:rPr>
              <a:t> ‫les </a:t>
            </a:r>
            <a:r>
              <a:rPr lang="en-US" sz="2000" spc="26" err="1">
                <a:solidFill>
                  <a:srgbClr val="545454"/>
                </a:solidFill>
                <a:latin typeface="Avenir Next LT Pro" panose="020B0504020202020204" pitchFamily="34" charset="0"/>
              </a:rPr>
              <a:t>tâches</a:t>
            </a:r>
            <a:r>
              <a:rPr lang="en-US" sz="2000" spc="26">
                <a:solidFill>
                  <a:srgbClr val="545454"/>
                </a:solidFill>
                <a:latin typeface="Avenir Next LT Pro" panose="020B0504020202020204" pitchFamily="34" charset="0"/>
              </a:rPr>
              <a:t> dans le bon </a:t>
            </a:r>
            <a:r>
              <a:rPr lang="en-US" sz="2000" spc="26" err="1">
                <a:solidFill>
                  <a:srgbClr val="545454"/>
                </a:solidFill>
                <a:latin typeface="Avenir Next LT Pro" panose="020B0504020202020204" pitchFamily="34" charset="0"/>
              </a:rPr>
              <a:t>ordre</a:t>
            </a:r>
            <a:r>
              <a:rPr lang="en-US" sz="2000" spc="26">
                <a:solidFill>
                  <a:srgbClr val="545454"/>
                </a:solidFill>
                <a:latin typeface="Avenir Next LT Pro" panose="020B0504020202020204" pitchFamily="34" charset="0"/>
              </a:rPr>
              <a:t>. </a:t>
            </a:r>
          </a:p>
          <a:p>
            <a:pPr marL="342900" indent="-342900">
              <a:lnSpc>
                <a:spcPts val="3200"/>
              </a:lnSpc>
              <a:buFont typeface="Arial" panose="020B0604020202020204" pitchFamily="34" charset="0"/>
              <a:buChar char="•"/>
            </a:pPr>
            <a:endParaRPr lang="en-US" sz="2000" spc="26">
              <a:solidFill>
                <a:srgbClr val="545454"/>
              </a:solidFill>
              <a:latin typeface="Avenir Next LT Pro" panose="020B0504020202020204" pitchFamily="34" charset="0"/>
            </a:endParaRPr>
          </a:p>
          <a:p>
            <a:pPr marL="342900" indent="-342900">
              <a:lnSpc>
                <a:spcPts val="3200"/>
              </a:lnSpc>
              <a:buFont typeface="Arial" panose="020B0604020202020204" pitchFamily="34" charset="0"/>
              <a:buChar char="•"/>
            </a:pPr>
            <a:r>
              <a:rPr lang="en-US" sz="2000" spc="26">
                <a:solidFill>
                  <a:srgbClr val="545454"/>
                </a:solidFill>
                <a:latin typeface="Avenir Next LT Pro" panose="020B0504020202020204" pitchFamily="34" charset="0"/>
                <a:cs typeface="Inter"/>
              </a:rPr>
              <a:t>‫Il y a </a:t>
            </a:r>
            <a:r>
              <a:rPr lang="en-US" sz="2000" spc="26" err="1">
                <a:solidFill>
                  <a:srgbClr val="545454"/>
                </a:solidFill>
                <a:latin typeface="Avenir Next LT Pro" panose="020B0504020202020204" pitchFamily="34" charset="0"/>
                <a:cs typeface="Inter"/>
              </a:rPr>
              <a:t>toujours</a:t>
            </a:r>
            <a:r>
              <a:rPr lang="en-US" sz="2000" spc="26">
                <a:solidFill>
                  <a:srgbClr val="545454"/>
                </a:solidFill>
                <a:latin typeface="Avenir Next LT Pro" panose="020B0504020202020204" pitchFamily="34" charset="0"/>
                <a:cs typeface="Inter"/>
              </a:rPr>
              <a:t> </a:t>
            </a:r>
            <a:r>
              <a:rPr lang="en-US" sz="2000" spc="26" err="1">
                <a:solidFill>
                  <a:srgbClr val="545454"/>
                </a:solidFill>
                <a:latin typeface="Avenir Next LT Pro" panose="020B0504020202020204" pitchFamily="34" charset="0"/>
                <a:cs typeface="Inter"/>
              </a:rPr>
              <a:t>une</a:t>
            </a:r>
            <a:r>
              <a:rPr lang="en-US" sz="2000" spc="26">
                <a:solidFill>
                  <a:srgbClr val="545454"/>
                </a:solidFill>
                <a:latin typeface="Avenir Next LT Pro" panose="020B0504020202020204" pitchFamily="34" charset="0"/>
                <a:cs typeface="Inter"/>
              </a:rPr>
              <a:t> file </a:t>
            </a:r>
            <a:r>
              <a:rPr lang="en-US" sz="2000" spc="26" err="1">
                <a:solidFill>
                  <a:srgbClr val="545454"/>
                </a:solidFill>
                <a:latin typeface="Avenir Next LT Pro" panose="020B0504020202020204" pitchFamily="34" charset="0"/>
                <a:cs typeface="Inter"/>
              </a:rPr>
              <a:t>d'attente</a:t>
            </a:r>
            <a:r>
              <a:rPr lang="en-US" sz="2000" spc="26">
                <a:solidFill>
                  <a:srgbClr val="545454"/>
                </a:solidFill>
                <a:latin typeface="Avenir Next LT Pro" panose="020B0504020202020204" pitchFamily="34" charset="0"/>
                <a:cs typeface="Inter"/>
              </a:rPr>
              <a:t>, </a:t>
            </a:r>
            <a:r>
              <a:rPr lang="en-US" sz="2000" spc="26" err="1">
                <a:solidFill>
                  <a:srgbClr val="545454"/>
                </a:solidFill>
                <a:latin typeface="Avenir Next LT Pro" panose="020B0504020202020204" pitchFamily="34" charset="0"/>
                <a:cs typeface="Inter"/>
              </a:rPr>
              <a:t>quel</a:t>
            </a:r>
            <a:r>
              <a:rPr lang="en-US" sz="2000" spc="26">
                <a:solidFill>
                  <a:srgbClr val="545454"/>
                </a:solidFill>
                <a:latin typeface="Avenir Next LT Pro" panose="020B0504020202020204" pitchFamily="34" charset="0"/>
                <a:cs typeface="Inter"/>
              </a:rPr>
              <a:t> que </a:t>
            </a:r>
            <a:r>
              <a:rPr lang="en-US" sz="2000" spc="26" err="1">
                <a:solidFill>
                  <a:srgbClr val="545454"/>
                </a:solidFill>
                <a:latin typeface="Avenir Next LT Pro" panose="020B0504020202020204" pitchFamily="34" charset="0"/>
                <a:cs typeface="Inter"/>
              </a:rPr>
              <a:t>soit</a:t>
            </a:r>
            <a:r>
              <a:rPr lang="en-US" sz="2000" spc="26">
                <a:solidFill>
                  <a:srgbClr val="545454"/>
                </a:solidFill>
                <a:latin typeface="Avenir Next LT Pro" panose="020B0504020202020204" pitchFamily="34" charset="0"/>
                <a:cs typeface="Inter"/>
              </a:rPr>
              <a:t> </a:t>
            </a:r>
            <a:r>
              <a:rPr lang="en-US" sz="2000" spc="26" err="1">
                <a:solidFill>
                  <a:srgbClr val="545454"/>
                </a:solidFill>
                <a:latin typeface="Avenir Next LT Pro" panose="020B0504020202020204" pitchFamily="34" charset="0"/>
                <a:cs typeface="Inter"/>
              </a:rPr>
              <a:t>l'exécuteur</a:t>
            </a:r>
            <a:r>
              <a:rPr lang="en-US" sz="2000" spc="26">
                <a:solidFill>
                  <a:srgbClr val="545454"/>
                </a:solidFill>
                <a:latin typeface="Avenir Next LT Pro" panose="020B0504020202020204" pitchFamily="34" charset="0"/>
                <a:cs typeface="Inter"/>
              </a:rPr>
              <a:t> </a:t>
            </a:r>
            <a:r>
              <a:rPr lang="en-US" sz="2000" spc="26" err="1">
                <a:solidFill>
                  <a:srgbClr val="545454"/>
                </a:solidFill>
                <a:latin typeface="Avenir Next LT Pro" panose="020B0504020202020204" pitchFamily="34" charset="0"/>
                <a:cs typeface="Inter"/>
              </a:rPr>
              <a:t>utilisé</a:t>
            </a:r>
            <a:r>
              <a:rPr lang="en-US" sz="2000" spc="26">
                <a:solidFill>
                  <a:srgbClr val="545454"/>
                </a:solidFill>
                <a:latin typeface="Avenir Next LT Pro" panose="020B0504020202020204" pitchFamily="34" charset="0"/>
                <a:cs typeface="Inter"/>
              </a:rPr>
              <a:t>.</a:t>
            </a:r>
          </a:p>
          <a:p>
            <a:pPr marL="342900" indent="-342900">
              <a:lnSpc>
                <a:spcPts val="3200"/>
              </a:lnSpc>
              <a:buFont typeface="Arial" panose="020B0604020202020204" pitchFamily="34" charset="0"/>
              <a:buChar char="•"/>
            </a:pPr>
            <a:endParaRPr lang="en-US" sz="2000" spc="26">
              <a:solidFill>
                <a:srgbClr val="545454"/>
              </a:solidFill>
              <a:latin typeface="Avenir Next LT Pro" panose="020B0504020202020204" pitchFamily="34" charset="0"/>
              <a:cs typeface="Inter"/>
            </a:endParaRPr>
          </a:p>
        </p:txBody>
      </p:sp>
      <p:sp>
        <p:nvSpPr>
          <p:cNvPr id="24" name="Espace réservé du numéro de diapositive 24">
            <a:extLst>
              <a:ext uri="{FF2B5EF4-FFF2-40B4-BE49-F238E27FC236}">
                <a16:creationId xmlns:a16="http://schemas.microsoft.com/office/drawing/2014/main" id="{97EE6DFD-26EF-E528-FDE6-A81B363E5DE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21</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dissolv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Effect transition="in" filter="dissolve">
                                      <p:cBhvr>
                                        <p:cTn id="17" dur="500"/>
                                        <p:tgtEl>
                                          <p:spTgt spid="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dissolve">
                                      <p:cBhvr>
                                        <p:cTn id="2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W/ SENSORS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068393"/>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1" i="0">
                <a:solidFill>
                  <a:srgbClr val="A8CEC3"/>
                </a:solidFill>
                <a:effectLst/>
                <a:latin typeface="Avenir Next LT Pro" panose="020B0504020202020204" pitchFamily="34" charset="0"/>
              </a:rPr>
              <a:t>Un </a:t>
            </a:r>
            <a:r>
              <a:rPr lang="fr-FR" sz="2000" b="1" i="0" err="1">
                <a:solidFill>
                  <a:srgbClr val="A8CEC3"/>
                </a:solidFill>
                <a:effectLst/>
                <a:latin typeface="Avenir Next LT Pro" panose="020B0504020202020204" pitchFamily="34" charset="0"/>
              </a:rPr>
              <a:t>FileSensor</a:t>
            </a:r>
            <a:r>
              <a:rPr lang="fr-FR" sz="2000" b="1" i="0">
                <a:solidFill>
                  <a:srgbClr val="A8CEC3"/>
                </a:solidFill>
                <a:effectLst/>
                <a:latin typeface="Avenir Next LT Pro" panose="020B0504020202020204" pitchFamily="34" charset="0"/>
              </a:rPr>
              <a:t> attend qu'un chemin de fichier existe</a:t>
            </a: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Ce </a:t>
            </a:r>
            <a:r>
              <a:rPr lang="fr-FR" sz="2000" b="0" i="0" err="1">
                <a:effectLst/>
                <a:latin typeface="Avenir Next LT Pro" panose="020B0504020202020204" pitchFamily="34" charset="0"/>
              </a:rPr>
              <a:t>FileSensor</a:t>
            </a:r>
            <a:r>
              <a:rPr lang="fr-FR" sz="2000" b="0" i="0">
                <a:effectLst/>
                <a:latin typeface="Avenir Next LT Pro" panose="020B0504020202020204" pitchFamily="34" charset="0"/>
              </a:rPr>
              <a:t> vérifiera l'existence de /data/supermarket1/data.csv et renverra </a:t>
            </a:r>
            <a:r>
              <a:rPr lang="fr-FR" sz="2000" b="0" i="0" err="1">
                <a:effectLst/>
                <a:latin typeface="Avenir Next LT Pro" panose="020B0504020202020204" pitchFamily="34" charset="0"/>
              </a:rPr>
              <a:t>true</a:t>
            </a:r>
            <a:r>
              <a:rPr lang="fr-FR" sz="2000" b="0" i="0">
                <a:effectLst/>
                <a:latin typeface="Avenir Next LT Pro" panose="020B0504020202020204" pitchFamily="34" charset="0"/>
              </a:rPr>
              <a:t> si le fichier existe. Sinon, il renvoie false et le capteur attendra une période donnée (par défaut 60 secondes) et réessayera. Les opérateurs (les capteurs sont également des opérateurs) et les DAG ont des délais d'attente configurables et le capteur continuera de vérifier la condition jusqu'à ce qu'un délai d'attente soit atteint. Nous pouvons inspecter la sortie des capteurs dans le journal de tâches.</a:t>
            </a:r>
            <a:endParaRPr lang="fr-FR" sz="2000" b="1">
              <a:latin typeface="Avenir Next LT Pro" panose="020B0504020202020204" pitchFamily="34" charset="0"/>
            </a:endParaRP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grpSp>
        <p:nvGrpSpPr>
          <p:cNvPr id="13" name="Group 14">
            <a:extLst>
              <a:ext uri="{FF2B5EF4-FFF2-40B4-BE49-F238E27FC236}">
                <a16:creationId xmlns:a16="http://schemas.microsoft.com/office/drawing/2014/main" id="{59395D1B-E6DB-2C88-4447-FEEA615DD151}"/>
              </a:ext>
            </a:extLst>
          </p:cNvPr>
          <p:cNvGrpSpPr/>
          <p:nvPr/>
        </p:nvGrpSpPr>
        <p:grpSpPr>
          <a:xfrm>
            <a:off x="3154965" y="1337112"/>
            <a:ext cx="11978069" cy="6265437"/>
            <a:chOff x="0" y="-315343"/>
            <a:chExt cx="2718516" cy="1080668"/>
          </a:xfrm>
        </p:grpSpPr>
        <p:sp>
          <p:nvSpPr>
            <p:cNvPr id="16" name="Freeform 15">
              <a:extLst>
                <a:ext uri="{FF2B5EF4-FFF2-40B4-BE49-F238E27FC236}">
                  <a16:creationId xmlns:a16="http://schemas.microsoft.com/office/drawing/2014/main" id="{3D368E63-D690-56A5-010E-C0A9B3C42A6F}"/>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7" name="TextBox 16">
              <a:extLst>
                <a:ext uri="{FF2B5EF4-FFF2-40B4-BE49-F238E27FC236}">
                  <a16:creationId xmlns:a16="http://schemas.microsoft.com/office/drawing/2014/main" id="{15C5C55B-29B4-DDA2-F555-B82C1B2632E4}"/>
                </a:ext>
              </a:extLst>
            </p:cNvPr>
            <p:cNvSpPr txBox="1"/>
            <p:nvPr/>
          </p:nvSpPr>
          <p:spPr>
            <a:xfrm>
              <a:off x="4320" y="-315343"/>
              <a:ext cx="2714196" cy="1080668"/>
            </a:xfrm>
            <a:prstGeom prst="rect">
              <a:avLst/>
            </a:prstGeom>
          </p:spPr>
          <p:txBody>
            <a:bodyPr lIns="50800" tIns="50800" rIns="50800" bIns="50800" rtlCol="0" anchor="ctr"/>
            <a:lstStyle/>
            <a:p>
              <a:pPr lvl="1">
                <a:lnSpc>
                  <a:spcPts val="3919"/>
                </a:lnSpc>
              </a:pPr>
              <a:r>
                <a:rPr lang="fr-MA" sz="2000" b="0" i="0" err="1">
                  <a:solidFill>
                    <a:srgbClr val="00B0F0"/>
                  </a:solidFill>
                  <a:effectLst/>
                  <a:latin typeface="Roboto Mono Regular" panose="020B0604020202020204" charset="0"/>
                  <a:ea typeface="Roboto Mono Regular" panose="020B0604020202020204" charset="0"/>
                </a:rPr>
                <a:t>from</a:t>
              </a:r>
              <a:r>
                <a:rPr lang="fr-MA" sz="2000" b="0" i="0">
                  <a:solidFill>
                    <a:srgbClr val="00B0F0"/>
                  </a:solidFill>
                  <a:effectLst/>
                  <a:latin typeface="Roboto Mono Regular" panose="020B0604020202020204" charset="0"/>
                  <a:ea typeface="Roboto Mono Regular" panose="020B0604020202020204" charset="0"/>
                </a:rPr>
                <a:t> </a:t>
              </a:r>
              <a:r>
                <a:rPr lang="fr-MA" sz="2000" b="0" i="0" err="1">
                  <a:solidFill>
                    <a:srgbClr val="00B0F0"/>
                  </a:solidFill>
                  <a:effectLst/>
                  <a:latin typeface="Roboto Mono Regular" panose="020B0604020202020204" charset="0"/>
                  <a:ea typeface="Roboto Mono Regular" panose="020B0604020202020204" charset="0"/>
                </a:rPr>
                <a:t>airflow.sensors.filesystem</a:t>
              </a:r>
              <a:r>
                <a:rPr lang="fr-MA" sz="2000" b="0" i="0">
                  <a:solidFill>
                    <a:srgbClr val="00B0F0"/>
                  </a:solidFill>
                  <a:effectLst/>
                  <a:latin typeface="Roboto Mono Regular" panose="020B0604020202020204" charset="0"/>
                  <a:ea typeface="Roboto Mono Regular" panose="020B0604020202020204" charset="0"/>
                </a:rPr>
                <a:t> import </a:t>
              </a:r>
              <a:r>
                <a:rPr lang="fr-MA" sz="2000" b="0" i="0" err="1">
                  <a:solidFill>
                    <a:srgbClr val="BFC7D5"/>
                  </a:solidFill>
                  <a:effectLst/>
                  <a:latin typeface="Roboto Mono Regular" panose="020B0604020202020204" charset="0"/>
                  <a:ea typeface="Roboto Mono Regular" panose="020B0604020202020204" charset="0"/>
                </a:rPr>
                <a:t>FileSensor</a:t>
              </a:r>
              <a:endParaRPr lang="fr-MA" sz="2000" b="0" i="0">
                <a:solidFill>
                  <a:srgbClr val="BFC7D5"/>
                </a:solidFill>
                <a:effectLst/>
                <a:latin typeface="Roboto Mono Regular" panose="020B0604020202020204" charset="0"/>
                <a:ea typeface="Roboto Mono Regular" panose="020B0604020202020204" charset="0"/>
              </a:endParaRPr>
            </a:p>
            <a:p>
              <a:pPr lvl="1">
                <a:lnSpc>
                  <a:spcPts val="3919"/>
                </a:lnSpc>
              </a:pPr>
              <a:r>
                <a:rPr lang="fr-MA" sz="2000" b="0" i="0">
                  <a:solidFill>
                    <a:srgbClr val="BFC7D5"/>
                  </a:solidFill>
                  <a:effectLst/>
                  <a:latin typeface="Roboto Mono Regular" panose="020B0604020202020204" charset="0"/>
                  <a:ea typeface="Roboto Mono Regular" panose="020B0604020202020204" charset="0"/>
                </a:rPr>
                <a:t>wait_for_supermarket_1 = </a:t>
              </a:r>
              <a:r>
                <a:rPr lang="fr-MA" sz="2000" b="0" i="0" err="1">
                  <a:solidFill>
                    <a:srgbClr val="BFC7D5"/>
                  </a:solidFill>
                  <a:effectLst/>
                  <a:latin typeface="Roboto Mono Regular" panose="020B0604020202020204" charset="0"/>
                  <a:ea typeface="Roboto Mono Regular" panose="020B0604020202020204" charset="0"/>
                </a:rPr>
                <a:t>FileSensor</a:t>
              </a:r>
              <a:r>
                <a:rPr lang="fr-MA" sz="20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2000" b="0" i="0">
                  <a:solidFill>
                    <a:srgbClr val="BFC7D5"/>
                  </a:solidFill>
                  <a:effectLst/>
                  <a:latin typeface="Roboto Mono Regular" panose="020B0604020202020204" charset="0"/>
                  <a:ea typeface="Roboto Mono Regular" panose="020B0604020202020204" charset="0"/>
                </a:rPr>
                <a:t> </a:t>
              </a:r>
              <a:r>
                <a:rPr lang="fr-MA" sz="2000" b="0" i="0" err="1">
                  <a:solidFill>
                    <a:srgbClr val="BFC7D5"/>
                  </a:solidFill>
                  <a:effectLst/>
                  <a:latin typeface="Roboto Mono Regular" panose="020B0604020202020204" charset="0"/>
                  <a:ea typeface="Roboto Mono Regular" panose="020B0604020202020204" charset="0"/>
                </a:rPr>
                <a:t>task_id</a:t>
              </a:r>
              <a:r>
                <a:rPr lang="fr-MA" sz="2000" b="0" i="0">
                  <a:solidFill>
                    <a:srgbClr val="BFC7D5"/>
                  </a:solidFill>
                  <a:effectLst/>
                  <a:latin typeface="Roboto Mono Regular" panose="020B0604020202020204" charset="0"/>
                  <a:ea typeface="Roboto Mono Regular" panose="020B0604020202020204" charset="0"/>
                </a:rPr>
                <a:t>=</a:t>
              </a:r>
              <a:r>
                <a:rPr lang="fr-MA" sz="2000" b="0" i="0">
                  <a:solidFill>
                    <a:schemeClr val="accent2">
                      <a:lumMod val="60000"/>
                      <a:lumOff val="40000"/>
                    </a:schemeClr>
                  </a:solidFill>
                  <a:effectLst/>
                  <a:latin typeface="Roboto Mono Regular" panose="020B0604020202020204" charset="0"/>
                  <a:ea typeface="Roboto Mono Regular" panose="020B0604020202020204" charset="0"/>
                </a:rPr>
                <a:t>"wait_for_supermarket_1"</a:t>
              </a:r>
              <a:r>
                <a:rPr lang="fr-MA" sz="20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2000" b="0" i="0">
                  <a:solidFill>
                    <a:srgbClr val="BFC7D5"/>
                  </a:solidFill>
                  <a:effectLst/>
                  <a:latin typeface="Roboto Mono Regular" panose="020B0604020202020204" charset="0"/>
                  <a:ea typeface="Roboto Mono Regular" panose="020B0604020202020204" charset="0"/>
                </a:rPr>
                <a:t> </a:t>
              </a:r>
              <a:r>
                <a:rPr lang="fr-MA" sz="2000" b="0" i="0" err="1">
                  <a:solidFill>
                    <a:srgbClr val="BFC7D5"/>
                  </a:solidFill>
                  <a:effectLst/>
                  <a:latin typeface="Roboto Mono Regular" panose="020B0604020202020204" charset="0"/>
                  <a:ea typeface="Roboto Mono Regular" panose="020B0604020202020204" charset="0"/>
                </a:rPr>
                <a:t>filepath</a:t>
              </a:r>
              <a:r>
                <a:rPr lang="fr-MA" sz="2000" b="0" i="0">
                  <a:solidFill>
                    <a:srgbClr val="BFC7D5"/>
                  </a:solidFill>
                  <a:effectLst/>
                  <a:latin typeface="Roboto Mono Regular" panose="020B0604020202020204" charset="0"/>
                  <a:ea typeface="Roboto Mono Regular" panose="020B0604020202020204" charset="0"/>
                </a:rPr>
                <a:t>=</a:t>
              </a:r>
              <a:r>
                <a:rPr lang="fr-MA" sz="2000" b="0" i="0">
                  <a:solidFill>
                    <a:schemeClr val="accent2">
                      <a:lumMod val="60000"/>
                      <a:lumOff val="40000"/>
                    </a:schemeClr>
                  </a:solidFill>
                  <a:effectLst/>
                  <a:latin typeface="Roboto Mono Regular" panose="020B0604020202020204" charset="0"/>
                  <a:ea typeface="Roboto Mono Regular" panose="020B0604020202020204" charset="0"/>
                </a:rPr>
                <a:t>"/data/supermarket1/data.csv"</a:t>
              </a:r>
              <a:r>
                <a:rPr lang="fr-MA" sz="20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2000" b="0" i="0">
                  <a:solidFill>
                    <a:srgbClr val="BFC7D5"/>
                  </a:solidFill>
                  <a:effectLst/>
                  <a:latin typeface="Roboto Mono Regular" panose="020B0604020202020204" charset="0"/>
                  <a:ea typeface="Roboto Mono Regular" panose="020B0604020202020204" charset="0"/>
                </a:rPr>
                <a:t>)</a:t>
              </a:r>
            </a:p>
          </p:txBody>
        </p:sp>
      </p:grpSp>
    </p:spTree>
    <p:extLst>
      <p:ext uri="{BB962C8B-B14F-4D97-AF65-F5344CB8AC3E}">
        <p14:creationId xmlns:p14="http://schemas.microsoft.com/office/powerpoint/2010/main" val="418654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CUSTOM CONDITIONS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5449505"/>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1" i="0">
                <a:solidFill>
                  <a:srgbClr val="A8CEC3"/>
                </a:solidFill>
                <a:effectLst/>
                <a:latin typeface="Avenir Next LT Pro" panose="020B0504020202020204" pitchFamily="34" charset="0"/>
              </a:rPr>
              <a:t>Un </a:t>
            </a:r>
            <a:r>
              <a:rPr lang="fr-FR" sz="2000" b="1" i="0" err="1">
                <a:solidFill>
                  <a:srgbClr val="A8CEC3"/>
                </a:solidFill>
                <a:effectLst/>
                <a:latin typeface="Avenir Next LT Pro" panose="020B0504020202020204" pitchFamily="34" charset="0"/>
              </a:rPr>
              <a:t>FileSensor</a:t>
            </a:r>
            <a:r>
              <a:rPr lang="fr-FR" sz="2000" b="1" i="0">
                <a:solidFill>
                  <a:srgbClr val="A8CEC3"/>
                </a:solidFill>
                <a:effectLst/>
                <a:latin typeface="Avenir Next LT Pro" panose="020B0504020202020204" pitchFamily="34" charset="0"/>
              </a:rPr>
              <a:t> attend qu'un chemin de fichier existe</a:t>
            </a: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a:lnSpc>
                <a:spcPct val="200000"/>
              </a:lnSpc>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Ce </a:t>
            </a:r>
            <a:r>
              <a:rPr lang="fr-FR" sz="2000" b="0" i="0" err="1">
                <a:effectLst/>
                <a:latin typeface="Avenir Next LT Pro" panose="020B0504020202020204" pitchFamily="34" charset="0"/>
              </a:rPr>
              <a:t>FileSensor</a:t>
            </a:r>
            <a:r>
              <a:rPr lang="fr-FR" sz="2000" b="0" i="0">
                <a:effectLst/>
                <a:latin typeface="Avenir Next LT Pro" panose="020B0504020202020204" pitchFamily="34" charset="0"/>
              </a:rPr>
              <a:t> vérifiera l'existence de /data/supermarket1/data.csv et renverra </a:t>
            </a:r>
            <a:r>
              <a:rPr lang="fr-FR" sz="2000" b="0" i="0" err="1">
                <a:effectLst/>
                <a:latin typeface="Avenir Next LT Pro" panose="020B0504020202020204" pitchFamily="34" charset="0"/>
              </a:rPr>
              <a:t>true</a:t>
            </a:r>
            <a:r>
              <a:rPr lang="fr-FR" sz="2000" b="0" i="0">
                <a:effectLst/>
                <a:latin typeface="Avenir Next LT Pro" panose="020B0504020202020204" pitchFamily="34" charset="0"/>
              </a:rPr>
              <a:t> si le fichier existe. Sinon, il renvoie false et le capteur attendra une période donnée (par défaut 60 secondes) et réessayera. Les opérateurs (les capteurs sont également des opérateurs) et les DAG ont des délais d'attente configurables et le capteur continuera de vérifier la condition jusqu'à ce qu'un délai d'attente soit atteint. Nous pouvons inspecter la sortie des capteurs dans le journal de tâches.</a:t>
            </a:r>
            <a:endParaRPr lang="fr-FR" sz="2000" b="1">
              <a:latin typeface="Avenir Next LT Pro" panose="020B0504020202020204" pitchFamily="34" charset="0"/>
            </a:endParaRPr>
          </a:p>
        </p:txBody>
      </p:sp>
      <p:grpSp>
        <p:nvGrpSpPr>
          <p:cNvPr id="13" name="Group 14">
            <a:extLst>
              <a:ext uri="{FF2B5EF4-FFF2-40B4-BE49-F238E27FC236}">
                <a16:creationId xmlns:a16="http://schemas.microsoft.com/office/drawing/2014/main" id="{59395D1B-E6DB-2C88-4447-FEEA615DD151}"/>
              </a:ext>
            </a:extLst>
          </p:cNvPr>
          <p:cNvGrpSpPr/>
          <p:nvPr/>
        </p:nvGrpSpPr>
        <p:grpSpPr>
          <a:xfrm>
            <a:off x="3548689" y="1414106"/>
            <a:ext cx="11190621" cy="5273550"/>
            <a:chOff x="0" y="-315343"/>
            <a:chExt cx="2718516" cy="1080668"/>
          </a:xfrm>
        </p:grpSpPr>
        <p:sp>
          <p:nvSpPr>
            <p:cNvPr id="16" name="Freeform 15">
              <a:extLst>
                <a:ext uri="{FF2B5EF4-FFF2-40B4-BE49-F238E27FC236}">
                  <a16:creationId xmlns:a16="http://schemas.microsoft.com/office/drawing/2014/main" id="{3D368E63-D690-56A5-010E-C0A9B3C42A6F}"/>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7" name="TextBox 16">
              <a:extLst>
                <a:ext uri="{FF2B5EF4-FFF2-40B4-BE49-F238E27FC236}">
                  <a16:creationId xmlns:a16="http://schemas.microsoft.com/office/drawing/2014/main" id="{15C5C55B-29B4-DDA2-F555-B82C1B2632E4}"/>
                </a:ext>
              </a:extLst>
            </p:cNvPr>
            <p:cNvSpPr txBox="1"/>
            <p:nvPr/>
          </p:nvSpPr>
          <p:spPr>
            <a:xfrm>
              <a:off x="4320" y="-315343"/>
              <a:ext cx="2714196" cy="1080668"/>
            </a:xfrm>
            <a:prstGeom prst="rect">
              <a:avLst/>
            </a:prstGeom>
          </p:spPr>
          <p:txBody>
            <a:bodyPr lIns="50800" tIns="50800" rIns="50800" bIns="50800" rtlCol="0" anchor="ctr"/>
            <a:lstStyle/>
            <a:p>
              <a:pPr lvl="1">
                <a:lnSpc>
                  <a:spcPts val="3919"/>
                </a:lnSpc>
              </a:pPr>
              <a:r>
                <a:rPr lang="fr-MA" sz="1600" b="0" i="0" err="1">
                  <a:solidFill>
                    <a:srgbClr val="00B0F0"/>
                  </a:solidFill>
                  <a:effectLst/>
                  <a:latin typeface="Roboto Mono Regular" panose="020B0604020202020204" charset="0"/>
                  <a:ea typeface="Roboto Mono Regular" panose="020B0604020202020204" charset="0"/>
                </a:rPr>
                <a:t>from</a:t>
              </a:r>
              <a:r>
                <a:rPr lang="fr-MA" sz="1600" b="0" i="0">
                  <a:solidFill>
                    <a:srgbClr val="00B0F0"/>
                  </a:solidFill>
                  <a:effectLst/>
                  <a:latin typeface="Roboto Mono Regular" panose="020B0604020202020204" charset="0"/>
                  <a:ea typeface="Roboto Mono Regular" panose="020B0604020202020204" charset="0"/>
                </a:rPr>
                <a:t> </a:t>
              </a:r>
              <a:r>
                <a:rPr lang="fr-MA" sz="1600" b="0" i="0" err="1">
                  <a:solidFill>
                    <a:srgbClr val="00B0F0"/>
                  </a:solidFill>
                  <a:effectLst/>
                  <a:latin typeface="Roboto Mono Regular" panose="020B0604020202020204" charset="0"/>
                  <a:ea typeface="Roboto Mono Regular" panose="020B0604020202020204" charset="0"/>
                </a:rPr>
                <a:t>airflow.sensors.filesystem</a:t>
              </a:r>
              <a:r>
                <a:rPr lang="fr-MA" sz="1600" b="0" i="0">
                  <a:solidFill>
                    <a:srgbClr val="00B0F0"/>
                  </a:solidFill>
                  <a:effectLst/>
                  <a:latin typeface="Roboto Mono Regular" panose="020B0604020202020204" charset="0"/>
                  <a:ea typeface="Roboto Mono Regular" panose="020B0604020202020204" charset="0"/>
                </a:rPr>
                <a:t> import </a:t>
              </a:r>
              <a:r>
                <a:rPr lang="fr-MA" sz="1600" b="0" i="0" err="1">
                  <a:solidFill>
                    <a:srgbClr val="BFC7D5"/>
                  </a:solidFill>
                  <a:effectLst/>
                  <a:latin typeface="Roboto Mono Regular" panose="020B0604020202020204" charset="0"/>
                  <a:ea typeface="Roboto Mono Regular" panose="020B0604020202020204" charset="0"/>
                </a:rPr>
                <a:t>FileSensor</a:t>
              </a:r>
              <a:endParaRPr lang="fr-MA" sz="1600" b="0" i="0">
                <a:solidFill>
                  <a:srgbClr val="BFC7D5"/>
                </a:solidFill>
                <a:effectLst/>
                <a:latin typeface="Roboto Mono Regular" panose="020B0604020202020204" charset="0"/>
                <a:ea typeface="Roboto Mono Regular" panose="020B0604020202020204" charset="0"/>
              </a:endParaRPr>
            </a:p>
            <a:p>
              <a:pPr lvl="1">
                <a:lnSpc>
                  <a:spcPts val="3919"/>
                </a:lnSpc>
              </a:pPr>
              <a:r>
                <a:rPr lang="fr-MA" sz="1600" b="0" i="0">
                  <a:solidFill>
                    <a:srgbClr val="BFC7D5"/>
                  </a:solidFill>
                  <a:effectLst/>
                  <a:latin typeface="Roboto Mono Regular" panose="020B0604020202020204" charset="0"/>
                  <a:ea typeface="Roboto Mono Regular" panose="020B0604020202020204" charset="0"/>
                </a:rPr>
                <a:t>wait_for_supermarket_1 = </a:t>
              </a:r>
              <a:r>
                <a:rPr lang="fr-MA" sz="1600" b="0" i="0" err="1">
                  <a:solidFill>
                    <a:srgbClr val="BFC7D5"/>
                  </a:solidFill>
                  <a:effectLst/>
                  <a:latin typeface="Roboto Mono Regular" panose="020B0604020202020204" charset="0"/>
                  <a:ea typeface="Roboto Mono Regular" panose="020B0604020202020204" charset="0"/>
                </a:rPr>
                <a:t>FileSensor</a:t>
              </a:r>
              <a:r>
                <a:rPr lang="fr-MA" sz="16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1600" b="0" i="0">
                  <a:solidFill>
                    <a:srgbClr val="BFC7D5"/>
                  </a:solidFill>
                  <a:effectLst/>
                  <a:latin typeface="Roboto Mono Regular" panose="020B0604020202020204" charset="0"/>
                  <a:ea typeface="Roboto Mono Regular" panose="020B0604020202020204" charset="0"/>
                </a:rPr>
                <a:t> </a:t>
              </a:r>
              <a:r>
                <a:rPr lang="fr-MA" sz="1600" b="0" i="0" err="1">
                  <a:solidFill>
                    <a:srgbClr val="BFC7D5"/>
                  </a:solidFill>
                  <a:effectLst/>
                  <a:latin typeface="Roboto Mono Regular" panose="020B0604020202020204" charset="0"/>
                  <a:ea typeface="Roboto Mono Regular" panose="020B0604020202020204" charset="0"/>
                </a:rPr>
                <a:t>task_id</a:t>
              </a:r>
              <a:r>
                <a:rPr lang="fr-MA" sz="1600" b="0" i="0">
                  <a:solidFill>
                    <a:srgbClr val="BFC7D5"/>
                  </a:solidFill>
                  <a:effectLst/>
                  <a:latin typeface="Roboto Mono Regular" panose="020B0604020202020204" charset="0"/>
                  <a:ea typeface="Roboto Mono Regular" panose="020B0604020202020204" charset="0"/>
                </a:rPr>
                <a:t>=</a:t>
              </a:r>
              <a:r>
                <a:rPr lang="fr-MA" sz="1600" b="0" i="0">
                  <a:solidFill>
                    <a:schemeClr val="accent2">
                      <a:lumMod val="60000"/>
                      <a:lumOff val="40000"/>
                    </a:schemeClr>
                  </a:solidFill>
                  <a:effectLst/>
                  <a:latin typeface="Roboto Mono Regular" panose="020B0604020202020204" charset="0"/>
                  <a:ea typeface="Roboto Mono Regular" panose="020B0604020202020204" charset="0"/>
                </a:rPr>
                <a:t>"wait_for_supermarket_1"</a:t>
              </a:r>
              <a:r>
                <a:rPr lang="fr-MA" sz="16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1600" b="0" i="0">
                  <a:solidFill>
                    <a:srgbClr val="BFC7D5"/>
                  </a:solidFill>
                  <a:effectLst/>
                  <a:latin typeface="Roboto Mono Regular" panose="020B0604020202020204" charset="0"/>
                  <a:ea typeface="Roboto Mono Regular" panose="020B0604020202020204" charset="0"/>
                </a:rPr>
                <a:t> </a:t>
              </a:r>
              <a:r>
                <a:rPr lang="fr-MA" sz="1600" b="0" i="0" err="1">
                  <a:solidFill>
                    <a:srgbClr val="BFC7D5"/>
                  </a:solidFill>
                  <a:effectLst/>
                  <a:latin typeface="Roboto Mono Regular" panose="020B0604020202020204" charset="0"/>
                  <a:ea typeface="Roboto Mono Regular" panose="020B0604020202020204" charset="0"/>
                </a:rPr>
                <a:t>filepath</a:t>
              </a:r>
              <a:r>
                <a:rPr lang="fr-MA" sz="1600" b="0" i="0">
                  <a:solidFill>
                    <a:srgbClr val="BFC7D5"/>
                  </a:solidFill>
                  <a:effectLst/>
                  <a:latin typeface="Roboto Mono Regular" panose="020B0604020202020204" charset="0"/>
                  <a:ea typeface="Roboto Mono Regular" panose="020B0604020202020204" charset="0"/>
                </a:rPr>
                <a:t>=</a:t>
              </a:r>
              <a:r>
                <a:rPr lang="fr-MA" sz="1600" b="0" i="0">
                  <a:solidFill>
                    <a:schemeClr val="accent2">
                      <a:lumMod val="60000"/>
                      <a:lumOff val="40000"/>
                    </a:schemeClr>
                  </a:solidFill>
                  <a:effectLst/>
                  <a:latin typeface="Roboto Mono Regular" panose="020B0604020202020204" charset="0"/>
                  <a:ea typeface="Roboto Mono Regular" panose="020B0604020202020204" charset="0"/>
                </a:rPr>
                <a:t>"/data/supermarket1/data.csv"</a:t>
              </a:r>
              <a:r>
                <a:rPr lang="fr-MA" sz="1600" b="0" i="0">
                  <a:solidFill>
                    <a:srgbClr val="BFC7D5"/>
                  </a:solidFill>
                  <a:effectLst/>
                  <a:latin typeface="Roboto Mono Regular" panose="020B0604020202020204" charset="0"/>
                  <a:ea typeface="Roboto Mono Regular" panose="020B0604020202020204" charset="0"/>
                </a:rPr>
                <a:t>,)</a:t>
              </a:r>
            </a:p>
          </p:txBody>
        </p:sp>
      </p:grpSp>
      <p:pic>
        <p:nvPicPr>
          <p:cNvPr id="21" name="Image 20">
            <a:extLst>
              <a:ext uri="{FF2B5EF4-FFF2-40B4-BE49-F238E27FC236}">
                <a16:creationId xmlns:a16="http://schemas.microsoft.com/office/drawing/2014/main" id="{A549DDD5-DEA4-148F-15D7-6069E63311D2}"/>
              </a:ext>
            </a:extLst>
          </p:cNvPr>
          <p:cNvPicPr>
            <a:picLocks noChangeAspect="1"/>
          </p:cNvPicPr>
          <p:nvPr/>
        </p:nvPicPr>
        <p:blipFill>
          <a:blip r:embed="rId6"/>
          <a:stretch>
            <a:fillRect/>
          </a:stretch>
        </p:blipFill>
        <p:spPr>
          <a:xfrm>
            <a:off x="7330753" y="8163648"/>
            <a:ext cx="8934652" cy="1413023"/>
          </a:xfrm>
          <a:prstGeom prst="rect">
            <a:avLst/>
          </a:prstGeom>
        </p:spPr>
      </p:pic>
      <p:sp>
        <p:nvSpPr>
          <p:cNvPr id="26" name="Espace réservé du numéro de diapositive 24">
            <a:extLst>
              <a:ext uri="{FF2B5EF4-FFF2-40B4-BE49-F238E27FC236}">
                <a16:creationId xmlns:a16="http://schemas.microsoft.com/office/drawing/2014/main" id="{1EFE2D6C-2208-8510-333F-0EC383DBBB2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211</a:t>
            </a:fld>
            <a:endParaRPr lang="en-US" sz="1800" b="1">
              <a:solidFill>
                <a:srgbClr val="A8CEC3"/>
              </a:solidFill>
            </a:endParaRPr>
          </a:p>
        </p:txBody>
      </p:sp>
    </p:spTree>
    <p:extLst>
      <p:ext uri="{BB962C8B-B14F-4D97-AF65-F5344CB8AC3E}">
        <p14:creationId xmlns:p14="http://schemas.microsoft.com/office/powerpoint/2010/main" val="429469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5" end="5"/>
                                            </p:txEl>
                                          </p:spTgt>
                                        </p:tgtEl>
                                        <p:attrNameLst>
                                          <p:attrName>style.visibility</p:attrName>
                                        </p:attrNameLst>
                                      </p:cBhvr>
                                      <p:to>
                                        <p:strVal val="visible"/>
                                      </p:to>
                                    </p:set>
                                    <p:animEffect transition="in" filter="dissolve">
                                      <p:cBhvr>
                                        <p:cTn id="12" dur="500"/>
                                        <p:tgtEl>
                                          <p:spTgt spid="1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W/ SENSORS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5449505"/>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1" i="0">
                <a:solidFill>
                  <a:srgbClr val="A8CEC3"/>
                </a:solidFill>
                <a:effectLst/>
                <a:latin typeface="Avenir Next LT Pro" panose="020B0504020202020204" pitchFamily="34" charset="0"/>
              </a:rPr>
              <a:t>Un </a:t>
            </a:r>
            <a:r>
              <a:rPr lang="fr-FR" sz="2000" b="1" i="0" err="1">
                <a:solidFill>
                  <a:srgbClr val="A8CEC3"/>
                </a:solidFill>
                <a:effectLst/>
                <a:latin typeface="Avenir Next LT Pro" panose="020B0504020202020204" pitchFamily="34" charset="0"/>
              </a:rPr>
              <a:t>FileSensor</a:t>
            </a:r>
            <a:r>
              <a:rPr lang="fr-FR" sz="2000" b="1" i="0">
                <a:solidFill>
                  <a:srgbClr val="A8CEC3"/>
                </a:solidFill>
                <a:effectLst/>
                <a:latin typeface="Avenir Next LT Pro" panose="020B0504020202020204" pitchFamily="34" charset="0"/>
              </a:rPr>
              <a:t> attend qu'un chemin de fichier existe</a:t>
            </a: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endParaRPr lang="fr-FR" sz="2000" b="1">
              <a:solidFill>
                <a:srgbClr val="A8CEC3"/>
              </a:solidFill>
              <a:latin typeface="Avenir Next LT Pro" panose="020B0504020202020204" pitchFamily="34" charset="0"/>
            </a:endParaRPr>
          </a:p>
          <a:p>
            <a:pPr>
              <a:lnSpc>
                <a:spcPct val="200000"/>
              </a:lnSpc>
            </a:pPr>
            <a:endParaRPr lang="fr-FR" sz="2000" b="1">
              <a:solidFill>
                <a:srgbClr val="A8CEC3"/>
              </a:solidFill>
              <a:latin typeface="Avenir Next LT Pro" panose="020B0504020202020204" pitchFamily="34" charset="0"/>
            </a:endParaRP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Ce </a:t>
            </a:r>
            <a:r>
              <a:rPr lang="fr-FR" sz="2000" b="0" i="0" err="1">
                <a:effectLst/>
                <a:latin typeface="Avenir Next LT Pro" panose="020B0504020202020204" pitchFamily="34" charset="0"/>
              </a:rPr>
              <a:t>FileSensor</a:t>
            </a:r>
            <a:r>
              <a:rPr lang="fr-FR" sz="2000" b="0" i="0">
                <a:effectLst/>
                <a:latin typeface="Avenir Next LT Pro" panose="020B0504020202020204" pitchFamily="34" charset="0"/>
              </a:rPr>
              <a:t> vérifiera l'existence de /data/supermarket1/data.csv et renverra </a:t>
            </a:r>
            <a:r>
              <a:rPr lang="fr-FR" sz="2000" b="0" i="0" err="1">
                <a:effectLst/>
                <a:latin typeface="Avenir Next LT Pro" panose="020B0504020202020204" pitchFamily="34" charset="0"/>
              </a:rPr>
              <a:t>true</a:t>
            </a:r>
            <a:r>
              <a:rPr lang="fr-FR" sz="2000" b="0" i="0">
                <a:effectLst/>
                <a:latin typeface="Avenir Next LT Pro" panose="020B0504020202020204" pitchFamily="34" charset="0"/>
              </a:rPr>
              <a:t> si le fichier existe. Sinon, il renvoie false et le capteur attendra une période donnée (par défaut 60 secondes) et réessayera. Les opérateurs (les capteurs sont également des opérateurs) et les DAG ont des délais d'attente configurables et le capteur continuera de vérifier la condition jusqu'à ce qu'un délai d'attente soit atteint. Nous pouvons inspecter la sortie des capteurs dans le journal de tâches.</a:t>
            </a:r>
            <a:endParaRPr lang="fr-FR" sz="2000" b="1">
              <a:latin typeface="Avenir Next LT Pro" panose="020B0504020202020204" pitchFamily="34" charset="0"/>
            </a:endParaRP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grpSp>
        <p:nvGrpSpPr>
          <p:cNvPr id="13" name="Group 14">
            <a:extLst>
              <a:ext uri="{FF2B5EF4-FFF2-40B4-BE49-F238E27FC236}">
                <a16:creationId xmlns:a16="http://schemas.microsoft.com/office/drawing/2014/main" id="{59395D1B-E6DB-2C88-4447-FEEA615DD151}"/>
              </a:ext>
            </a:extLst>
          </p:cNvPr>
          <p:cNvGrpSpPr/>
          <p:nvPr/>
        </p:nvGrpSpPr>
        <p:grpSpPr>
          <a:xfrm>
            <a:off x="3548689" y="1414106"/>
            <a:ext cx="11190621" cy="5273550"/>
            <a:chOff x="0" y="-315343"/>
            <a:chExt cx="2718516" cy="1080668"/>
          </a:xfrm>
        </p:grpSpPr>
        <p:sp>
          <p:nvSpPr>
            <p:cNvPr id="16" name="Freeform 15">
              <a:extLst>
                <a:ext uri="{FF2B5EF4-FFF2-40B4-BE49-F238E27FC236}">
                  <a16:creationId xmlns:a16="http://schemas.microsoft.com/office/drawing/2014/main" id="{3D368E63-D690-56A5-010E-C0A9B3C42A6F}"/>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7" name="TextBox 16">
              <a:extLst>
                <a:ext uri="{FF2B5EF4-FFF2-40B4-BE49-F238E27FC236}">
                  <a16:creationId xmlns:a16="http://schemas.microsoft.com/office/drawing/2014/main" id="{15C5C55B-29B4-DDA2-F555-B82C1B2632E4}"/>
                </a:ext>
              </a:extLst>
            </p:cNvPr>
            <p:cNvSpPr txBox="1"/>
            <p:nvPr/>
          </p:nvSpPr>
          <p:spPr>
            <a:xfrm>
              <a:off x="4320" y="-315343"/>
              <a:ext cx="2714196" cy="1080668"/>
            </a:xfrm>
            <a:prstGeom prst="rect">
              <a:avLst/>
            </a:prstGeom>
          </p:spPr>
          <p:txBody>
            <a:bodyPr lIns="50800" tIns="50800" rIns="50800" bIns="50800" rtlCol="0" anchor="ctr"/>
            <a:lstStyle/>
            <a:p>
              <a:pPr lvl="1">
                <a:lnSpc>
                  <a:spcPts val="3919"/>
                </a:lnSpc>
              </a:pPr>
              <a:r>
                <a:rPr lang="fr-MA" sz="1600" b="0" i="0" err="1">
                  <a:solidFill>
                    <a:srgbClr val="00B0F0"/>
                  </a:solidFill>
                  <a:effectLst/>
                  <a:latin typeface="Roboto Mono Regular" panose="020B0604020202020204" charset="0"/>
                  <a:ea typeface="Roboto Mono Regular" panose="020B0604020202020204" charset="0"/>
                </a:rPr>
                <a:t>from</a:t>
              </a:r>
              <a:r>
                <a:rPr lang="fr-MA" sz="1600" b="0" i="0">
                  <a:solidFill>
                    <a:srgbClr val="00B0F0"/>
                  </a:solidFill>
                  <a:effectLst/>
                  <a:latin typeface="Roboto Mono Regular" panose="020B0604020202020204" charset="0"/>
                  <a:ea typeface="Roboto Mono Regular" panose="020B0604020202020204" charset="0"/>
                </a:rPr>
                <a:t> </a:t>
              </a:r>
              <a:r>
                <a:rPr lang="fr-MA" sz="1600" b="0" i="0" err="1">
                  <a:solidFill>
                    <a:srgbClr val="00B0F0"/>
                  </a:solidFill>
                  <a:effectLst/>
                  <a:latin typeface="Roboto Mono Regular" panose="020B0604020202020204" charset="0"/>
                  <a:ea typeface="Roboto Mono Regular" panose="020B0604020202020204" charset="0"/>
                </a:rPr>
                <a:t>airflow.sensors.filesystem</a:t>
              </a:r>
              <a:r>
                <a:rPr lang="fr-MA" sz="1600" b="0" i="0">
                  <a:solidFill>
                    <a:srgbClr val="00B0F0"/>
                  </a:solidFill>
                  <a:effectLst/>
                  <a:latin typeface="Roboto Mono Regular" panose="020B0604020202020204" charset="0"/>
                  <a:ea typeface="Roboto Mono Regular" panose="020B0604020202020204" charset="0"/>
                </a:rPr>
                <a:t> import </a:t>
              </a:r>
              <a:r>
                <a:rPr lang="fr-MA" sz="1600" b="0" i="0" err="1">
                  <a:solidFill>
                    <a:srgbClr val="BFC7D5"/>
                  </a:solidFill>
                  <a:effectLst/>
                  <a:latin typeface="Roboto Mono Regular" panose="020B0604020202020204" charset="0"/>
                  <a:ea typeface="Roboto Mono Regular" panose="020B0604020202020204" charset="0"/>
                </a:rPr>
                <a:t>FileSensor</a:t>
              </a:r>
              <a:endParaRPr lang="fr-MA" sz="1600" b="0" i="0">
                <a:solidFill>
                  <a:srgbClr val="BFC7D5"/>
                </a:solidFill>
                <a:effectLst/>
                <a:latin typeface="Roboto Mono Regular" panose="020B0604020202020204" charset="0"/>
                <a:ea typeface="Roboto Mono Regular" panose="020B0604020202020204" charset="0"/>
              </a:endParaRPr>
            </a:p>
            <a:p>
              <a:pPr lvl="1">
                <a:lnSpc>
                  <a:spcPts val="3919"/>
                </a:lnSpc>
              </a:pPr>
              <a:r>
                <a:rPr lang="fr-MA" sz="1600" b="0" i="0">
                  <a:solidFill>
                    <a:srgbClr val="BFC7D5"/>
                  </a:solidFill>
                  <a:effectLst/>
                  <a:latin typeface="Roboto Mono Regular" panose="020B0604020202020204" charset="0"/>
                  <a:ea typeface="Roboto Mono Regular" panose="020B0604020202020204" charset="0"/>
                </a:rPr>
                <a:t>wait_for_supermarket_1 = </a:t>
              </a:r>
              <a:r>
                <a:rPr lang="fr-MA" sz="1600" b="0" i="0" err="1">
                  <a:solidFill>
                    <a:srgbClr val="BFC7D5"/>
                  </a:solidFill>
                  <a:effectLst/>
                  <a:latin typeface="Roboto Mono Regular" panose="020B0604020202020204" charset="0"/>
                  <a:ea typeface="Roboto Mono Regular" panose="020B0604020202020204" charset="0"/>
                </a:rPr>
                <a:t>FileSensor</a:t>
              </a:r>
              <a:r>
                <a:rPr lang="fr-MA" sz="16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1600" b="0" i="0">
                  <a:solidFill>
                    <a:srgbClr val="BFC7D5"/>
                  </a:solidFill>
                  <a:effectLst/>
                  <a:latin typeface="Roboto Mono Regular" panose="020B0604020202020204" charset="0"/>
                  <a:ea typeface="Roboto Mono Regular" panose="020B0604020202020204" charset="0"/>
                </a:rPr>
                <a:t> </a:t>
              </a:r>
              <a:r>
                <a:rPr lang="fr-MA" sz="1600" b="0" i="0" err="1">
                  <a:solidFill>
                    <a:srgbClr val="BFC7D5"/>
                  </a:solidFill>
                  <a:effectLst/>
                  <a:latin typeface="Roboto Mono Regular" panose="020B0604020202020204" charset="0"/>
                  <a:ea typeface="Roboto Mono Regular" panose="020B0604020202020204" charset="0"/>
                </a:rPr>
                <a:t>task_id</a:t>
              </a:r>
              <a:r>
                <a:rPr lang="fr-MA" sz="1600" b="0" i="0">
                  <a:solidFill>
                    <a:srgbClr val="BFC7D5"/>
                  </a:solidFill>
                  <a:effectLst/>
                  <a:latin typeface="Roboto Mono Regular" panose="020B0604020202020204" charset="0"/>
                  <a:ea typeface="Roboto Mono Regular" panose="020B0604020202020204" charset="0"/>
                </a:rPr>
                <a:t>=</a:t>
              </a:r>
              <a:r>
                <a:rPr lang="fr-MA" sz="1600" b="0" i="0">
                  <a:solidFill>
                    <a:schemeClr val="accent2">
                      <a:lumMod val="60000"/>
                      <a:lumOff val="40000"/>
                    </a:schemeClr>
                  </a:solidFill>
                  <a:effectLst/>
                  <a:latin typeface="Roboto Mono Regular" panose="020B0604020202020204" charset="0"/>
                  <a:ea typeface="Roboto Mono Regular" panose="020B0604020202020204" charset="0"/>
                </a:rPr>
                <a:t>"wait_for_supermarket_1"</a:t>
              </a:r>
              <a:r>
                <a:rPr lang="fr-MA" sz="1600" b="0" i="0">
                  <a:solidFill>
                    <a:srgbClr val="BFC7D5"/>
                  </a:solidFill>
                  <a:effectLst/>
                  <a:latin typeface="Roboto Mono Regular" panose="020B0604020202020204" charset="0"/>
                  <a:ea typeface="Roboto Mono Regular" panose="020B0604020202020204" charset="0"/>
                </a:rPr>
                <a:t>,</a:t>
              </a:r>
            </a:p>
            <a:p>
              <a:pPr lvl="1">
                <a:lnSpc>
                  <a:spcPts val="3919"/>
                </a:lnSpc>
              </a:pPr>
              <a:r>
                <a:rPr lang="fr-MA" sz="1600" b="0" i="0">
                  <a:solidFill>
                    <a:srgbClr val="BFC7D5"/>
                  </a:solidFill>
                  <a:effectLst/>
                  <a:latin typeface="Roboto Mono Regular" panose="020B0604020202020204" charset="0"/>
                  <a:ea typeface="Roboto Mono Regular" panose="020B0604020202020204" charset="0"/>
                </a:rPr>
                <a:t> </a:t>
              </a:r>
              <a:r>
                <a:rPr lang="fr-MA" sz="1600" b="0" i="0" err="1">
                  <a:solidFill>
                    <a:srgbClr val="BFC7D5"/>
                  </a:solidFill>
                  <a:effectLst/>
                  <a:latin typeface="Roboto Mono Regular" panose="020B0604020202020204" charset="0"/>
                  <a:ea typeface="Roboto Mono Regular" panose="020B0604020202020204" charset="0"/>
                </a:rPr>
                <a:t>filepath</a:t>
              </a:r>
              <a:r>
                <a:rPr lang="fr-MA" sz="1600" b="0" i="0">
                  <a:solidFill>
                    <a:srgbClr val="BFC7D5"/>
                  </a:solidFill>
                  <a:effectLst/>
                  <a:latin typeface="Roboto Mono Regular" panose="020B0604020202020204" charset="0"/>
                  <a:ea typeface="Roboto Mono Regular" panose="020B0604020202020204" charset="0"/>
                </a:rPr>
                <a:t>=</a:t>
              </a:r>
              <a:r>
                <a:rPr lang="fr-MA" sz="1600" b="0" i="0">
                  <a:solidFill>
                    <a:schemeClr val="accent2">
                      <a:lumMod val="60000"/>
                      <a:lumOff val="40000"/>
                    </a:schemeClr>
                  </a:solidFill>
                  <a:effectLst/>
                  <a:latin typeface="Roboto Mono Regular" panose="020B0604020202020204" charset="0"/>
                  <a:ea typeface="Roboto Mono Regular" panose="020B0604020202020204" charset="0"/>
                </a:rPr>
                <a:t>"/data/supermarket1/data.csv"</a:t>
              </a:r>
              <a:r>
                <a:rPr lang="fr-MA" sz="1600" b="0" i="0">
                  <a:solidFill>
                    <a:srgbClr val="BFC7D5"/>
                  </a:solidFill>
                  <a:effectLst/>
                  <a:latin typeface="Roboto Mono Regular" panose="020B0604020202020204" charset="0"/>
                  <a:ea typeface="Roboto Mono Regular" panose="020B0604020202020204" charset="0"/>
                </a:rPr>
                <a:t>,)</a:t>
              </a:r>
            </a:p>
          </p:txBody>
        </p:sp>
      </p:grpSp>
      <p:pic>
        <p:nvPicPr>
          <p:cNvPr id="21" name="Image 20">
            <a:extLst>
              <a:ext uri="{FF2B5EF4-FFF2-40B4-BE49-F238E27FC236}">
                <a16:creationId xmlns:a16="http://schemas.microsoft.com/office/drawing/2014/main" id="{A549DDD5-DEA4-148F-15D7-6069E63311D2}"/>
              </a:ext>
            </a:extLst>
          </p:cNvPr>
          <p:cNvPicPr>
            <a:picLocks noChangeAspect="1"/>
          </p:cNvPicPr>
          <p:nvPr/>
        </p:nvPicPr>
        <p:blipFill>
          <a:blip r:embed="rId6"/>
          <a:stretch>
            <a:fillRect/>
          </a:stretch>
        </p:blipFill>
        <p:spPr>
          <a:xfrm>
            <a:off x="7330753" y="8163648"/>
            <a:ext cx="8934652" cy="1413023"/>
          </a:xfrm>
          <a:prstGeom prst="rect">
            <a:avLst/>
          </a:prstGeom>
        </p:spPr>
      </p:pic>
    </p:spTree>
    <p:extLst>
      <p:ext uri="{BB962C8B-B14F-4D97-AF65-F5344CB8AC3E}">
        <p14:creationId xmlns:p14="http://schemas.microsoft.com/office/powerpoint/2010/main" val="55627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CUSTOM CONDITIONS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3602846"/>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1" i="0">
                <a:solidFill>
                  <a:srgbClr val="A8CEC3"/>
                </a:solidFill>
                <a:effectLst/>
                <a:latin typeface="Avenir Next LT Pro" panose="020B0504020202020204" pitchFamily="34" charset="0"/>
              </a:rPr>
              <a:t>Un </a:t>
            </a:r>
            <a:r>
              <a:rPr lang="fr-FR" sz="2000" b="1" i="0" err="1">
                <a:solidFill>
                  <a:srgbClr val="A8CEC3"/>
                </a:solidFill>
                <a:effectLst/>
                <a:latin typeface="Avenir Next LT Pro" panose="020B0504020202020204" pitchFamily="34" charset="0"/>
              </a:rPr>
              <a:t>FileSensor</a:t>
            </a:r>
            <a:r>
              <a:rPr lang="fr-FR" sz="2000" b="1" i="0">
                <a:solidFill>
                  <a:srgbClr val="A8CEC3"/>
                </a:solidFill>
                <a:effectLst/>
                <a:latin typeface="Avenir Next LT Pro" panose="020B0504020202020204" pitchFamily="34" charset="0"/>
              </a:rPr>
              <a:t> attend qu'un chemin de fichier existe</a:t>
            </a:r>
          </a:p>
          <a:p>
            <a:pPr>
              <a:lnSpc>
                <a:spcPct val="200000"/>
              </a:lnSpc>
            </a:pPr>
            <a:r>
              <a:rPr lang="fr-FR" sz="2000" b="0" i="0">
                <a:effectLst/>
                <a:latin typeface="Avenir Next LT Pro" panose="020B0504020202020204" pitchFamily="34" charset="0"/>
              </a:rPr>
              <a:t>Ici, nous voyons que le </a:t>
            </a:r>
            <a:r>
              <a:rPr lang="fr-FR" sz="2000" b="0" i="0" err="1">
                <a:effectLst/>
                <a:latin typeface="Avenir Next LT Pro" panose="020B0504020202020204" pitchFamily="34" charset="0"/>
              </a:rPr>
              <a:t>sensor</a:t>
            </a:r>
            <a:r>
              <a:rPr lang="fr-FR" sz="2000" b="0" i="0">
                <a:effectLst/>
                <a:latin typeface="Avenir Next LT Pro" panose="020B0504020202020204" pitchFamily="34" charset="0"/>
              </a:rPr>
              <a:t> vérifie environ une fois par minute si le fichier spécifié est disponible. Le fait de vérifier si une condition est remplie est appelé "</a:t>
            </a:r>
            <a:r>
              <a:rPr lang="fr-FR" sz="2000" b="0" i="0" err="1">
                <a:effectLst/>
                <a:latin typeface="Avenir Next LT Pro" panose="020B0504020202020204" pitchFamily="34" charset="0"/>
              </a:rPr>
              <a:t>poking</a:t>
            </a:r>
            <a:r>
              <a:rPr lang="fr-FR" sz="2000" b="0" i="0">
                <a:effectLst/>
                <a:latin typeface="Avenir Next LT Pro" panose="020B0504020202020204" pitchFamily="34" charset="0"/>
              </a:rPr>
              <a:t>" dans Airflow. Lorsque l'on incorpore des </a:t>
            </a:r>
            <a:r>
              <a:rPr lang="fr-FR" sz="2000" b="0" i="0" err="1">
                <a:effectLst/>
                <a:latin typeface="Avenir Next LT Pro" panose="020B0504020202020204" pitchFamily="34" charset="0"/>
              </a:rPr>
              <a:t>sensors</a:t>
            </a:r>
            <a:r>
              <a:rPr lang="fr-FR" sz="2000" b="0" i="0">
                <a:effectLst/>
                <a:latin typeface="Avenir Next LT Pro" panose="020B0504020202020204" pitchFamily="34" charset="0"/>
              </a:rPr>
              <a:t> dans ce workflow, un changement doit être effectué. Maintenant que nous savons que nous ne devons pas attendre jusqu'à 2h00 et supposer que toutes les données sont disponibles, mais plutôt commencer à vérifier en continu si les données sont disponibles, l'heure de début du DAG doit être placée au début des plages d'arrivée des données.</a:t>
            </a:r>
            <a:endParaRPr lang="fr-FR" sz="2000" b="1">
              <a:latin typeface="Avenir Next LT Pro" panose="020B0504020202020204" pitchFamily="34" charset="0"/>
            </a:endParaRPr>
          </a:p>
        </p:txBody>
      </p:sp>
      <p:pic>
        <p:nvPicPr>
          <p:cNvPr id="18" name="Image 17">
            <a:extLst>
              <a:ext uri="{FF2B5EF4-FFF2-40B4-BE49-F238E27FC236}">
                <a16:creationId xmlns:a16="http://schemas.microsoft.com/office/drawing/2014/main" id="{0FCB7219-06B3-598E-5DED-8F6E13FF9E87}"/>
              </a:ext>
            </a:extLst>
          </p:cNvPr>
          <p:cNvPicPr>
            <a:picLocks noChangeAspect="1"/>
          </p:cNvPicPr>
          <p:nvPr/>
        </p:nvPicPr>
        <p:blipFill>
          <a:blip r:embed="rId6"/>
          <a:stretch>
            <a:fillRect/>
          </a:stretch>
        </p:blipFill>
        <p:spPr>
          <a:xfrm>
            <a:off x="4795230" y="6218829"/>
            <a:ext cx="8697539" cy="2038635"/>
          </a:xfrm>
          <a:prstGeom prst="rect">
            <a:avLst/>
          </a:prstGeom>
        </p:spPr>
      </p:pic>
      <p:sp>
        <p:nvSpPr>
          <p:cNvPr id="23" name="Espace réservé du numéro de diapositive 24">
            <a:extLst>
              <a:ext uri="{FF2B5EF4-FFF2-40B4-BE49-F238E27FC236}">
                <a16:creationId xmlns:a16="http://schemas.microsoft.com/office/drawing/2014/main" id="{68A8DFF3-800E-65F7-4803-9CA48A23681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213</a:t>
            </a:fld>
            <a:endParaRPr lang="en-US" sz="1800" b="1">
              <a:solidFill>
                <a:srgbClr val="A8CEC3"/>
              </a:solidFill>
            </a:endParaRPr>
          </a:p>
        </p:txBody>
      </p:sp>
    </p:spTree>
    <p:extLst>
      <p:ext uri="{BB962C8B-B14F-4D97-AF65-F5344CB8AC3E}">
        <p14:creationId xmlns:p14="http://schemas.microsoft.com/office/powerpoint/2010/main" val="111516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dissolve">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W/ SENSORS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3602846"/>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1" i="0">
                <a:solidFill>
                  <a:srgbClr val="A8CEC3"/>
                </a:solidFill>
                <a:effectLst/>
                <a:latin typeface="Avenir Next LT Pro" panose="020B0504020202020204" pitchFamily="34" charset="0"/>
              </a:rPr>
              <a:t>Un </a:t>
            </a:r>
            <a:r>
              <a:rPr lang="fr-FR" sz="2000" b="1" i="0" err="1">
                <a:solidFill>
                  <a:srgbClr val="A8CEC3"/>
                </a:solidFill>
                <a:effectLst/>
                <a:latin typeface="Avenir Next LT Pro" panose="020B0504020202020204" pitchFamily="34" charset="0"/>
              </a:rPr>
              <a:t>FileSensor</a:t>
            </a:r>
            <a:r>
              <a:rPr lang="fr-FR" sz="2000" b="1" i="0">
                <a:solidFill>
                  <a:srgbClr val="A8CEC3"/>
                </a:solidFill>
                <a:effectLst/>
                <a:latin typeface="Avenir Next LT Pro" panose="020B0504020202020204" pitchFamily="34" charset="0"/>
              </a:rPr>
              <a:t> attend qu'un chemin de fichier existe</a:t>
            </a:r>
          </a:p>
          <a:p>
            <a:pPr>
              <a:lnSpc>
                <a:spcPct val="200000"/>
              </a:lnSpc>
            </a:pPr>
            <a:r>
              <a:rPr lang="fr-FR" sz="2000" b="0" i="0">
                <a:effectLst/>
                <a:latin typeface="Avenir Next LT Pro" panose="020B0504020202020204" pitchFamily="34" charset="0"/>
              </a:rPr>
              <a:t>Ici, nous voyons que le </a:t>
            </a:r>
            <a:r>
              <a:rPr lang="fr-FR" sz="2000" b="0" i="0" err="1">
                <a:effectLst/>
                <a:latin typeface="Avenir Next LT Pro" panose="020B0504020202020204" pitchFamily="34" charset="0"/>
              </a:rPr>
              <a:t>sensor</a:t>
            </a:r>
            <a:r>
              <a:rPr lang="fr-FR" sz="2000" b="0" i="0">
                <a:effectLst/>
                <a:latin typeface="Avenir Next LT Pro" panose="020B0504020202020204" pitchFamily="34" charset="0"/>
              </a:rPr>
              <a:t> vérifie environ une fois par minute si le fichier spécifié est disponible. Le fait de vérifier si une condition est remplie est appelé "</a:t>
            </a:r>
            <a:r>
              <a:rPr lang="fr-FR" sz="2000" b="0" i="0" err="1">
                <a:effectLst/>
                <a:latin typeface="Avenir Next LT Pro" panose="020B0504020202020204" pitchFamily="34" charset="0"/>
              </a:rPr>
              <a:t>poking</a:t>
            </a:r>
            <a:r>
              <a:rPr lang="fr-FR" sz="2000" b="0" i="0">
                <a:effectLst/>
                <a:latin typeface="Avenir Next LT Pro" panose="020B0504020202020204" pitchFamily="34" charset="0"/>
              </a:rPr>
              <a:t>" dans Airflow. Lorsque l'on incorpore des </a:t>
            </a:r>
            <a:r>
              <a:rPr lang="fr-FR" sz="2000" b="0" i="0" err="1">
                <a:effectLst/>
                <a:latin typeface="Avenir Next LT Pro" panose="020B0504020202020204" pitchFamily="34" charset="0"/>
              </a:rPr>
              <a:t>sensors</a:t>
            </a:r>
            <a:r>
              <a:rPr lang="fr-FR" sz="2000" b="0" i="0">
                <a:effectLst/>
                <a:latin typeface="Avenir Next LT Pro" panose="020B0504020202020204" pitchFamily="34" charset="0"/>
              </a:rPr>
              <a:t> dans ce workflow, un changement doit être effectué. Maintenant que nous savons que nous ne devons pas attendre jusqu'à 2h00 et supposer que toutes les données sont disponibles, mais plutôt commencer à vérifier en continu si les données sont disponibles, l'heure de début du DAG doit être placée au début des plages d'arrivée des données.</a:t>
            </a:r>
            <a:endParaRPr lang="fr-FR" sz="2000" b="1">
              <a:latin typeface="Avenir Next LT Pro" panose="020B0504020202020204" pitchFamily="34" charset="0"/>
            </a:endParaRP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pic>
        <p:nvPicPr>
          <p:cNvPr id="18" name="Image 17">
            <a:extLst>
              <a:ext uri="{FF2B5EF4-FFF2-40B4-BE49-F238E27FC236}">
                <a16:creationId xmlns:a16="http://schemas.microsoft.com/office/drawing/2014/main" id="{0FCB7219-06B3-598E-5DED-8F6E13FF9E87}"/>
              </a:ext>
            </a:extLst>
          </p:cNvPr>
          <p:cNvPicPr>
            <a:picLocks noChangeAspect="1"/>
          </p:cNvPicPr>
          <p:nvPr/>
        </p:nvPicPr>
        <p:blipFill>
          <a:blip r:embed="rId6"/>
          <a:stretch>
            <a:fillRect/>
          </a:stretch>
        </p:blipFill>
        <p:spPr>
          <a:xfrm>
            <a:off x="4795230" y="6218829"/>
            <a:ext cx="8697539" cy="2038635"/>
          </a:xfrm>
          <a:prstGeom prst="rect">
            <a:avLst/>
          </a:prstGeom>
        </p:spPr>
      </p:pic>
    </p:spTree>
    <p:extLst>
      <p:ext uri="{BB962C8B-B14F-4D97-AF65-F5344CB8AC3E}">
        <p14:creationId xmlns:p14="http://schemas.microsoft.com/office/powerpoint/2010/main" val="8002737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CUSTOM CONDITIONS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680611"/>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1" i="0">
                <a:solidFill>
                  <a:srgbClr val="A8CEC3"/>
                </a:solidFill>
                <a:effectLst/>
                <a:latin typeface="Avenir Next LT Pro" panose="020B0504020202020204" pitchFamily="34" charset="0"/>
              </a:rPr>
              <a:t>Un </a:t>
            </a:r>
            <a:r>
              <a:rPr lang="fr-FR" sz="2000" b="1" i="0" err="1">
                <a:solidFill>
                  <a:srgbClr val="A8CEC3"/>
                </a:solidFill>
                <a:effectLst/>
                <a:latin typeface="Avenir Next LT Pro" panose="020B0504020202020204" pitchFamily="34" charset="0"/>
              </a:rPr>
              <a:t>FileSensor</a:t>
            </a:r>
            <a:r>
              <a:rPr lang="fr-FR" sz="2000" b="1" i="0">
                <a:solidFill>
                  <a:srgbClr val="A8CEC3"/>
                </a:solidFill>
                <a:effectLst/>
                <a:latin typeface="Avenir Next LT Pro" panose="020B0504020202020204" pitchFamily="34" charset="0"/>
              </a:rPr>
              <a:t> attend qu'un chemin de fichier existe</a:t>
            </a:r>
          </a:p>
          <a:p>
            <a:pPr>
              <a:lnSpc>
                <a:spcPct val="200000"/>
              </a:lnSpc>
            </a:pPr>
            <a:r>
              <a:rPr lang="fr-FR" sz="2000" b="0" i="0">
                <a:effectLst/>
                <a:latin typeface="Avenir Next LT Pro" panose="020B0504020202020204" pitchFamily="34" charset="0"/>
              </a:rPr>
              <a:t>La tâche correspondante DAG (</a:t>
            </a:r>
            <a:r>
              <a:rPr lang="fr-FR" sz="2000" b="0" i="0" err="1">
                <a:effectLst/>
                <a:latin typeface="Avenir Next LT Pro" panose="020B0504020202020204" pitchFamily="34" charset="0"/>
              </a:rPr>
              <a:t>FileSensor</a:t>
            </a:r>
            <a:r>
              <a:rPr lang="fr-FR" sz="2000" b="0" i="0">
                <a:effectLst/>
                <a:latin typeface="Avenir Next LT Pro" panose="020B0504020202020204" pitchFamily="34" charset="0"/>
              </a:rPr>
              <a:t>) sera ajoutée au début du traitement des données de chaque supermarché et ressemblera à la figure</a:t>
            </a:r>
          </a:p>
          <a:p>
            <a:pPr>
              <a:lnSpc>
                <a:spcPct val="200000"/>
              </a:lnSpc>
            </a:pPr>
            <a:endParaRPr lang="fr-FR" sz="2000">
              <a:latin typeface="Avenir Next LT Pro" panose="020B0504020202020204" pitchFamily="34" charset="0"/>
            </a:endParaRPr>
          </a:p>
          <a:p>
            <a:pPr>
              <a:lnSpc>
                <a:spcPct val="200000"/>
              </a:lnSpc>
            </a:pPr>
            <a:endParaRPr lang="fr-FR" sz="2000" b="1">
              <a:latin typeface="Avenir Next LT Pro" panose="020B0504020202020204" pitchFamily="34" charset="0"/>
            </a:endParaRPr>
          </a:p>
          <a:p>
            <a:pPr>
              <a:lnSpc>
                <a:spcPct val="200000"/>
              </a:lnSpc>
            </a:pPr>
            <a:endParaRPr lang="fr-FR" sz="2000" b="1">
              <a:latin typeface="Avenir Next LT Pro" panose="020B0504020202020204" pitchFamily="34" charset="0"/>
            </a:endParaRPr>
          </a:p>
          <a:p>
            <a:pPr>
              <a:lnSpc>
                <a:spcPct val="200000"/>
              </a:lnSpc>
            </a:pPr>
            <a:endParaRPr lang="fr-FR" sz="2000" b="1">
              <a:latin typeface="Avenir Next LT Pro" panose="020B0504020202020204" pitchFamily="34" charset="0"/>
            </a:endParaRPr>
          </a:p>
          <a:p>
            <a:pPr>
              <a:lnSpc>
                <a:spcPct val="200000"/>
              </a:lnSpc>
            </a:pPr>
            <a:r>
              <a:rPr lang="fr-FR" sz="2000" b="0" i="0">
                <a:effectLst/>
                <a:latin typeface="Avenir Next LT Pro" panose="020B0504020202020204" pitchFamily="34" charset="0"/>
              </a:rPr>
              <a:t>Dans la figure , des capteurs ont été ajoutés au début du DAG et l'intervalle de planification (</a:t>
            </a:r>
            <a:r>
              <a:rPr lang="fr-FR" sz="2000" b="0" i="0" err="1">
                <a:effectLst/>
                <a:latin typeface="Avenir Next LT Pro" panose="020B0504020202020204" pitchFamily="34" charset="0"/>
              </a:rPr>
              <a:t>schedule_interval</a:t>
            </a:r>
            <a:r>
              <a:rPr lang="fr-FR" sz="2000" b="0" i="0">
                <a:effectLst/>
                <a:latin typeface="Avenir Next LT Pro" panose="020B0504020202020204" pitchFamily="34" charset="0"/>
              </a:rPr>
              <a:t>) du DAG a été défini pour commencer avant la livraison prévue des données. Ainsi, les capteurs au début du DAG vont continuellement vérifier la disponibilité des données et passer à la tâche suivante une fois que la condition est remplie (c'est-à-dire une fois que les données sont disponibles dans le chemin donné).</a:t>
            </a:r>
            <a:endParaRPr lang="fr-FR" sz="2000" b="1">
              <a:latin typeface="Avenir Next LT Pro" panose="020B0504020202020204" pitchFamily="34" charset="0"/>
            </a:endParaRPr>
          </a:p>
        </p:txBody>
      </p:sp>
      <p:pic>
        <p:nvPicPr>
          <p:cNvPr id="15" name="Image 14">
            <a:extLst>
              <a:ext uri="{FF2B5EF4-FFF2-40B4-BE49-F238E27FC236}">
                <a16:creationId xmlns:a16="http://schemas.microsoft.com/office/drawing/2014/main" id="{43F13E25-8D57-32EB-AA67-84286B697CE4}"/>
              </a:ext>
            </a:extLst>
          </p:cNvPr>
          <p:cNvPicPr>
            <a:picLocks noChangeAspect="1"/>
          </p:cNvPicPr>
          <p:nvPr/>
        </p:nvPicPr>
        <p:blipFill>
          <a:blip r:embed="rId6"/>
          <a:stretch>
            <a:fillRect/>
          </a:stretch>
        </p:blipFill>
        <p:spPr>
          <a:xfrm>
            <a:off x="4617785" y="3619287"/>
            <a:ext cx="8668960" cy="3048425"/>
          </a:xfrm>
          <a:prstGeom prst="rect">
            <a:avLst/>
          </a:prstGeom>
        </p:spPr>
      </p:pic>
      <p:sp>
        <p:nvSpPr>
          <p:cNvPr id="23" name="Espace réservé du numéro de diapositive 24">
            <a:extLst>
              <a:ext uri="{FF2B5EF4-FFF2-40B4-BE49-F238E27FC236}">
                <a16:creationId xmlns:a16="http://schemas.microsoft.com/office/drawing/2014/main" id="{04ED5D5D-DD00-3886-CC34-81DF5637896B}"/>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215</a:t>
            </a:fld>
            <a:endParaRPr lang="en-US" sz="1800" b="1">
              <a:solidFill>
                <a:srgbClr val="A8CEC3"/>
              </a:solidFill>
            </a:endParaRPr>
          </a:p>
        </p:txBody>
      </p:sp>
    </p:spTree>
    <p:extLst>
      <p:ext uri="{BB962C8B-B14F-4D97-AF65-F5344CB8AC3E}">
        <p14:creationId xmlns:p14="http://schemas.microsoft.com/office/powerpoint/2010/main" val="415851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dissolve">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animEffect transition="in" filter="dissolve">
                                      <p:cBhvr>
                                        <p:cTn id="17"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POLLING W/ SENSORS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0" y="2271210"/>
            <a:ext cx="15232471" cy="6680611"/>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1" i="0">
                <a:solidFill>
                  <a:srgbClr val="A8CEC3"/>
                </a:solidFill>
                <a:effectLst/>
                <a:latin typeface="Avenir Next LT Pro" panose="020B0504020202020204" pitchFamily="34" charset="0"/>
              </a:rPr>
              <a:t>Un </a:t>
            </a:r>
            <a:r>
              <a:rPr lang="fr-FR" sz="2000" b="1" i="0" err="1">
                <a:solidFill>
                  <a:srgbClr val="A8CEC3"/>
                </a:solidFill>
                <a:effectLst/>
                <a:latin typeface="Avenir Next LT Pro" panose="020B0504020202020204" pitchFamily="34" charset="0"/>
              </a:rPr>
              <a:t>FileSensor</a:t>
            </a:r>
            <a:r>
              <a:rPr lang="fr-FR" sz="2000" b="1" i="0">
                <a:solidFill>
                  <a:srgbClr val="A8CEC3"/>
                </a:solidFill>
                <a:effectLst/>
                <a:latin typeface="Avenir Next LT Pro" panose="020B0504020202020204" pitchFamily="34" charset="0"/>
              </a:rPr>
              <a:t> attend qu'un chemin de fichier existe</a:t>
            </a:r>
          </a:p>
          <a:p>
            <a:pPr>
              <a:lnSpc>
                <a:spcPct val="200000"/>
              </a:lnSpc>
            </a:pPr>
            <a:r>
              <a:rPr lang="fr-FR" sz="2000" b="0" i="0">
                <a:effectLst/>
                <a:latin typeface="Avenir Next LT Pro" panose="020B0504020202020204" pitchFamily="34" charset="0"/>
              </a:rPr>
              <a:t>La tâche correspondante DAG (</a:t>
            </a:r>
            <a:r>
              <a:rPr lang="fr-FR" sz="2000" b="0" i="0" err="1">
                <a:effectLst/>
                <a:latin typeface="Avenir Next LT Pro" panose="020B0504020202020204" pitchFamily="34" charset="0"/>
              </a:rPr>
              <a:t>FileSensor</a:t>
            </a:r>
            <a:r>
              <a:rPr lang="fr-FR" sz="2000" b="0" i="0">
                <a:effectLst/>
                <a:latin typeface="Avenir Next LT Pro" panose="020B0504020202020204" pitchFamily="34" charset="0"/>
              </a:rPr>
              <a:t>) sera ajoutée au début du traitement des données de chaque supermarché et ressemblera à la figure</a:t>
            </a:r>
          </a:p>
          <a:p>
            <a:pPr>
              <a:lnSpc>
                <a:spcPct val="200000"/>
              </a:lnSpc>
            </a:pPr>
            <a:endParaRPr lang="fr-FR" sz="2000">
              <a:latin typeface="Avenir Next LT Pro" panose="020B0504020202020204" pitchFamily="34" charset="0"/>
            </a:endParaRPr>
          </a:p>
          <a:p>
            <a:pPr>
              <a:lnSpc>
                <a:spcPct val="200000"/>
              </a:lnSpc>
            </a:pPr>
            <a:endParaRPr lang="fr-FR" sz="2000" b="1">
              <a:latin typeface="Avenir Next LT Pro" panose="020B0504020202020204" pitchFamily="34" charset="0"/>
            </a:endParaRPr>
          </a:p>
          <a:p>
            <a:pPr>
              <a:lnSpc>
                <a:spcPct val="200000"/>
              </a:lnSpc>
            </a:pPr>
            <a:endParaRPr lang="fr-FR" sz="2000" b="1">
              <a:latin typeface="Avenir Next LT Pro" panose="020B0504020202020204" pitchFamily="34" charset="0"/>
            </a:endParaRPr>
          </a:p>
          <a:p>
            <a:pPr>
              <a:lnSpc>
                <a:spcPct val="200000"/>
              </a:lnSpc>
            </a:pPr>
            <a:endParaRPr lang="fr-FR" sz="2000" b="1">
              <a:latin typeface="Avenir Next LT Pro" panose="020B0504020202020204" pitchFamily="34" charset="0"/>
            </a:endParaRPr>
          </a:p>
          <a:p>
            <a:pPr>
              <a:lnSpc>
                <a:spcPct val="200000"/>
              </a:lnSpc>
            </a:pPr>
            <a:r>
              <a:rPr lang="fr-FR" sz="2000" b="0" i="0">
                <a:effectLst/>
                <a:latin typeface="Avenir Next LT Pro" panose="020B0504020202020204" pitchFamily="34" charset="0"/>
              </a:rPr>
              <a:t>Dans la figure , des capteurs ont été ajoutés au début du DAG et l'intervalle de planification (</a:t>
            </a:r>
            <a:r>
              <a:rPr lang="fr-FR" sz="2000" b="0" i="0" err="1">
                <a:effectLst/>
                <a:latin typeface="Avenir Next LT Pro" panose="020B0504020202020204" pitchFamily="34" charset="0"/>
              </a:rPr>
              <a:t>schedule_interval</a:t>
            </a:r>
            <a:r>
              <a:rPr lang="fr-FR" sz="2000" b="0" i="0">
                <a:effectLst/>
                <a:latin typeface="Avenir Next LT Pro" panose="020B0504020202020204" pitchFamily="34" charset="0"/>
              </a:rPr>
              <a:t>) du DAG a été défini pour commencer avant la livraison prévue des données. Ainsi, les capteurs au début du DAG vont continuellement vérifier la disponibilité des données et passer à la tâche suivante une fois que la condition est remplie (c'est-à-dire une fois que les données sont disponibles dans le chemin donné).</a:t>
            </a:r>
            <a:endParaRPr lang="fr-FR" sz="2000" b="1">
              <a:latin typeface="Avenir Next LT Pro" panose="020B0504020202020204" pitchFamily="34" charset="0"/>
            </a:endParaRP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pic>
        <p:nvPicPr>
          <p:cNvPr id="15" name="Image 14">
            <a:extLst>
              <a:ext uri="{FF2B5EF4-FFF2-40B4-BE49-F238E27FC236}">
                <a16:creationId xmlns:a16="http://schemas.microsoft.com/office/drawing/2014/main" id="{43F13E25-8D57-32EB-AA67-84286B697CE4}"/>
              </a:ext>
            </a:extLst>
          </p:cNvPr>
          <p:cNvPicPr>
            <a:picLocks noChangeAspect="1"/>
          </p:cNvPicPr>
          <p:nvPr/>
        </p:nvPicPr>
        <p:blipFill>
          <a:blip r:embed="rId6"/>
          <a:stretch>
            <a:fillRect/>
          </a:stretch>
        </p:blipFill>
        <p:spPr>
          <a:xfrm>
            <a:off x="4617785" y="3619287"/>
            <a:ext cx="8668960" cy="3048425"/>
          </a:xfrm>
          <a:prstGeom prst="rect">
            <a:avLst/>
          </a:prstGeom>
        </p:spPr>
      </p:pic>
    </p:spTree>
    <p:extLst>
      <p:ext uri="{BB962C8B-B14F-4D97-AF65-F5344CB8AC3E}">
        <p14:creationId xmlns:p14="http://schemas.microsoft.com/office/powerpoint/2010/main" val="25683709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64892" y="3509719"/>
            <a:ext cx="16495248" cy="3267561"/>
          </a:xfrm>
          <a:prstGeom prst="rect">
            <a:avLst/>
          </a:prstGeom>
        </p:spPr>
        <p:txBody>
          <a:bodyPr wrap="square" lIns="0" tIns="0" rIns="0" bIns="0" rtlCol="0" anchor="t">
            <a:spAutoFit/>
          </a:bodyPr>
          <a:lstStyle/>
          <a:p>
            <a:pPr algn="r">
              <a:lnSpc>
                <a:spcPct val="150000"/>
              </a:lnSpc>
            </a:pPr>
            <a:r>
              <a:rPr lang="en-US" sz="7500" b="1">
                <a:solidFill>
                  <a:srgbClr val="545454"/>
                </a:solidFill>
                <a:latin typeface="Avenir Next LT Pro"/>
              </a:rPr>
              <a:t>BACKFILLING W/</a:t>
            </a:r>
            <a:br>
              <a:rPr lang="en-US" sz="7500" b="1">
                <a:solidFill>
                  <a:srgbClr val="545454"/>
                </a:solidFill>
                <a:latin typeface="Avenir Next LT Pro"/>
              </a:rPr>
            </a:br>
            <a:r>
              <a:rPr lang="en-US" sz="7500" b="1">
                <a:solidFill>
                  <a:srgbClr val="545454"/>
                </a:solidFill>
                <a:latin typeface="Avenir Next LT Pro"/>
              </a:rPr>
              <a:t>TRIGGER OPERATOR</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15.</a:t>
            </a:r>
          </a:p>
        </p:txBody>
      </p:sp>
    </p:spTree>
    <p:extLst>
      <p:ext uri="{BB962C8B-B14F-4D97-AF65-F5344CB8AC3E}">
        <p14:creationId xmlns:p14="http://schemas.microsoft.com/office/powerpoint/2010/main" val="14862760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974626"/>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BACKFILLING WITH THE TRIGGERDAGRUNOPERATOR</a:t>
            </a:r>
          </a:p>
          <a:p>
            <a:pPr>
              <a:lnSpc>
                <a:spcPts val="3840"/>
              </a:lnSpc>
            </a:pP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4833952"/>
          </a:xfrm>
          <a:prstGeom prst="rect">
            <a:avLst/>
          </a:prstGeom>
        </p:spPr>
        <p:txBody>
          <a:bodyPr wrap="square" lIns="0" tIns="0" rIns="0" bIns="0" rtlCol="0" anchor="t">
            <a:spAutoFit/>
          </a:bodyPr>
          <a:lstStyle/>
          <a:p>
            <a:pPr>
              <a:lnSpc>
                <a:spcPct val="200000"/>
              </a:lnSpc>
            </a:pPr>
            <a:r>
              <a:rPr lang="fr-FR" sz="2000" b="0" i="0">
                <a:effectLst/>
                <a:latin typeface="Avenir Next LT Pro" panose="020B0504020202020204" pitchFamily="34" charset="0"/>
              </a:rPr>
              <a:t>Que se passe-t-il si vous modifiez la logique des tâches process_* et que vous souhaitez relancer les DAG à partir de ce point ? Dans un seul DAG, vous pourriez effacer l'état des tâches process_* et de celles en aval correspondantes. Cependant, effacer les tâches ne s'applique qu'aux tâches au sein du même DAG. Les tâches en aval d'un</a:t>
            </a:r>
            <a:r>
              <a:rPr lang="fr-FR" sz="2000" b="1" i="0">
                <a:effectLst/>
                <a:latin typeface="Avenir Next LT Pro" panose="020B0504020202020204" pitchFamily="34" charset="0"/>
              </a:rPr>
              <a:t> </a:t>
            </a:r>
            <a:r>
              <a:rPr lang="fr-FR" sz="2000" b="1" i="0" err="1">
                <a:effectLst/>
                <a:latin typeface="Avenir Next LT Pro" panose="020B0504020202020204" pitchFamily="34" charset="0"/>
              </a:rPr>
              <a:t>TriggerDagRunOperator</a:t>
            </a:r>
            <a:r>
              <a:rPr lang="fr-FR" sz="2000" b="1" i="0">
                <a:effectLst/>
                <a:latin typeface="Avenir Next LT Pro" panose="020B0504020202020204" pitchFamily="34" charset="0"/>
              </a:rPr>
              <a:t> </a:t>
            </a:r>
            <a:r>
              <a:rPr lang="fr-FR" sz="2000" b="0" i="0">
                <a:effectLst/>
                <a:latin typeface="Avenir Next LT Pro" panose="020B0504020202020204" pitchFamily="34" charset="0"/>
              </a:rPr>
              <a:t>dans un autre DAG ne sont pas effacées, il est donc important de bien comprendre ce comportement.</a:t>
            </a:r>
          </a:p>
          <a:p>
            <a:pPr>
              <a:lnSpc>
                <a:spcPct val="200000"/>
              </a:lnSpc>
            </a:pPr>
            <a:endParaRPr lang="fr-FR" sz="2000" b="0" i="0">
              <a:effectLst/>
              <a:latin typeface="Avenir Next LT Pro" panose="020B0504020202020204" pitchFamily="34" charset="0"/>
            </a:endParaRPr>
          </a:p>
          <a:p>
            <a:pPr>
              <a:lnSpc>
                <a:spcPct val="200000"/>
              </a:lnSpc>
            </a:pPr>
            <a:r>
              <a:rPr lang="fr-FR" sz="2000" b="0" i="0">
                <a:effectLst/>
                <a:latin typeface="Avenir Next LT Pro" panose="020B0504020202020204" pitchFamily="34" charset="0"/>
              </a:rPr>
              <a:t>Effacer les tâches d'un DAG, y compris un </a:t>
            </a:r>
            <a:r>
              <a:rPr lang="fr-FR" sz="2000" b="0" i="0" err="1">
                <a:effectLst/>
                <a:latin typeface="Avenir Next LT Pro" panose="020B0504020202020204" pitchFamily="34" charset="0"/>
              </a:rPr>
              <a:t>TriggerDagRunOperator</a:t>
            </a:r>
            <a:r>
              <a:rPr lang="fr-FR" sz="2000" b="0" i="0">
                <a:effectLst/>
                <a:latin typeface="Avenir Next LT Pro" panose="020B0504020202020204" pitchFamily="34" charset="0"/>
              </a:rPr>
              <a:t>, </a:t>
            </a:r>
          </a:p>
          <a:p>
            <a:pPr>
              <a:lnSpc>
                <a:spcPct val="200000"/>
              </a:lnSpc>
            </a:pPr>
            <a:r>
              <a:rPr lang="fr-FR" sz="2000" b="0" i="0">
                <a:effectLst/>
                <a:latin typeface="Avenir Next LT Pro" panose="020B0504020202020204" pitchFamily="34" charset="0"/>
              </a:rPr>
              <a:t>déclenchera une nouvelle exécution de DAG au lieu de supprimer </a:t>
            </a:r>
          </a:p>
          <a:p>
            <a:pPr>
              <a:lnSpc>
                <a:spcPct val="200000"/>
              </a:lnSpc>
            </a:pPr>
            <a:r>
              <a:rPr lang="fr-FR" sz="2000" b="0" i="0">
                <a:effectLst/>
                <a:latin typeface="Avenir Next LT Pro" panose="020B0504020202020204" pitchFamily="34" charset="0"/>
              </a:rPr>
              <a:t>les exécutions de DAG précédemment déclenchées</a:t>
            </a:r>
            <a:endParaRPr lang="fr-FR" sz="2000" b="1">
              <a:latin typeface="Avenir Next LT Pro" panose="020B0504020202020204" pitchFamily="34" charset="0"/>
            </a:endParaRPr>
          </a:p>
        </p:txBody>
      </p:sp>
      <p:pic>
        <p:nvPicPr>
          <p:cNvPr id="15" name="Image 14">
            <a:extLst>
              <a:ext uri="{FF2B5EF4-FFF2-40B4-BE49-F238E27FC236}">
                <a16:creationId xmlns:a16="http://schemas.microsoft.com/office/drawing/2014/main" id="{09DDB554-9895-2621-DA88-509788B93D2F}"/>
              </a:ext>
            </a:extLst>
          </p:cNvPr>
          <p:cNvPicPr>
            <a:picLocks noChangeAspect="1"/>
          </p:cNvPicPr>
          <p:nvPr/>
        </p:nvPicPr>
        <p:blipFill>
          <a:blip r:embed="rId6"/>
          <a:stretch>
            <a:fillRect/>
          </a:stretch>
        </p:blipFill>
        <p:spPr>
          <a:xfrm>
            <a:off x="10460471" y="4683724"/>
            <a:ext cx="4931580" cy="5120965"/>
          </a:xfrm>
          <a:prstGeom prst="rect">
            <a:avLst/>
          </a:prstGeom>
        </p:spPr>
      </p:pic>
      <p:sp>
        <p:nvSpPr>
          <p:cNvPr id="23" name="Espace réservé du numéro de diapositive 24">
            <a:extLst>
              <a:ext uri="{FF2B5EF4-FFF2-40B4-BE49-F238E27FC236}">
                <a16:creationId xmlns:a16="http://schemas.microsoft.com/office/drawing/2014/main" id="{2E24C195-1BE9-FD37-5528-705C6BDF0AD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218</a:t>
            </a:fld>
            <a:endParaRPr lang="en-US" sz="1800" b="1">
              <a:solidFill>
                <a:srgbClr val="A8CEC3"/>
              </a:solidFill>
            </a:endParaRPr>
          </a:p>
        </p:txBody>
      </p:sp>
    </p:spTree>
    <p:extLst>
      <p:ext uri="{BB962C8B-B14F-4D97-AF65-F5344CB8AC3E}">
        <p14:creationId xmlns:p14="http://schemas.microsoft.com/office/powerpoint/2010/main" val="1546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dissolve">
                                      <p:cBhvr>
                                        <p:cTn id="20" dur="500"/>
                                        <p:tgtEl>
                                          <p:spTgt spid="14">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dissolve">
                                      <p:cBhvr>
                                        <p:cTn id="23"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974626"/>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BACKFILLING WITH THE TRIGGERDAGRUNOPERATOR</a:t>
            </a:r>
          </a:p>
          <a:p>
            <a:pPr>
              <a:lnSpc>
                <a:spcPts val="3840"/>
              </a:lnSpc>
            </a:pP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5449505"/>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Que se passe-t-il si vous modifiez la logique des tâches process_* et que vous souhaitez relancer les DAG à partir de ce point ?</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Dans un seul DAG, vous pourriez effacer l'état des tâches process_* et de celles en aval correspondantes. </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Cependant, effacer les tâches ne s'applique qu'aux tâches au sein du même DAG. </a:t>
            </a: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Les tâches en aval d'un </a:t>
            </a:r>
            <a:r>
              <a:rPr lang="fr-FR" sz="2000" b="0" i="0" err="1">
                <a:effectLst/>
                <a:latin typeface="Avenir Next LT Pro" panose="020B0504020202020204" pitchFamily="34" charset="0"/>
              </a:rPr>
              <a:t>TriggerDagRunOperator</a:t>
            </a:r>
            <a:r>
              <a:rPr lang="fr-FR" sz="2000" b="0" i="0">
                <a:effectLst/>
                <a:latin typeface="Avenir Next LT Pro" panose="020B0504020202020204" pitchFamily="34" charset="0"/>
              </a:rPr>
              <a:t> dans un autre DAG ne sont pas effacées, il est donc important de bien comprendre ce comportement.</a:t>
            </a:r>
          </a:p>
          <a:p>
            <a:pPr marL="342900" indent="-342900">
              <a:lnSpc>
                <a:spcPct val="200000"/>
              </a:lnSpc>
              <a:buFont typeface="Arial" panose="020B0604020202020204" pitchFamily="34" charset="0"/>
              <a:buChar char="•"/>
            </a:pPr>
            <a:endParaRPr lang="fr-FR" sz="2000" b="0" i="0">
              <a:effectLst/>
              <a:latin typeface="Avenir Next LT Pro" panose="020B0504020202020204" pitchFamily="34" charset="0"/>
            </a:endParaRPr>
          </a:p>
          <a:p>
            <a:pPr marL="342900" indent="-342900">
              <a:lnSpc>
                <a:spcPct val="200000"/>
              </a:lnSpc>
              <a:buFont typeface="Arial" panose="020B0604020202020204" pitchFamily="34" charset="0"/>
              <a:buChar char="•"/>
            </a:pPr>
            <a:r>
              <a:rPr lang="fr-FR" sz="2000" b="0" i="0">
                <a:effectLst/>
                <a:latin typeface="Avenir Next LT Pro" panose="020B0504020202020204" pitchFamily="34" charset="0"/>
              </a:rPr>
              <a:t>Effacer les tâches d'un DAG, y compris un </a:t>
            </a:r>
            <a:r>
              <a:rPr lang="fr-FR" sz="2000" b="0" i="0" err="1">
                <a:effectLst/>
                <a:latin typeface="Avenir Next LT Pro" panose="020B0504020202020204" pitchFamily="34" charset="0"/>
              </a:rPr>
              <a:t>TriggerDagRunOperator</a:t>
            </a:r>
            <a:r>
              <a:rPr lang="fr-FR" sz="2000" b="0" i="0">
                <a:effectLst/>
                <a:latin typeface="Avenir Next LT Pro" panose="020B0504020202020204" pitchFamily="34" charset="0"/>
              </a:rPr>
              <a:t>, </a:t>
            </a:r>
            <a:br>
              <a:rPr lang="fr-FR" sz="2000" b="0" i="0">
                <a:effectLst/>
                <a:latin typeface="Avenir Next LT Pro" panose="020B0504020202020204" pitchFamily="34" charset="0"/>
              </a:rPr>
            </a:br>
            <a:r>
              <a:rPr lang="fr-FR" sz="2000" b="0" i="0">
                <a:effectLst/>
                <a:latin typeface="Avenir Next LT Pro" panose="020B0504020202020204" pitchFamily="34" charset="0"/>
              </a:rPr>
              <a:t>déclenchera une nouvelle exécution de DAG au lieu de supprimer </a:t>
            </a:r>
            <a:br>
              <a:rPr lang="fr-FR" sz="2000" b="0" i="0">
                <a:effectLst/>
                <a:latin typeface="Avenir Next LT Pro" panose="020B0504020202020204" pitchFamily="34" charset="0"/>
              </a:rPr>
            </a:br>
            <a:r>
              <a:rPr lang="fr-FR" sz="2000" b="0" i="0">
                <a:effectLst/>
                <a:latin typeface="Avenir Next LT Pro" panose="020B0504020202020204" pitchFamily="34" charset="0"/>
              </a:rPr>
              <a:t>les exécutions de DAG précédemment déclenchées</a:t>
            </a:r>
            <a:endParaRPr lang="fr-FR" sz="2000" b="1">
              <a:latin typeface="Avenir Next LT Pro" panose="020B0504020202020204" pitchFamily="34" charset="0"/>
            </a:endParaRP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pic>
        <p:nvPicPr>
          <p:cNvPr id="15" name="Image 14">
            <a:extLst>
              <a:ext uri="{FF2B5EF4-FFF2-40B4-BE49-F238E27FC236}">
                <a16:creationId xmlns:a16="http://schemas.microsoft.com/office/drawing/2014/main" id="{09DDB554-9895-2621-DA88-509788B93D2F}"/>
              </a:ext>
            </a:extLst>
          </p:cNvPr>
          <p:cNvPicPr>
            <a:picLocks noChangeAspect="1"/>
          </p:cNvPicPr>
          <p:nvPr/>
        </p:nvPicPr>
        <p:blipFill>
          <a:blip r:embed="rId6"/>
          <a:stretch>
            <a:fillRect/>
          </a:stretch>
        </p:blipFill>
        <p:spPr>
          <a:xfrm>
            <a:off x="10811452" y="4991500"/>
            <a:ext cx="4931580" cy="5120965"/>
          </a:xfrm>
          <a:prstGeom prst="rect">
            <a:avLst/>
          </a:prstGeom>
        </p:spPr>
      </p:pic>
    </p:spTree>
    <p:extLst>
      <p:ext uri="{BB962C8B-B14F-4D97-AF65-F5344CB8AC3E}">
        <p14:creationId xmlns:p14="http://schemas.microsoft.com/office/powerpoint/2010/main" val="4037276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842" y="1209675"/>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ARCHITECTURE AIRFLOW</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2" name="Picture 12"/>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026" name="Picture 2">
            <a:extLst>
              <a:ext uri="{FF2B5EF4-FFF2-40B4-BE49-F238E27FC236}">
                <a16:creationId xmlns:a16="http://schemas.microsoft.com/office/drawing/2014/main" id="{A54BFE69-1A10-9248-B7D7-57110CC7B1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925" y="2102317"/>
            <a:ext cx="10947400" cy="6821275"/>
          </a:xfrm>
          <a:prstGeom prst="rect">
            <a:avLst/>
          </a:prstGeom>
          <a:noFill/>
          <a:extLst>
            <a:ext uri="{909E8E84-426E-40DD-AFC4-6F175D3DCCD1}">
              <a14:hiddenFill xmlns:a14="http://schemas.microsoft.com/office/drawing/2010/main">
                <a:solidFill>
                  <a:srgbClr val="FFFFFF"/>
                </a:solidFill>
              </a14:hiddenFill>
            </a:ext>
          </a:extLst>
        </p:spPr>
      </p:pic>
      <p:sp>
        <p:nvSpPr>
          <p:cNvPr id="21" name="Espace réservé du numéro de diapositive 24">
            <a:extLst>
              <a:ext uri="{FF2B5EF4-FFF2-40B4-BE49-F238E27FC236}">
                <a16:creationId xmlns:a16="http://schemas.microsoft.com/office/drawing/2014/main" id="{B5FC705F-A20B-7D2C-9643-3223A3E6CCA6}"/>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22</a:t>
            </a:fld>
            <a:endParaRPr lang="en-US" sz="1800" b="1">
              <a:solidFill>
                <a:srgbClr val="A8CEC3"/>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24853" y="4161955"/>
            <a:ext cx="16495248" cy="2875467"/>
          </a:xfrm>
          <a:prstGeom prst="rect">
            <a:avLst/>
          </a:prstGeom>
        </p:spPr>
        <p:txBody>
          <a:bodyPr wrap="square" lIns="0" tIns="0" rIns="0" bIns="0" rtlCol="0" anchor="t">
            <a:spAutoFit/>
          </a:bodyPr>
          <a:lstStyle/>
          <a:p>
            <a:pPr algn="r">
              <a:lnSpc>
                <a:spcPct val="150000"/>
              </a:lnSpc>
            </a:pPr>
            <a:r>
              <a:rPr lang="en-US" sz="6600" b="1">
                <a:solidFill>
                  <a:srgbClr val="545454"/>
                </a:solidFill>
                <a:latin typeface="Avenir Next LT Pro"/>
              </a:rPr>
              <a:t>POLLING W/ </a:t>
            </a:r>
          </a:p>
          <a:p>
            <a:pPr algn="r">
              <a:lnSpc>
                <a:spcPct val="150000"/>
              </a:lnSpc>
            </a:pPr>
            <a:r>
              <a:rPr lang="en-US" sz="6600" b="1">
                <a:solidFill>
                  <a:srgbClr val="545454"/>
                </a:solidFill>
                <a:latin typeface="Avenir Next LT Pro"/>
              </a:rPr>
              <a:t>EXTERNAL SENSORS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16.</a:t>
            </a:r>
          </a:p>
        </p:txBody>
      </p:sp>
    </p:spTree>
    <p:extLst>
      <p:ext uri="{BB962C8B-B14F-4D97-AF65-F5344CB8AC3E}">
        <p14:creationId xmlns:p14="http://schemas.microsoft.com/office/powerpoint/2010/main" val="17863552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599749"/>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7299499"/>
          </a:xfrm>
          <a:prstGeom prst="rect">
            <a:avLst/>
          </a:prstGeom>
        </p:spPr>
        <p:txBody>
          <a:bodyPr wrap="square" lIns="0" tIns="0" rIns="0" bIns="0" rtlCol="0" anchor="t">
            <a:spAutoFit/>
          </a:bodyPr>
          <a:lstStyle/>
          <a:p>
            <a:pPr algn="l">
              <a:lnSpc>
                <a:spcPct val="200000"/>
              </a:lnSpc>
            </a:pPr>
            <a:r>
              <a:rPr lang="fr-FR" sz="2000" b="0" i="0">
                <a:effectLst/>
                <a:latin typeface="Avenir Next LT Pro" panose="020B0504020202020204" pitchFamily="34" charset="0"/>
              </a:rPr>
              <a:t>L'exemple de la figure fonctionne tant qu'il n'y a pas de dépendance des DAG à déclencher vers le DAG déclencheur. En d'autres termes, le premier DAG peut déclencher le DAG aval à tout moment, sans avoir à vérifier des conditions quelconques.</a:t>
            </a:r>
          </a:p>
          <a:p>
            <a:pPr algn="l">
              <a:lnSpc>
                <a:spcPct val="200000"/>
              </a:lnSpc>
            </a:pPr>
            <a:endParaRPr lang="fr-FR" sz="2000">
              <a:latin typeface="Avenir Next LT Pro" panose="020B0504020202020204" pitchFamily="34" charset="0"/>
            </a:endParaRPr>
          </a:p>
          <a:p>
            <a:pPr algn="l">
              <a:lnSpc>
                <a:spcPct val="200000"/>
              </a:lnSpc>
            </a:pPr>
            <a:endParaRPr lang="fr-FR" sz="2000" b="0" i="0">
              <a:effectLst/>
              <a:latin typeface="Avenir Next LT Pro" panose="020B0504020202020204" pitchFamily="34" charset="0"/>
            </a:endParaRPr>
          </a:p>
          <a:p>
            <a:pPr algn="l">
              <a:lnSpc>
                <a:spcPct val="200000"/>
              </a:lnSpc>
            </a:pPr>
            <a:endParaRPr lang="fr-FR" sz="2000">
              <a:latin typeface="Avenir Next LT Pro" panose="020B0504020202020204" pitchFamily="34" charset="0"/>
            </a:endParaRPr>
          </a:p>
          <a:p>
            <a:pPr algn="l">
              <a:lnSpc>
                <a:spcPct val="200000"/>
              </a:lnSpc>
            </a:pPr>
            <a:r>
              <a:rPr lang="fr-FR" sz="2000">
                <a:latin typeface="Avenir Next LT Pro" panose="020B0504020202020204" pitchFamily="34" charset="0"/>
              </a:rPr>
              <a:t>Si les DAG deviennent très complexes, pour plus de clarté, le premier DAG pourrait être divisé en plusieurs DAG et une tâche </a:t>
            </a:r>
            <a:r>
              <a:rPr lang="fr-FR" sz="2000" b="1" err="1">
                <a:latin typeface="Avenir Next LT Pro" panose="020B0504020202020204" pitchFamily="34" charset="0"/>
              </a:rPr>
              <a:t>TriggerDagRunOperator</a:t>
            </a:r>
            <a:r>
              <a:rPr lang="fr-FR" sz="2000">
                <a:latin typeface="Avenir Next LT Pro" panose="020B0504020202020204" pitchFamily="34" charset="0"/>
              </a:rPr>
              <a:t> correspondante pourrait être créée pour chaque DAG correspondant, comme on le voit dans la figure :</a:t>
            </a:r>
          </a:p>
          <a:p>
            <a:pPr algn="l">
              <a:lnSpc>
                <a:spcPct val="200000"/>
              </a:lnSpc>
            </a:pP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a:p>
            <a:pPr algn="l">
              <a:lnSpc>
                <a:spcPct val="200000"/>
              </a:lnSpc>
            </a:pPr>
            <a:r>
              <a:rPr lang="fr-FR" sz="2000" b="0" i="0">
                <a:effectLst/>
                <a:latin typeface="Avenir Next LT Pro" panose="020B0504020202020204" pitchFamily="34" charset="0"/>
              </a:rPr>
              <a:t>De plus, un DAG déclenchant plusieurs DAG aval est un scénario possible avec </a:t>
            </a:r>
            <a:r>
              <a:rPr lang="fr-FR" sz="2000" b="1" i="0" err="1">
                <a:effectLst/>
                <a:latin typeface="Avenir Next LT Pro" panose="020B0504020202020204" pitchFamily="34" charset="0"/>
              </a:rPr>
              <a:t>TriggerDagRunOperator</a:t>
            </a:r>
            <a:r>
              <a:rPr lang="fr-FR" sz="2000" b="0" i="0">
                <a:effectLst/>
                <a:latin typeface="Avenir Next LT Pro" panose="020B0504020202020204" pitchFamily="34" charset="0"/>
              </a:rPr>
              <a:t>, comme on le voit dans la figure à droite.</a:t>
            </a:r>
            <a:endParaRPr lang="fr-FR" sz="2000">
              <a:latin typeface="Avenir Next LT Pro" panose="020B0504020202020204" pitchFamily="34" charset="0"/>
            </a:endParaRPr>
          </a:p>
        </p:txBody>
      </p:sp>
      <p:pic>
        <p:nvPicPr>
          <p:cNvPr id="16" name="Image 15">
            <a:extLst>
              <a:ext uri="{FF2B5EF4-FFF2-40B4-BE49-F238E27FC236}">
                <a16:creationId xmlns:a16="http://schemas.microsoft.com/office/drawing/2014/main" id="{5C361E7B-EED3-7310-7100-E3180B0FD0B7}"/>
              </a:ext>
            </a:extLst>
          </p:cNvPr>
          <p:cNvPicPr>
            <a:picLocks noChangeAspect="1"/>
          </p:cNvPicPr>
          <p:nvPr/>
        </p:nvPicPr>
        <p:blipFill>
          <a:blip r:embed="rId6"/>
          <a:stretch>
            <a:fillRect/>
          </a:stretch>
        </p:blipFill>
        <p:spPr>
          <a:xfrm>
            <a:off x="4231970" y="3619170"/>
            <a:ext cx="9440592" cy="1609950"/>
          </a:xfrm>
          <a:prstGeom prst="rect">
            <a:avLst/>
          </a:prstGeom>
        </p:spPr>
      </p:pic>
      <p:pic>
        <p:nvPicPr>
          <p:cNvPr id="18" name="Image 17">
            <a:extLst>
              <a:ext uri="{FF2B5EF4-FFF2-40B4-BE49-F238E27FC236}">
                <a16:creationId xmlns:a16="http://schemas.microsoft.com/office/drawing/2014/main" id="{0D023FEE-8976-0F2C-F46F-4F29F429AB98}"/>
              </a:ext>
            </a:extLst>
          </p:cNvPr>
          <p:cNvPicPr>
            <a:picLocks noChangeAspect="1"/>
          </p:cNvPicPr>
          <p:nvPr/>
        </p:nvPicPr>
        <p:blipFill>
          <a:blip r:embed="rId7"/>
          <a:stretch>
            <a:fillRect/>
          </a:stretch>
        </p:blipFill>
        <p:spPr>
          <a:xfrm>
            <a:off x="4231970" y="6425020"/>
            <a:ext cx="8602275" cy="2105319"/>
          </a:xfrm>
          <a:prstGeom prst="rect">
            <a:avLst/>
          </a:prstGeom>
        </p:spPr>
      </p:pic>
      <p:sp>
        <p:nvSpPr>
          <p:cNvPr id="24" name="Espace réservé du numéro de diapositive 24">
            <a:extLst>
              <a:ext uri="{FF2B5EF4-FFF2-40B4-BE49-F238E27FC236}">
                <a16:creationId xmlns:a16="http://schemas.microsoft.com/office/drawing/2014/main" id="{4248C8EF-8AFF-1C23-5BB0-D0A39694949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221</a:t>
            </a:fld>
            <a:endParaRPr lang="en-US" sz="1800" b="1">
              <a:solidFill>
                <a:srgbClr val="A8CEC3"/>
              </a:solidFill>
            </a:endParaRPr>
          </a:p>
        </p:txBody>
      </p:sp>
    </p:spTree>
    <p:extLst>
      <p:ext uri="{BB962C8B-B14F-4D97-AF65-F5344CB8AC3E}">
        <p14:creationId xmlns:p14="http://schemas.microsoft.com/office/powerpoint/2010/main" val="246635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dissolv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dissolv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dissolve">
                                      <p:cBhvr>
                                        <p:cTn id="27"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599749"/>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7296165"/>
          </a:xfrm>
          <a:prstGeom prst="rect">
            <a:avLst/>
          </a:prstGeom>
        </p:spPr>
        <p:txBody>
          <a:bodyPr wrap="square" lIns="0" tIns="0" rIns="0" bIns="0" rtlCol="0" anchor="t">
            <a:spAutoFit/>
          </a:bodyPr>
          <a:lstStyle/>
          <a:p>
            <a:pPr marL="342900" indent="-342900" algn="l">
              <a:lnSpc>
                <a:spcPct val="200000"/>
              </a:lnSpc>
              <a:buFont typeface="Arial" panose="020B0604020202020204" pitchFamily="34" charset="0"/>
              <a:buChar char="•"/>
            </a:pPr>
            <a:r>
              <a:rPr lang="fr-FR" sz="2000" b="0" i="0">
                <a:effectLst/>
                <a:latin typeface="Avenir Next LT Pro" panose="020B0504020202020204" pitchFamily="34" charset="0"/>
              </a:rPr>
              <a:t>L'exemple ci dessous fonctionne tant qu'il n'y a pas de dépendance des DAG à déclencher vers le DAG déclencheur. </a:t>
            </a:r>
          </a:p>
          <a:p>
            <a:pPr marL="342900" indent="-342900" algn="l">
              <a:lnSpc>
                <a:spcPct val="200000"/>
              </a:lnSpc>
              <a:buFont typeface="Arial" panose="020B0604020202020204" pitchFamily="34" charset="0"/>
              <a:buChar char="•"/>
            </a:pPr>
            <a:r>
              <a:rPr lang="fr-FR" sz="2000" b="0" i="0">
                <a:effectLst/>
                <a:latin typeface="Avenir Next LT Pro" panose="020B0504020202020204" pitchFamily="34" charset="0"/>
              </a:rPr>
              <a:t>le premier DAG peut déclencher le DAG aval à tout moment, sans avoir à vérifier des conditions quelconques.</a:t>
            </a:r>
          </a:p>
          <a:p>
            <a:pPr marL="342900" indent="-342900" algn="l">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gn="l">
              <a:lnSpc>
                <a:spcPct val="200000"/>
              </a:lnSpc>
              <a:buFont typeface="Arial" panose="020B0604020202020204" pitchFamily="34" charset="0"/>
              <a:buChar char="•"/>
            </a:pPr>
            <a:endParaRPr lang="fr-FR" sz="2000" b="0" i="0">
              <a:effectLst/>
              <a:latin typeface="Avenir Next LT Pro" panose="020B0504020202020204" pitchFamily="34" charset="0"/>
            </a:endParaRPr>
          </a:p>
          <a:p>
            <a:pPr marL="342900" indent="-342900" algn="l">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gn="l">
              <a:lnSpc>
                <a:spcPct val="200000"/>
              </a:lnSpc>
              <a:buFont typeface="Arial" panose="020B0604020202020204" pitchFamily="34" charset="0"/>
              <a:buChar char="•"/>
            </a:pPr>
            <a:r>
              <a:rPr lang="fr-FR" sz="2000">
                <a:latin typeface="Avenir Next LT Pro" panose="020B0504020202020204" pitchFamily="34" charset="0"/>
              </a:rPr>
              <a:t>Si les DAG deviennent très complexes, pour plus de clarté, le premier DAG pourrait être divisé en plusieurs DAG et une tâche </a:t>
            </a:r>
            <a:r>
              <a:rPr lang="fr-FR" sz="2000" b="1" err="1">
                <a:latin typeface="Avenir Next LT Pro" panose="020B0504020202020204" pitchFamily="34" charset="0"/>
              </a:rPr>
              <a:t>TriggerDagRunOperator</a:t>
            </a:r>
            <a:r>
              <a:rPr lang="fr-FR" sz="2000">
                <a:latin typeface="Avenir Next LT Pro" panose="020B0504020202020204" pitchFamily="34" charset="0"/>
              </a:rPr>
              <a:t> correspondante pourrait être créée pour chaque DAG correspondant :</a:t>
            </a:r>
          </a:p>
          <a:p>
            <a:pPr marL="342900" indent="-342900" algn="l">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gn="l">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gn="l">
              <a:lnSpc>
                <a:spcPct val="200000"/>
              </a:lnSpc>
              <a:buFont typeface="Arial" panose="020B0604020202020204" pitchFamily="34" charset="0"/>
              <a:buChar char="•"/>
            </a:pPr>
            <a:endParaRPr lang="fr-FR" sz="2000" b="0" i="0">
              <a:effectLst/>
              <a:latin typeface="Avenir Next LT Pro" panose="020B0504020202020204" pitchFamily="34" charset="0"/>
            </a:endParaRPr>
          </a:p>
          <a:p>
            <a:pPr marL="342900" indent="-342900" algn="l">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gn="l">
              <a:lnSpc>
                <a:spcPct val="200000"/>
              </a:lnSpc>
              <a:buFont typeface="Arial" panose="020B0604020202020204" pitchFamily="34" charset="0"/>
              <a:buChar char="•"/>
            </a:pPr>
            <a:r>
              <a:rPr lang="fr-FR" sz="2000" b="0" i="0">
                <a:effectLst/>
                <a:latin typeface="Avenir Next LT Pro" panose="020B0504020202020204" pitchFamily="34" charset="0"/>
              </a:rPr>
              <a:t>De plus, un DAG déclenchant plusieurs DAG aval est un scénario possible avec </a:t>
            </a:r>
            <a:r>
              <a:rPr lang="fr-FR" sz="2000" b="1" i="0" err="1">
                <a:effectLst/>
                <a:latin typeface="Avenir Next LT Pro" panose="020B0504020202020204" pitchFamily="34" charset="0"/>
              </a:rPr>
              <a:t>TriggerDagRunOperator</a:t>
            </a:r>
            <a:endParaRPr lang="fr-FR" sz="2000">
              <a:latin typeface="Avenir Next LT Pro" panose="020B0504020202020204" pitchFamily="34" charset="0"/>
            </a:endParaRP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pic>
        <p:nvPicPr>
          <p:cNvPr id="16" name="Image 15">
            <a:extLst>
              <a:ext uri="{FF2B5EF4-FFF2-40B4-BE49-F238E27FC236}">
                <a16:creationId xmlns:a16="http://schemas.microsoft.com/office/drawing/2014/main" id="{5C361E7B-EED3-7310-7100-E3180B0FD0B7}"/>
              </a:ext>
            </a:extLst>
          </p:cNvPr>
          <p:cNvPicPr>
            <a:picLocks noChangeAspect="1"/>
          </p:cNvPicPr>
          <p:nvPr/>
        </p:nvPicPr>
        <p:blipFill>
          <a:blip r:embed="rId6"/>
          <a:stretch>
            <a:fillRect/>
          </a:stretch>
        </p:blipFill>
        <p:spPr>
          <a:xfrm>
            <a:off x="4231970" y="3619170"/>
            <a:ext cx="9440592" cy="1609950"/>
          </a:xfrm>
          <a:prstGeom prst="rect">
            <a:avLst/>
          </a:prstGeom>
        </p:spPr>
      </p:pic>
      <p:pic>
        <p:nvPicPr>
          <p:cNvPr id="18" name="Image 17">
            <a:extLst>
              <a:ext uri="{FF2B5EF4-FFF2-40B4-BE49-F238E27FC236}">
                <a16:creationId xmlns:a16="http://schemas.microsoft.com/office/drawing/2014/main" id="{0D023FEE-8976-0F2C-F46F-4F29F429AB98}"/>
              </a:ext>
            </a:extLst>
          </p:cNvPr>
          <p:cNvPicPr>
            <a:picLocks noChangeAspect="1"/>
          </p:cNvPicPr>
          <p:nvPr/>
        </p:nvPicPr>
        <p:blipFill>
          <a:blip r:embed="rId7"/>
          <a:stretch>
            <a:fillRect/>
          </a:stretch>
        </p:blipFill>
        <p:spPr>
          <a:xfrm>
            <a:off x="4231970" y="6651133"/>
            <a:ext cx="8602275" cy="2105319"/>
          </a:xfrm>
          <a:prstGeom prst="rect">
            <a:avLst/>
          </a:prstGeom>
        </p:spPr>
      </p:pic>
    </p:spTree>
    <p:extLst>
      <p:ext uri="{BB962C8B-B14F-4D97-AF65-F5344CB8AC3E}">
        <p14:creationId xmlns:p14="http://schemas.microsoft.com/office/powerpoint/2010/main" val="24027373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21743" y="2266748"/>
            <a:ext cx="15232471" cy="2990627"/>
          </a:xfrm>
          <a:prstGeom prst="rect">
            <a:avLst/>
          </a:prstGeom>
        </p:spPr>
        <p:txBody>
          <a:bodyPr wrap="square" lIns="0" tIns="0" rIns="0" bIns="0" rtlCol="0" anchor="t">
            <a:spAutoFit/>
          </a:bodyPr>
          <a:lstStyle/>
          <a:p>
            <a:pPr algn="l">
              <a:lnSpc>
                <a:spcPct val="200000"/>
              </a:lnSpc>
            </a:pPr>
            <a:r>
              <a:rPr lang="fr-FR" sz="2000" b="0" i="0">
                <a:effectLst/>
                <a:latin typeface="Avenir Next LT Pro" panose="020B0504020202020204" pitchFamily="34" charset="0"/>
              </a:rPr>
              <a:t>Mais que se passe-t-il si plusieurs DAG déclencheurs doivent être terminés avant qu'un autre DAG puisse commencer à s'exécuter ? Par exemple, que se passe-t-il si les DAG 1, 2 et 3 extraient, transforment et chargent un ensemble de données, et que vous souhaitez exécuter le DAG 4 une fois que les trois DAG ont été terminés, par exemple pour calculer un ensemble de métriques agrégées ? Airflow gère les dépendances entre les tâches au sein d'un seul DAG ; cependant, il ne fournit pas de mécanisme pour les dépendances inter-DAG</a:t>
            </a:r>
            <a:endParaRPr lang="fr-FR" sz="2000">
              <a:latin typeface="Avenir Next LT Pro" panose="020B0504020202020204" pitchFamily="34" charset="0"/>
            </a:endParaRPr>
          </a:p>
        </p:txBody>
      </p:sp>
      <p:pic>
        <p:nvPicPr>
          <p:cNvPr id="20" name="Image 19">
            <a:extLst>
              <a:ext uri="{FF2B5EF4-FFF2-40B4-BE49-F238E27FC236}">
                <a16:creationId xmlns:a16="http://schemas.microsoft.com/office/drawing/2014/main" id="{25B44724-1330-3206-3D13-EB9D974D2F4A}"/>
              </a:ext>
            </a:extLst>
          </p:cNvPr>
          <p:cNvPicPr>
            <a:picLocks noChangeAspect="1"/>
          </p:cNvPicPr>
          <p:nvPr/>
        </p:nvPicPr>
        <p:blipFill>
          <a:blip r:embed="rId6"/>
          <a:stretch>
            <a:fillRect/>
          </a:stretch>
        </p:blipFill>
        <p:spPr>
          <a:xfrm>
            <a:off x="7844933" y="4882620"/>
            <a:ext cx="6855842" cy="5134229"/>
          </a:xfrm>
          <a:prstGeom prst="rect">
            <a:avLst/>
          </a:prstGeom>
        </p:spPr>
      </p:pic>
      <p:sp>
        <p:nvSpPr>
          <p:cNvPr id="23" name="Espace réservé du numéro de diapositive 24">
            <a:extLst>
              <a:ext uri="{FF2B5EF4-FFF2-40B4-BE49-F238E27FC236}">
                <a16:creationId xmlns:a16="http://schemas.microsoft.com/office/drawing/2014/main" id="{BD39ADB7-3873-2CE8-8E67-E0B70560B7F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223</a:t>
            </a:fld>
            <a:endParaRPr lang="en-US" sz="1800" b="1">
              <a:solidFill>
                <a:srgbClr val="A8CEC3"/>
              </a:solidFill>
            </a:endParaRPr>
          </a:p>
        </p:txBody>
      </p:sp>
    </p:spTree>
    <p:extLst>
      <p:ext uri="{BB962C8B-B14F-4D97-AF65-F5344CB8AC3E}">
        <p14:creationId xmlns:p14="http://schemas.microsoft.com/office/powerpoint/2010/main" val="11117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4218399"/>
          </a:xfrm>
          <a:prstGeom prst="rect">
            <a:avLst/>
          </a:prstGeom>
        </p:spPr>
        <p:txBody>
          <a:bodyPr wrap="square" lIns="0" tIns="0" rIns="0" bIns="0" rtlCol="0" anchor="t">
            <a:spAutoFit/>
          </a:bodyPr>
          <a:lstStyle/>
          <a:p>
            <a:pPr marL="342900" indent="-342900" algn="l">
              <a:lnSpc>
                <a:spcPct val="200000"/>
              </a:lnSpc>
              <a:buFont typeface="Arial" panose="020B0604020202020204" pitchFamily="34" charset="0"/>
              <a:buChar char="•"/>
            </a:pPr>
            <a:r>
              <a:rPr lang="fr-FR" sz="2000" b="0" i="0">
                <a:effectLst/>
                <a:latin typeface="Avenir Next LT Pro" panose="020B0504020202020204" pitchFamily="34" charset="0"/>
              </a:rPr>
              <a:t>Mais que se passe-t-il si plusieurs DAG déclencheurs doivent être terminés avant qu'un autre DAG puisse commencer à s'exécuter ? </a:t>
            </a:r>
          </a:p>
          <a:p>
            <a:pPr marL="342900" indent="-342900" algn="l">
              <a:lnSpc>
                <a:spcPct val="200000"/>
              </a:lnSpc>
              <a:buFont typeface="Arial" panose="020B0604020202020204" pitchFamily="34" charset="0"/>
              <a:buChar char="•"/>
            </a:pPr>
            <a:r>
              <a:rPr lang="fr-FR" sz="2000" b="0" i="0">
                <a:effectLst/>
                <a:latin typeface="Avenir Next LT Pro" panose="020B0504020202020204" pitchFamily="34" charset="0"/>
              </a:rPr>
              <a:t>Par exemple, que se passe-t-il si les DAG 1, 2 et 3 extraient, transforment et chargent un ensemble de données, et que vous souhaitez exécuter le DAG 4 une fois que les trois DAG ont été terminés, par exemple pour calculer un ensemble de métriques agrégées ? </a:t>
            </a:r>
          </a:p>
          <a:p>
            <a:pPr marL="342900" indent="-342900" algn="l">
              <a:lnSpc>
                <a:spcPct val="200000"/>
              </a:lnSpc>
              <a:buFont typeface="Arial" panose="020B0604020202020204" pitchFamily="34" charset="0"/>
              <a:buChar char="•"/>
            </a:pPr>
            <a:r>
              <a:rPr lang="fr-FR" b="0" i="0">
                <a:effectLst/>
                <a:latin typeface="Avenir Next LT Pro" panose="020B0504020202020204" pitchFamily="34" charset="0"/>
              </a:rPr>
              <a:t>Airflow gère les dépendances entre les tâches au sein d'un seul DAG </a:t>
            </a:r>
          </a:p>
          <a:p>
            <a:pPr marL="342900" indent="-342900" algn="l">
              <a:lnSpc>
                <a:spcPct val="200000"/>
              </a:lnSpc>
              <a:buFont typeface="Arial" panose="020B0604020202020204" pitchFamily="34" charset="0"/>
              <a:buChar char="•"/>
            </a:pPr>
            <a:r>
              <a:rPr lang="fr-FR">
                <a:latin typeface="Avenir Next LT Pro" panose="020B0504020202020204" pitchFamily="34" charset="0"/>
              </a:rPr>
              <a:t>C</a:t>
            </a:r>
            <a:r>
              <a:rPr lang="fr-FR" b="0" i="0">
                <a:effectLst/>
                <a:latin typeface="Avenir Next LT Pro" panose="020B0504020202020204" pitchFamily="34" charset="0"/>
              </a:rPr>
              <a:t>ependant, il ne fournit pas de mécanisme pour les dépendances inter-DAG</a:t>
            </a:r>
            <a:endParaRPr lang="fr-FR">
              <a:latin typeface="Avenir Next LT Pro" panose="020B0504020202020204" pitchFamily="34" charset="0"/>
            </a:endParaRP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pic>
        <p:nvPicPr>
          <p:cNvPr id="20" name="Image 19">
            <a:extLst>
              <a:ext uri="{FF2B5EF4-FFF2-40B4-BE49-F238E27FC236}">
                <a16:creationId xmlns:a16="http://schemas.microsoft.com/office/drawing/2014/main" id="{25B44724-1330-3206-3D13-EB9D974D2F4A}"/>
              </a:ext>
            </a:extLst>
          </p:cNvPr>
          <p:cNvPicPr>
            <a:picLocks noChangeAspect="1"/>
          </p:cNvPicPr>
          <p:nvPr/>
        </p:nvPicPr>
        <p:blipFill>
          <a:blip r:embed="rId6"/>
          <a:stretch>
            <a:fillRect/>
          </a:stretch>
        </p:blipFill>
        <p:spPr>
          <a:xfrm>
            <a:off x="9723192" y="4836438"/>
            <a:ext cx="6855842" cy="5134229"/>
          </a:xfrm>
          <a:prstGeom prst="rect">
            <a:avLst/>
          </a:prstGeom>
        </p:spPr>
      </p:pic>
    </p:spTree>
    <p:extLst>
      <p:ext uri="{BB962C8B-B14F-4D97-AF65-F5344CB8AC3E}">
        <p14:creationId xmlns:p14="http://schemas.microsoft.com/office/powerpoint/2010/main" val="25646618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6680611"/>
          </a:xfrm>
          <a:prstGeom prst="rect">
            <a:avLst/>
          </a:prstGeom>
        </p:spPr>
        <p:txBody>
          <a:bodyPr wrap="square" lIns="0" tIns="0" rIns="0" bIns="0" rtlCol="0" anchor="t">
            <a:spAutoFit/>
          </a:bodyPr>
          <a:lstStyle/>
          <a:p>
            <a:pPr algn="l">
              <a:lnSpc>
                <a:spcPct val="200000"/>
              </a:lnSpc>
            </a:pPr>
            <a:r>
              <a:rPr lang="fr-FR" sz="2000" b="0" i="0">
                <a:effectLst/>
                <a:latin typeface="Avenir Next LT Pro" panose="020B0504020202020204" pitchFamily="34" charset="0"/>
              </a:rPr>
              <a:t>Pour cette situation, nous pourrions utiliser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qui est un capteur qui vérifie </a:t>
            </a:r>
          </a:p>
          <a:p>
            <a:pPr algn="l">
              <a:lnSpc>
                <a:spcPct val="200000"/>
              </a:lnSpc>
            </a:pPr>
            <a:r>
              <a:rPr lang="fr-FR" sz="2000" b="0" i="0">
                <a:effectLst/>
                <a:latin typeface="Avenir Next LT Pro" panose="020B0504020202020204" pitchFamily="34" charset="0"/>
              </a:rPr>
              <a:t>l'état des tâches dans d'autres DAG, comme le montre la figure 6.19. Ainsi, les tâches </a:t>
            </a:r>
          </a:p>
          <a:p>
            <a:pPr algn="l">
              <a:lnSpc>
                <a:spcPct val="200000"/>
              </a:lnSpc>
            </a:pPr>
            <a:r>
              <a:rPr lang="fr-FR" sz="2000" b="0" i="0" err="1">
                <a:effectLst/>
                <a:latin typeface="Avenir Next LT Pro" panose="020B0504020202020204" pitchFamily="34" charset="0"/>
              </a:rPr>
              <a:t>wait_for_etl_dag</a:t>
            </a:r>
            <a:r>
              <a:rPr lang="fr-FR" sz="2000" b="0" i="0">
                <a:effectLst/>
                <a:latin typeface="Avenir Next LT Pro" panose="020B0504020202020204" pitchFamily="34" charset="0"/>
              </a:rPr>
              <a:t>{1,2,3} agissent comme un proxy pour garantir l'état "terminé" des trois</a:t>
            </a:r>
          </a:p>
          <a:p>
            <a:pPr algn="l">
              <a:lnSpc>
                <a:spcPct val="200000"/>
              </a:lnSpc>
            </a:pPr>
            <a:r>
              <a:rPr lang="fr-FR" sz="2000" b="0" i="0">
                <a:effectLst/>
                <a:latin typeface="Avenir Next LT Pro" panose="020B0504020202020204" pitchFamily="34" charset="0"/>
              </a:rPr>
              <a:t>DAG avant d'exécuter finalement la tâche de rapport.</a:t>
            </a:r>
          </a:p>
          <a:p>
            <a:pPr algn="l">
              <a:lnSpc>
                <a:spcPct val="200000"/>
              </a:lnSpc>
            </a:pPr>
            <a:endParaRPr lang="fr-FR" sz="2000">
              <a:latin typeface="Avenir Next LT Pro" panose="020B0504020202020204" pitchFamily="34" charset="0"/>
            </a:endParaRPr>
          </a:p>
          <a:p>
            <a:pPr algn="l">
              <a:lnSpc>
                <a:spcPct val="200000"/>
              </a:lnSpc>
            </a:pPr>
            <a:r>
              <a:rPr lang="fr-FR" sz="2000" b="0" i="0">
                <a:effectLst/>
                <a:latin typeface="Avenir Next LT Pro" panose="020B0504020202020204" pitchFamily="34" charset="0"/>
              </a:rPr>
              <a:t>Le fonctionnement de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consiste à le pointer vers une tâche dans une autre DAG pour vérifier son état.</a:t>
            </a: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p:txBody>
      </p:sp>
      <p:pic>
        <p:nvPicPr>
          <p:cNvPr id="15" name="Image 14">
            <a:extLst>
              <a:ext uri="{FF2B5EF4-FFF2-40B4-BE49-F238E27FC236}">
                <a16:creationId xmlns:a16="http://schemas.microsoft.com/office/drawing/2014/main" id="{AA9E75BD-8DBF-74CD-E541-BA00F2F649D5}"/>
              </a:ext>
            </a:extLst>
          </p:cNvPr>
          <p:cNvPicPr>
            <a:picLocks noChangeAspect="1"/>
          </p:cNvPicPr>
          <p:nvPr/>
        </p:nvPicPr>
        <p:blipFill>
          <a:blip r:embed="rId6"/>
          <a:stretch>
            <a:fillRect/>
          </a:stretch>
        </p:blipFill>
        <p:spPr>
          <a:xfrm>
            <a:off x="12154649" y="2017400"/>
            <a:ext cx="4300571" cy="3411893"/>
          </a:xfrm>
          <a:prstGeom prst="rect">
            <a:avLst/>
          </a:prstGeom>
        </p:spPr>
      </p:pic>
      <p:pic>
        <p:nvPicPr>
          <p:cNvPr id="17" name="Image 16">
            <a:extLst>
              <a:ext uri="{FF2B5EF4-FFF2-40B4-BE49-F238E27FC236}">
                <a16:creationId xmlns:a16="http://schemas.microsoft.com/office/drawing/2014/main" id="{76FC5E61-A665-B299-DC95-DBC49BD8AD58}"/>
              </a:ext>
            </a:extLst>
          </p:cNvPr>
          <p:cNvPicPr>
            <a:picLocks noChangeAspect="1"/>
          </p:cNvPicPr>
          <p:nvPr/>
        </p:nvPicPr>
        <p:blipFill>
          <a:blip r:embed="rId7"/>
          <a:stretch>
            <a:fillRect/>
          </a:stretch>
        </p:blipFill>
        <p:spPr>
          <a:xfrm>
            <a:off x="7525061" y="6004128"/>
            <a:ext cx="8579633" cy="4084708"/>
          </a:xfrm>
          <a:prstGeom prst="rect">
            <a:avLst/>
          </a:prstGeom>
        </p:spPr>
      </p:pic>
      <p:sp>
        <p:nvSpPr>
          <p:cNvPr id="24" name="Espace réservé du numéro de diapositive 24">
            <a:extLst>
              <a:ext uri="{FF2B5EF4-FFF2-40B4-BE49-F238E27FC236}">
                <a16:creationId xmlns:a16="http://schemas.microsoft.com/office/drawing/2014/main" id="{03256810-D767-5D3A-EBC9-8FAE8EAA30D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225</a:t>
            </a:fld>
            <a:endParaRPr lang="en-US" sz="1800" b="1">
              <a:solidFill>
                <a:srgbClr val="A8CEC3"/>
              </a:solidFill>
            </a:endParaRPr>
          </a:p>
        </p:txBody>
      </p:sp>
    </p:spTree>
    <p:extLst>
      <p:ext uri="{BB962C8B-B14F-4D97-AF65-F5344CB8AC3E}">
        <p14:creationId xmlns:p14="http://schemas.microsoft.com/office/powerpoint/2010/main" val="72444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dissolve">
                                      <p:cBhvr>
                                        <p:cTn id="12" dur="500"/>
                                        <p:tgtEl>
                                          <p:spTgt spid="14">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dissolve">
                                      <p:cBhvr>
                                        <p:cTn id="15" dur="500"/>
                                        <p:tgtEl>
                                          <p:spTgt spid="14">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dissolve">
                                      <p:cBhvr>
                                        <p:cTn id="18" dur="500"/>
                                        <p:tgtEl>
                                          <p:spTgt spid="14">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animEffect transition="in" filter="dissolve">
                                      <p:cBhvr>
                                        <p:cTn id="21" dur="500"/>
                                        <p:tgtEl>
                                          <p:spTgt spid="1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4">
                                            <p:txEl>
                                              <p:pRg st="5" end="5"/>
                                            </p:txEl>
                                          </p:spTgt>
                                        </p:tgtEl>
                                        <p:attrNameLst>
                                          <p:attrName>style.visibility</p:attrName>
                                        </p:attrNameLst>
                                      </p:cBhvr>
                                      <p:to>
                                        <p:strVal val="visible"/>
                                      </p:to>
                                    </p:set>
                                    <p:animEffect transition="in" filter="dissolve">
                                      <p:cBhvr>
                                        <p:cTn id="26" dur="500"/>
                                        <p:tgtEl>
                                          <p:spTgt spid="1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6680611"/>
          </a:xfrm>
          <a:prstGeom prst="rect">
            <a:avLst/>
          </a:prstGeom>
        </p:spPr>
        <p:txBody>
          <a:bodyPr wrap="square" lIns="0" tIns="0" rIns="0" bIns="0" rtlCol="0" anchor="t">
            <a:spAutoFit/>
          </a:bodyPr>
          <a:lstStyle/>
          <a:p>
            <a:pPr algn="l">
              <a:lnSpc>
                <a:spcPct val="200000"/>
              </a:lnSpc>
            </a:pPr>
            <a:r>
              <a:rPr lang="fr-FR" sz="2000" b="0" i="0">
                <a:effectLst/>
                <a:latin typeface="Avenir Next LT Pro" panose="020B0504020202020204" pitchFamily="34" charset="0"/>
              </a:rPr>
              <a:t>Pour cette situation, nous pourrions utiliser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qui est un capteur qui vérifie </a:t>
            </a:r>
          </a:p>
          <a:p>
            <a:pPr algn="l">
              <a:lnSpc>
                <a:spcPct val="200000"/>
              </a:lnSpc>
            </a:pPr>
            <a:r>
              <a:rPr lang="fr-FR" sz="2000" b="0" i="0">
                <a:effectLst/>
                <a:latin typeface="Avenir Next LT Pro" panose="020B0504020202020204" pitchFamily="34" charset="0"/>
              </a:rPr>
              <a:t>l'état des tâches dans d'autres DAG, comme le montre la figure 6.19. Ainsi, les tâches </a:t>
            </a:r>
          </a:p>
          <a:p>
            <a:pPr algn="l">
              <a:lnSpc>
                <a:spcPct val="200000"/>
              </a:lnSpc>
            </a:pPr>
            <a:r>
              <a:rPr lang="fr-FR" sz="2000" b="0" i="0" err="1">
                <a:effectLst/>
                <a:latin typeface="Avenir Next LT Pro" panose="020B0504020202020204" pitchFamily="34" charset="0"/>
              </a:rPr>
              <a:t>wait_for_etl_dag</a:t>
            </a:r>
            <a:r>
              <a:rPr lang="fr-FR" sz="2000" b="0" i="0">
                <a:effectLst/>
                <a:latin typeface="Avenir Next LT Pro" panose="020B0504020202020204" pitchFamily="34" charset="0"/>
              </a:rPr>
              <a:t>{1,2,3} agissent comme un proxy pour garantir l'état "terminé" des trois</a:t>
            </a:r>
          </a:p>
          <a:p>
            <a:pPr algn="l">
              <a:lnSpc>
                <a:spcPct val="200000"/>
              </a:lnSpc>
            </a:pPr>
            <a:r>
              <a:rPr lang="fr-FR" sz="2000" b="0" i="0">
                <a:effectLst/>
                <a:latin typeface="Avenir Next LT Pro" panose="020B0504020202020204" pitchFamily="34" charset="0"/>
              </a:rPr>
              <a:t>DAG avant d'exécuter finalement la tâche de rapport.</a:t>
            </a:r>
          </a:p>
          <a:p>
            <a:pPr algn="l">
              <a:lnSpc>
                <a:spcPct val="200000"/>
              </a:lnSpc>
            </a:pPr>
            <a:endParaRPr lang="fr-FR" sz="2000">
              <a:latin typeface="Avenir Next LT Pro" panose="020B0504020202020204" pitchFamily="34" charset="0"/>
            </a:endParaRPr>
          </a:p>
          <a:p>
            <a:pPr algn="l">
              <a:lnSpc>
                <a:spcPct val="200000"/>
              </a:lnSpc>
            </a:pPr>
            <a:r>
              <a:rPr lang="fr-FR" sz="2000" b="0" i="0">
                <a:effectLst/>
                <a:latin typeface="Avenir Next LT Pro" panose="020B0504020202020204" pitchFamily="34" charset="0"/>
              </a:rPr>
              <a:t>Le fonctionnement de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consiste à le pointer vers une tâche dans une autre DAG pour vérifier son état.</a:t>
            </a: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a:p>
            <a:pPr algn="l">
              <a:lnSpc>
                <a:spcPct val="200000"/>
              </a:lnSpc>
            </a:pPr>
            <a:endParaRPr lang="fr-FR" sz="2000">
              <a:latin typeface="Avenir Next LT Pro" panose="020B0504020202020204" pitchFamily="34" charset="0"/>
            </a:endParaRP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pic>
        <p:nvPicPr>
          <p:cNvPr id="15" name="Image 14">
            <a:extLst>
              <a:ext uri="{FF2B5EF4-FFF2-40B4-BE49-F238E27FC236}">
                <a16:creationId xmlns:a16="http://schemas.microsoft.com/office/drawing/2014/main" id="{AA9E75BD-8DBF-74CD-E541-BA00F2F649D5}"/>
              </a:ext>
            </a:extLst>
          </p:cNvPr>
          <p:cNvPicPr>
            <a:picLocks noChangeAspect="1"/>
          </p:cNvPicPr>
          <p:nvPr/>
        </p:nvPicPr>
        <p:blipFill>
          <a:blip r:embed="rId6"/>
          <a:stretch>
            <a:fillRect/>
          </a:stretch>
        </p:blipFill>
        <p:spPr>
          <a:xfrm>
            <a:off x="12154649" y="2017400"/>
            <a:ext cx="4300571" cy="3411893"/>
          </a:xfrm>
          <a:prstGeom prst="rect">
            <a:avLst/>
          </a:prstGeom>
        </p:spPr>
      </p:pic>
      <p:pic>
        <p:nvPicPr>
          <p:cNvPr id="17" name="Image 16">
            <a:extLst>
              <a:ext uri="{FF2B5EF4-FFF2-40B4-BE49-F238E27FC236}">
                <a16:creationId xmlns:a16="http://schemas.microsoft.com/office/drawing/2014/main" id="{76FC5E61-A665-B299-DC95-DBC49BD8AD58}"/>
              </a:ext>
            </a:extLst>
          </p:cNvPr>
          <p:cNvPicPr>
            <a:picLocks noChangeAspect="1"/>
          </p:cNvPicPr>
          <p:nvPr/>
        </p:nvPicPr>
        <p:blipFill>
          <a:blip r:embed="rId7"/>
          <a:stretch>
            <a:fillRect/>
          </a:stretch>
        </p:blipFill>
        <p:spPr>
          <a:xfrm>
            <a:off x="7525061" y="6004128"/>
            <a:ext cx="8579633" cy="4084708"/>
          </a:xfrm>
          <a:prstGeom prst="rect">
            <a:avLst/>
          </a:prstGeom>
        </p:spPr>
      </p:pic>
    </p:spTree>
    <p:extLst>
      <p:ext uri="{BB962C8B-B14F-4D97-AF65-F5344CB8AC3E}">
        <p14:creationId xmlns:p14="http://schemas.microsoft.com/office/powerpoint/2010/main" val="12335295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5257145"/>
          </a:xfrm>
          <a:prstGeom prst="rect">
            <a:avLst/>
          </a:prstGeom>
        </p:spPr>
        <p:txBody>
          <a:bodyPr wrap="square" lIns="0" tIns="0" rIns="0" bIns="0" rtlCol="0" anchor="t">
            <a:spAutoFit/>
          </a:bodyPr>
          <a:lstStyle/>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Puisqu'il n'y a pas d'événement provenant de DAG 1 vers DAG 2, DAG 2 interroge l'état d'une tâche dans DAG 1, mais cela présente plusieurs inconvénients. Dans le monde d'Airflow, les DAG n'ont pas de notion d'autres DAG. </a:t>
            </a:r>
          </a:p>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Bien qu'il soit techniquement possible de interroger le stockage de métadonnées sous-jacent (ce que fait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ou de lire les scripts DAG du disque et d'inférer les détails d'exécution d'autres workflows, ils ne sont pas couplés de quelque manière que ce soit dans Airflow. </a:t>
            </a:r>
          </a:p>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Cela nécessite un peu d'alignement entre les DAG dans le cas où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est utilisé. Le comportement par défaut est tel que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vérifie simplement l'état d'une tâche avec la même date d'exécution que lui-même. </a:t>
            </a:r>
          </a:p>
        </p:txBody>
      </p:sp>
      <p:sp>
        <p:nvSpPr>
          <p:cNvPr id="22" name="Espace réservé du numéro de diapositive 24">
            <a:extLst>
              <a:ext uri="{FF2B5EF4-FFF2-40B4-BE49-F238E27FC236}">
                <a16:creationId xmlns:a16="http://schemas.microsoft.com/office/drawing/2014/main" id="{2C9EE5EC-96F2-D918-DDA1-198CF1818DD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227</a:t>
            </a:fld>
            <a:endParaRPr lang="en-US" sz="1800" b="1">
              <a:solidFill>
                <a:srgbClr val="A8CEC3"/>
              </a:solidFill>
            </a:endParaRPr>
          </a:p>
        </p:txBody>
      </p:sp>
    </p:spTree>
    <p:extLst>
      <p:ext uri="{BB962C8B-B14F-4D97-AF65-F5344CB8AC3E}">
        <p14:creationId xmlns:p14="http://schemas.microsoft.com/office/powerpoint/2010/main" val="354952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6680611"/>
          </a:xfrm>
          <a:prstGeom prst="rect">
            <a:avLst/>
          </a:prstGeom>
        </p:spPr>
        <p:txBody>
          <a:bodyPr wrap="square" lIns="0" tIns="0" rIns="0" bIns="0" rtlCol="0" anchor="t">
            <a:spAutoFit/>
          </a:bodyPr>
          <a:lstStyle/>
          <a:p>
            <a:pPr marL="342900" indent="-342900" algn="l">
              <a:lnSpc>
                <a:spcPct val="200000"/>
              </a:lnSpc>
              <a:buFont typeface="Arial" panose="020B0604020202020204" pitchFamily="34" charset="0"/>
              <a:buChar char="•"/>
            </a:pPr>
            <a:r>
              <a:rPr lang="fr-FR" sz="2000" b="0" i="0">
                <a:effectLst/>
                <a:latin typeface="Avenir Next LT Pro" panose="020B0504020202020204" pitchFamily="34" charset="0"/>
              </a:rPr>
              <a:t>Pour cette situation, nous pourrions utiliser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qui est un capteur </a:t>
            </a:r>
            <a:br>
              <a:rPr lang="fr-FR" sz="2000" b="0" i="0">
                <a:effectLst/>
                <a:latin typeface="Avenir Next LT Pro" panose="020B0504020202020204" pitchFamily="34" charset="0"/>
              </a:rPr>
            </a:br>
            <a:r>
              <a:rPr lang="fr-FR" sz="2000" b="0" i="0">
                <a:effectLst/>
                <a:latin typeface="Avenir Next LT Pro" panose="020B0504020202020204" pitchFamily="34" charset="0"/>
              </a:rPr>
              <a:t>qui vérifie l'état des tâches dans d'autres DAG</a:t>
            </a:r>
          </a:p>
          <a:p>
            <a:pPr marL="342900" indent="-342900" algn="l">
              <a:lnSpc>
                <a:spcPct val="200000"/>
              </a:lnSpc>
              <a:buFont typeface="Arial" panose="020B0604020202020204" pitchFamily="34" charset="0"/>
              <a:buChar char="•"/>
            </a:pPr>
            <a:r>
              <a:rPr lang="fr-FR" sz="2000" b="0" i="0">
                <a:effectLst/>
                <a:latin typeface="Avenir Next LT Pro" panose="020B0504020202020204" pitchFamily="34" charset="0"/>
              </a:rPr>
              <a:t>Ainsi, les tâches </a:t>
            </a:r>
            <a:r>
              <a:rPr lang="fr-FR" sz="2000" b="0" i="0" err="1">
                <a:effectLst/>
                <a:latin typeface="Avenir Next LT Pro" panose="020B0504020202020204" pitchFamily="34" charset="0"/>
              </a:rPr>
              <a:t>wait_for_etl_dag</a:t>
            </a:r>
            <a:r>
              <a:rPr lang="fr-FR" sz="2000" b="0" i="0">
                <a:effectLst/>
                <a:latin typeface="Avenir Next LT Pro" panose="020B0504020202020204" pitchFamily="34" charset="0"/>
              </a:rPr>
              <a:t>{1,2,3} agissent comme un proxy pour garantir </a:t>
            </a:r>
            <a:br>
              <a:rPr lang="fr-FR" sz="2000" b="0" i="0">
                <a:effectLst/>
                <a:latin typeface="Avenir Next LT Pro" panose="020B0504020202020204" pitchFamily="34" charset="0"/>
              </a:rPr>
            </a:br>
            <a:r>
              <a:rPr lang="fr-FR" sz="2000" b="0" i="0">
                <a:effectLst/>
                <a:latin typeface="Avenir Next LT Pro" panose="020B0504020202020204" pitchFamily="34" charset="0"/>
              </a:rPr>
              <a:t>l'état "terminé" des trois DAG avant d'exécuter finalement la tâche de rapport.</a:t>
            </a:r>
          </a:p>
          <a:p>
            <a:pPr marL="342900" indent="-342900" algn="l">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gn="l">
              <a:lnSpc>
                <a:spcPct val="200000"/>
              </a:lnSpc>
              <a:buFont typeface="Arial" panose="020B0604020202020204" pitchFamily="34" charset="0"/>
              <a:buChar char="•"/>
            </a:pPr>
            <a:r>
              <a:rPr lang="fr-FR" sz="2000" b="0" i="0">
                <a:effectLst/>
                <a:latin typeface="Avenir Next LT Pro" panose="020B0504020202020204" pitchFamily="34" charset="0"/>
              </a:rPr>
              <a:t>Le fonctionnement de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consiste à le pointer vers une tâche dans une autre DAG pour vérifier son état.</a:t>
            </a:r>
            <a:endParaRPr lang="fr-FR" sz="2000">
              <a:latin typeface="Avenir Next LT Pro" panose="020B0504020202020204" pitchFamily="34" charset="0"/>
            </a:endParaRPr>
          </a:p>
          <a:p>
            <a:pPr marL="342900" indent="-342900" algn="l">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gn="l">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gn="l">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gn="l">
              <a:lnSpc>
                <a:spcPct val="200000"/>
              </a:lnSpc>
              <a:buFont typeface="Arial" panose="020B0604020202020204" pitchFamily="34" charset="0"/>
              <a:buChar char="•"/>
            </a:pPr>
            <a:endParaRPr lang="fr-FR" sz="2000">
              <a:latin typeface="Avenir Next LT Pro" panose="020B0504020202020204" pitchFamily="34" charset="0"/>
            </a:endParaRPr>
          </a:p>
          <a:p>
            <a:pPr marL="342900" indent="-342900" algn="l">
              <a:lnSpc>
                <a:spcPct val="200000"/>
              </a:lnSpc>
              <a:buFont typeface="Arial" panose="020B0604020202020204" pitchFamily="34" charset="0"/>
              <a:buChar char="•"/>
            </a:pPr>
            <a:endParaRPr lang="fr-FR" sz="2000">
              <a:latin typeface="Avenir Next LT Pro" panose="020B0504020202020204" pitchFamily="34" charset="0"/>
            </a:endParaRPr>
          </a:p>
        </p:txBody>
      </p:sp>
      <p:sp>
        <p:nvSpPr>
          <p:cNvPr id="12" name="TextBox 18">
            <a:extLst>
              <a:ext uri="{FF2B5EF4-FFF2-40B4-BE49-F238E27FC236}">
                <a16:creationId xmlns:a16="http://schemas.microsoft.com/office/drawing/2014/main" id="{43E21BA5-6FD6-A2A4-39B5-68BC148769B7}"/>
              </a:ext>
            </a:extLst>
          </p:cNvPr>
          <p:cNvSpPr txBox="1"/>
          <p:nvPr/>
        </p:nvSpPr>
        <p:spPr>
          <a:xfrm>
            <a:off x="16725043" y="9599749"/>
            <a:ext cx="690799" cy="297180"/>
          </a:xfrm>
          <a:prstGeom prst="rect">
            <a:avLst/>
          </a:prstGeom>
        </p:spPr>
        <p:txBody>
          <a:bodyPr wrap="square" lIns="0" tIns="0" rIns="0" bIns="0" rtlCol="0" anchor="t">
            <a:spAutoFit/>
          </a:bodyPr>
          <a:lstStyle/>
          <a:p>
            <a:pPr algn="r">
              <a:lnSpc>
                <a:spcPts val="2520"/>
              </a:lnSpc>
              <a:spcBef>
                <a:spcPct val="0"/>
              </a:spcBef>
            </a:pPr>
            <a:r>
              <a:rPr lang="en-US">
                <a:solidFill>
                  <a:srgbClr val="AECAC2"/>
                </a:solidFill>
                <a:latin typeface="Muli Bold Bold"/>
              </a:rPr>
              <a:t>123</a:t>
            </a:r>
            <a:endParaRPr lang="en-US" sz="1800">
              <a:solidFill>
                <a:srgbClr val="AECAC2"/>
              </a:solidFill>
              <a:latin typeface="Muli Bold Bold"/>
            </a:endParaRPr>
          </a:p>
        </p:txBody>
      </p:sp>
      <p:pic>
        <p:nvPicPr>
          <p:cNvPr id="15" name="Image 14">
            <a:extLst>
              <a:ext uri="{FF2B5EF4-FFF2-40B4-BE49-F238E27FC236}">
                <a16:creationId xmlns:a16="http://schemas.microsoft.com/office/drawing/2014/main" id="{AA9E75BD-8DBF-74CD-E541-BA00F2F649D5}"/>
              </a:ext>
            </a:extLst>
          </p:cNvPr>
          <p:cNvPicPr>
            <a:picLocks noChangeAspect="1"/>
          </p:cNvPicPr>
          <p:nvPr/>
        </p:nvPicPr>
        <p:blipFill>
          <a:blip r:embed="rId6"/>
          <a:stretch>
            <a:fillRect/>
          </a:stretch>
        </p:blipFill>
        <p:spPr>
          <a:xfrm>
            <a:off x="12154649" y="2017400"/>
            <a:ext cx="4300571" cy="3411893"/>
          </a:xfrm>
          <a:prstGeom prst="rect">
            <a:avLst/>
          </a:prstGeom>
        </p:spPr>
      </p:pic>
      <p:pic>
        <p:nvPicPr>
          <p:cNvPr id="17" name="Image 16">
            <a:extLst>
              <a:ext uri="{FF2B5EF4-FFF2-40B4-BE49-F238E27FC236}">
                <a16:creationId xmlns:a16="http://schemas.microsoft.com/office/drawing/2014/main" id="{76FC5E61-A665-B299-DC95-DBC49BD8AD58}"/>
              </a:ext>
            </a:extLst>
          </p:cNvPr>
          <p:cNvPicPr>
            <a:picLocks noChangeAspect="1"/>
          </p:cNvPicPr>
          <p:nvPr/>
        </p:nvPicPr>
        <p:blipFill>
          <a:blip r:embed="rId7"/>
          <a:stretch>
            <a:fillRect/>
          </a:stretch>
        </p:blipFill>
        <p:spPr>
          <a:xfrm>
            <a:off x="7525061" y="6004128"/>
            <a:ext cx="8579633" cy="4084708"/>
          </a:xfrm>
          <a:prstGeom prst="rect">
            <a:avLst/>
          </a:prstGeom>
        </p:spPr>
      </p:pic>
    </p:spTree>
    <p:extLst>
      <p:ext uri="{BB962C8B-B14F-4D97-AF65-F5344CB8AC3E}">
        <p14:creationId xmlns:p14="http://schemas.microsoft.com/office/powerpoint/2010/main" val="11037639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2948821"/>
          </a:xfrm>
          <a:prstGeom prst="rect">
            <a:avLst/>
          </a:prstGeom>
        </p:spPr>
        <p:txBody>
          <a:bodyPr wrap="square" lIns="0" tIns="0" rIns="0" bIns="0" rtlCol="0" anchor="t">
            <a:spAutoFit/>
          </a:bodyPr>
          <a:lstStyle/>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Ainsi, si un </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s'exécute avec une date d'exécution de 2019-10-12T18:00:00, il interrogerait le stockage de métadonnées d'Airflow pour la tâche donnée, également avec une date d'exécution de 2019-10-12T18:00:00.</a:t>
            </a:r>
          </a:p>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Maintenant, supposons que les deux DAG ont un intervalle de planification différent; alors ceux-ci ne s'aligneraient pas et donc l'</a:t>
            </a:r>
            <a:r>
              <a:rPr lang="fr-FR" sz="2000" b="1" i="0" err="1">
                <a:effectLst/>
                <a:latin typeface="Avenir Next LT Pro" panose="020B0504020202020204" pitchFamily="34" charset="0"/>
              </a:rPr>
              <a:t>ExternalTaskSensor</a:t>
            </a:r>
            <a:r>
              <a:rPr lang="fr-FR" sz="2000" b="1" i="0">
                <a:effectLst/>
                <a:latin typeface="Avenir Next LT Pro" panose="020B0504020202020204" pitchFamily="34" charset="0"/>
              </a:rPr>
              <a:t> </a:t>
            </a:r>
            <a:r>
              <a:rPr lang="fr-FR" sz="2000" b="0" i="0">
                <a:effectLst/>
                <a:latin typeface="Avenir Next LT Pro" panose="020B0504020202020204" pitchFamily="34" charset="0"/>
              </a:rPr>
              <a:t>ne trouverait jamais la tâche correspondante !</a:t>
            </a:r>
            <a:endParaRPr lang="fr-FR" sz="2000">
              <a:latin typeface="Avenir Next LT Pro" panose="020B0504020202020204" pitchFamily="34" charset="0"/>
            </a:endParaRPr>
          </a:p>
        </p:txBody>
      </p:sp>
      <p:pic>
        <p:nvPicPr>
          <p:cNvPr id="15" name="Image 14">
            <a:extLst>
              <a:ext uri="{FF2B5EF4-FFF2-40B4-BE49-F238E27FC236}">
                <a16:creationId xmlns:a16="http://schemas.microsoft.com/office/drawing/2014/main" id="{68CFB4ED-BEA3-8E98-5CE9-8ED7E88153D7}"/>
              </a:ext>
            </a:extLst>
          </p:cNvPr>
          <p:cNvPicPr>
            <a:picLocks noChangeAspect="1"/>
          </p:cNvPicPr>
          <p:nvPr/>
        </p:nvPicPr>
        <p:blipFill>
          <a:blip r:embed="rId6"/>
          <a:stretch>
            <a:fillRect/>
          </a:stretch>
        </p:blipFill>
        <p:spPr>
          <a:xfrm>
            <a:off x="3764597" y="5492357"/>
            <a:ext cx="10758806" cy="3590043"/>
          </a:xfrm>
          <a:prstGeom prst="rect">
            <a:avLst/>
          </a:prstGeom>
        </p:spPr>
      </p:pic>
      <p:sp>
        <p:nvSpPr>
          <p:cNvPr id="23" name="Espace réservé du numéro de diapositive 24">
            <a:extLst>
              <a:ext uri="{FF2B5EF4-FFF2-40B4-BE49-F238E27FC236}">
                <a16:creationId xmlns:a16="http://schemas.microsoft.com/office/drawing/2014/main" id="{244177AB-E088-AC63-126A-2C0CA5AC798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229</a:t>
            </a:fld>
            <a:endParaRPr lang="en-US" sz="1800" b="1">
              <a:solidFill>
                <a:srgbClr val="A8CEC3"/>
              </a:solidFill>
            </a:endParaRPr>
          </a:p>
        </p:txBody>
      </p:sp>
    </p:spTree>
    <p:extLst>
      <p:ext uri="{BB962C8B-B14F-4D97-AF65-F5344CB8AC3E}">
        <p14:creationId xmlns:p14="http://schemas.microsoft.com/office/powerpoint/2010/main" val="315355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ARCHITECTURE AIRFLOW</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2" name="Picture 12"/>
          <p:cNvPicPr>
            <a:picLocks noChangeAspect="1"/>
          </p:cNvPicPr>
          <p:nvPr/>
        </p:nvPicPr>
        <p:blipFill>
          <a:blip r:embed="rId5"/>
          <a:srcRect/>
          <a:stretch>
            <a:fillRect/>
          </a:stretch>
        </p:blipFill>
        <p:spPr>
          <a:xfrm>
            <a:off x="1336030" y="3237662"/>
            <a:ext cx="7750518" cy="4366489"/>
          </a:xfrm>
          <a:prstGeom prst="rect">
            <a:avLst/>
          </a:prstGeom>
        </p:spPr>
      </p:pic>
      <p:sp>
        <p:nvSpPr>
          <p:cNvPr id="14" name="TextBox 14"/>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ARCHITECTURE MULTI-NŒUDS</a:t>
            </a:r>
          </a:p>
        </p:txBody>
      </p:sp>
      <p:sp>
        <p:nvSpPr>
          <p:cNvPr id="15" name="TextBox 15"/>
          <p:cNvSpPr txBox="1"/>
          <p:nvPr/>
        </p:nvSpPr>
        <p:spPr>
          <a:xfrm>
            <a:off x="9696583" y="1725993"/>
            <a:ext cx="6991318" cy="6835013"/>
          </a:xfrm>
          <a:prstGeom prst="rect">
            <a:avLst/>
          </a:prstGeom>
        </p:spPr>
        <p:txBody>
          <a:bodyPr lIns="0" tIns="0" rIns="0" bIns="0" rtlCol="0" anchor="t">
            <a:spAutoFit/>
          </a:bodyPr>
          <a:lstStyle/>
          <a:p>
            <a:pPr marL="285750" indent="-285750">
              <a:lnSpc>
                <a:spcPts val="4500"/>
              </a:lnSpc>
              <a:buFont typeface="Arial" panose="020B0604020202020204" pitchFamily="34" charset="0"/>
              <a:buChar char="•"/>
            </a:pPr>
            <a:r>
              <a:rPr lang="en-US" sz="1800" spc="23">
                <a:solidFill>
                  <a:srgbClr val="545454"/>
                </a:solidFill>
                <a:latin typeface="Inter"/>
              </a:rPr>
              <a:t>Il </a:t>
            </a:r>
            <a:r>
              <a:rPr lang="en-US" sz="1800" spc="23" err="1">
                <a:solidFill>
                  <a:srgbClr val="545454"/>
                </a:solidFill>
                <a:latin typeface="Inter"/>
              </a:rPr>
              <a:t>est</a:t>
            </a:r>
            <a:r>
              <a:rPr lang="en-US" sz="1800" spc="23">
                <a:solidFill>
                  <a:srgbClr val="545454"/>
                </a:solidFill>
                <a:latin typeface="Inter"/>
              </a:rPr>
              <a:t> </a:t>
            </a:r>
            <a:r>
              <a:rPr lang="en-US" sz="1800" spc="23" err="1">
                <a:solidFill>
                  <a:srgbClr val="545454"/>
                </a:solidFill>
                <a:latin typeface="Inter"/>
              </a:rPr>
              <a:t>déconseillé</a:t>
            </a:r>
            <a:r>
              <a:rPr lang="en-US" sz="1800" spc="23">
                <a:solidFill>
                  <a:srgbClr val="545454"/>
                </a:solidFill>
                <a:latin typeface="Inter"/>
              </a:rPr>
              <a:t> </a:t>
            </a:r>
            <a:r>
              <a:rPr lang="en-US" sz="1800" spc="23" err="1">
                <a:solidFill>
                  <a:srgbClr val="545454"/>
                </a:solidFill>
                <a:latin typeface="Inter"/>
              </a:rPr>
              <a:t>d'avoir</a:t>
            </a:r>
            <a:r>
              <a:rPr lang="en-US" sz="1800" spc="23">
                <a:solidFill>
                  <a:srgbClr val="545454"/>
                </a:solidFill>
                <a:latin typeface="Inter"/>
              </a:rPr>
              <a:t> </a:t>
            </a:r>
            <a:r>
              <a:rPr lang="en-US" sz="1800" spc="23" err="1">
                <a:solidFill>
                  <a:srgbClr val="545454"/>
                </a:solidFill>
                <a:latin typeface="Inter"/>
              </a:rPr>
              <a:t>une</a:t>
            </a:r>
            <a:r>
              <a:rPr lang="en-US" sz="1800" spc="23">
                <a:solidFill>
                  <a:srgbClr val="545454"/>
                </a:solidFill>
                <a:latin typeface="Inter"/>
              </a:rPr>
              <a:t> architecture à un </a:t>
            </a:r>
            <a:r>
              <a:rPr lang="en-US" sz="1800" spc="23" err="1">
                <a:solidFill>
                  <a:srgbClr val="545454"/>
                </a:solidFill>
                <a:latin typeface="Inter"/>
              </a:rPr>
              <a:t>seul</a:t>
            </a:r>
            <a:r>
              <a:rPr lang="en-US" sz="1800" spc="23">
                <a:solidFill>
                  <a:srgbClr val="545454"/>
                </a:solidFill>
                <a:latin typeface="Inter"/>
              </a:rPr>
              <a:t> </a:t>
            </a:r>
            <a:r>
              <a:rPr lang="en-US" sz="1800" spc="23" err="1">
                <a:solidFill>
                  <a:srgbClr val="545454"/>
                </a:solidFill>
                <a:latin typeface="Inter"/>
              </a:rPr>
              <a:t>nœud</a:t>
            </a:r>
            <a:r>
              <a:rPr lang="en-US" sz="1800" spc="23">
                <a:solidFill>
                  <a:srgbClr val="545454"/>
                </a:solidFill>
                <a:latin typeface="Inter"/>
              </a:rPr>
              <a:t> pour </a:t>
            </a:r>
            <a:r>
              <a:rPr lang="en-US" sz="1800" spc="23" err="1">
                <a:solidFill>
                  <a:srgbClr val="545454"/>
                </a:solidFill>
                <a:latin typeface="Inter"/>
              </a:rPr>
              <a:t>garantir</a:t>
            </a:r>
            <a:r>
              <a:rPr lang="en-US" sz="1800" spc="23">
                <a:solidFill>
                  <a:srgbClr val="545454"/>
                </a:solidFill>
                <a:latin typeface="Inter"/>
              </a:rPr>
              <a:t> la </a:t>
            </a:r>
            <a:r>
              <a:rPr lang="en-US" sz="1800" spc="23" err="1">
                <a:solidFill>
                  <a:srgbClr val="545454"/>
                </a:solidFill>
                <a:latin typeface="Inter"/>
              </a:rPr>
              <a:t>fiabilité</a:t>
            </a:r>
            <a:r>
              <a:rPr lang="en-US" sz="1800" spc="23">
                <a:solidFill>
                  <a:srgbClr val="545454"/>
                </a:solidFill>
                <a:latin typeface="Inter"/>
              </a:rPr>
              <a:t> </a:t>
            </a:r>
            <a:r>
              <a:rPr lang="en-US" sz="1800" spc="23" err="1">
                <a:solidFill>
                  <a:srgbClr val="545454"/>
                </a:solidFill>
                <a:latin typeface="Inter"/>
              </a:rPr>
              <a:t>d'Airflow</a:t>
            </a:r>
            <a:r>
              <a:rPr lang="en-US" sz="1800" spc="23">
                <a:solidFill>
                  <a:srgbClr val="545454"/>
                </a:solidFill>
                <a:latin typeface="Inter"/>
              </a:rPr>
              <a:t> </a:t>
            </a:r>
            <a:r>
              <a:rPr lang="en-US" sz="1800" spc="23" err="1">
                <a:solidFill>
                  <a:srgbClr val="545454"/>
                </a:solidFill>
                <a:latin typeface="Inter"/>
              </a:rPr>
              <a:t>en</a:t>
            </a:r>
            <a:r>
              <a:rPr lang="en-US" sz="1800" spc="23">
                <a:solidFill>
                  <a:srgbClr val="545454"/>
                </a:solidFill>
                <a:latin typeface="Inter"/>
              </a:rPr>
              <a:t> production. </a:t>
            </a:r>
          </a:p>
          <a:p>
            <a:pPr marL="285750" indent="-285750">
              <a:lnSpc>
                <a:spcPts val="4500"/>
              </a:lnSpc>
              <a:buFont typeface="Arial" panose="020B0604020202020204" pitchFamily="34" charset="0"/>
              <a:buChar char="•"/>
            </a:pPr>
            <a:r>
              <a:rPr lang="en-US" sz="1800" spc="23">
                <a:solidFill>
                  <a:srgbClr val="545454"/>
                </a:solidFill>
                <a:latin typeface="Inter"/>
              </a:rPr>
              <a:t>Une architecture Multi-</a:t>
            </a:r>
            <a:r>
              <a:rPr lang="en-US" sz="1800" spc="23" err="1">
                <a:solidFill>
                  <a:srgbClr val="545454"/>
                </a:solidFill>
                <a:latin typeface="Inter"/>
              </a:rPr>
              <a:t>Noeud</a:t>
            </a:r>
            <a:r>
              <a:rPr lang="en-US" sz="1800" spc="23">
                <a:solidFill>
                  <a:srgbClr val="545454"/>
                </a:solidFill>
                <a:latin typeface="Inter"/>
              </a:rPr>
              <a:t> </a:t>
            </a:r>
            <a:r>
              <a:rPr lang="en-US" sz="1800" spc="23" err="1">
                <a:solidFill>
                  <a:srgbClr val="545454"/>
                </a:solidFill>
                <a:latin typeface="Inter"/>
              </a:rPr>
              <a:t>est</a:t>
            </a:r>
            <a:r>
              <a:rPr lang="en-US" sz="1800" spc="23">
                <a:solidFill>
                  <a:srgbClr val="545454"/>
                </a:solidFill>
                <a:latin typeface="Inter"/>
              </a:rPr>
              <a:t> </a:t>
            </a:r>
            <a:r>
              <a:rPr lang="en-US" sz="1800" spc="23" err="1">
                <a:solidFill>
                  <a:srgbClr val="545454"/>
                </a:solidFill>
                <a:latin typeface="Inter"/>
              </a:rPr>
              <a:t>préférable</a:t>
            </a:r>
            <a:r>
              <a:rPr lang="en-US" sz="1800" spc="23">
                <a:solidFill>
                  <a:srgbClr val="545454"/>
                </a:solidFill>
                <a:latin typeface="Inter"/>
              </a:rPr>
              <a:t> pour </a:t>
            </a:r>
            <a:r>
              <a:rPr lang="en-US" sz="1800" spc="23" err="1">
                <a:solidFill>
                  <a:srgbClr val="545454"/>
                </a:solidFill>
                <a:latin typeface="Inter"/>
              </a:rPr>
              <a:t>éviter</a:t>
            </a:r>
            <a:r>
              <a:rPr lang="en-US" sz="1800" spc="23">
                <a:solidFill>
                  <a:srgbClr val="545454"/>
                </a:solidFill>
                <a:latin typeface="Inter"/>
              </a:rPr>
              <a:t> les points de </a:t>
            </a:r>
            <a:r>
              <a:rPr lang="en-US" sz="1800" spc="23" err="1">
                <a:solidFill>
                  <a:srgbClr val="545454"/>
                </a:solidFill>
                <a:latin typeface="Inter"/>
              </a:rPr>
              <a:t>défaillance</a:t>
            </a:r>
            <a:r>
              <a:rPr lang="en-US" sz="1800" spc="23">
                <a:solidFill>
                  <a:srgbClr val="545454"/>
                </a:solidFill>
                <a:latin typeface="Inter"/>
              </a:rPr>
              <a:t> </a:t>
            </a:r>
            <a:r>
              <a:rPr lang="en-US" sz="1800" spc="23" err="1">
                <a:solidFill>
                  <a:srgbClr val="545454"/>
                </a:solidFill>
                <a:latin typeface="Inter"/>
              </a:rPr>
              <a:t>uniques</a:t>
            </a:r>
            <a:r>
              <a:rPr lang="en-US" sz="1800" spc="23">
                <a:solidFill>
                  <a:srgbClr val="545454"/>
                </a:solidFill>
                <a:latin typeface="Inter"/>
              </a:rPr>
              <a:t>. </a:t>
            </a:r>
          </a:p>
          <a:p>
            <a:pPr marL="285750" indent="-285750">
              <a:lnSpc>
                <a:spcPts val="4500"/>
              </a:lnSpc>
              <a:buFont typeface="Arial" panose="020B0604020202020204" pitchFamily="34" charset="0"/>
              <a:buChar char="•"/>
            </a:pPr>
            <a:r>
              <a:rPr lang="en-US" sz="1800" spc="23" err="1">
                <a:solidFill>
                  <a:srgbClr val="545454"/>
                </a:solidFill>
                <a:latin typeface="Inter"/>
              </a:rPr>
              <a:t>Cette</a:t>
            </a:r>
            <a:r>
              <a:rPr lang="en-US" sz="1800" spc="23">
                <a:solidFill>
                  <a:srgbClr val="545454"/>
                </a:solidFill>
                <a:latin typeface="Inter"/>
              </a:rPr>
              <a:t> architecture </a:t>
            </a:r>
            <a:r>
              <a:rPr lang="en-US" sz="1800" spc="23" err="1">
                <a:solidFill>
                  <a:srgbClr val="545454"/>
                </a:solidFill>
                <a:latin typeface="Inter"/>
              </a:rPr>
              <a:t>consiste</a:t>
            </a:r>
            <a:r>
              <a:rPr lang="en-US" sz="1800" spc="23">
                <a:solidFill>
                  <a:srgbClr val="545454"/>
                </a:solidFill>
                <a:latin typeface="Inter"/>
              </a:rPr>
              <a:t> </a:t>
            </a:r>
            <a:r>
              <a:rPr lang="en-US" sz="1800" spc="23" err="1">
                <a:solidFill>
                  <a:srgbClr val="545454"/>
                </a:solidFill>
                <a:latin typeface="Inter"/>
              </a:rPr>
              <a:t>en</a:t>
            </a:r>
            <a:r>
              <a:rPr lang="en-US" sz="1800" spc="23">
                <a:solidFill>
                  <a:srgbClr val="545454"/>
                </a:solidFill>
                <a:latin typeface="Inter"/>
              </a:rPr>
              <a:t> un premier </a:t>
            </a:r>
            <a:r>
              <a:rPr lang="en-US" sz="1800" spc="23" err="1">
                <a:solidFill>
                  <a:srgbClr val="545454"/>
                </a:solidFill>
                <a:latin typeface="Inter"/>
              </a:rPr>
              <a:t>nœud</a:t>
            </a:r>
            <a:r>
              <a:rPr lang="en-US" sz="1800" spc="23">
                <a:solidFill>
                  <a:srgbClr val="545454"/>
                </a:solidFill>
                <a:latin typeface="Inter"/>
              </a:rPr>
              <a:t> avec le </a:t>
            </a:r>
            <a:r>
              <a:rPr lang="en-US" sz="1800" spc="23" err="1">
                <a:solidFill>
                  <a:srgbClr val="545454"/>
                </a:solidFill>
                <a:latin typeface="Inter"/>
              </a:rPr>
              <a:t>serveur</a:t>
            </a:r>
            <a:r>
              <a:rPr lang="en-US" sz="1800" spc="23">
                <a:solidFill>
                  <a:srgbClr val="545454"/>
                </a:solidFill>
                <a:latin typeface="Inter"/>
              </a:rPr>
              <a:t> Web, le </a:t>
            </a:r>
            <a:r>
              <a:rPr lang="en-US" sz="1800" spc="23" err="1">
                <a:solidFill>
                  <a:srgbClr val="545454"/>
                </a:solidFill>
                <a:latin typeface="Inter"/>
              </a:rPr>
              <a:t>planificateur</a:t>
            </a:r>
            <a:r>
              <a:rPr lang="en-US" sz="1800" spc="23">
                <a:solidFill>
                  <a:srgbClr val="545454"/>
                </a:solidFill>
                <a:latin typeface="Inter"/>
              </a:rPr>
              <a:t> et </a:t>
            </a:r>
            <a:r>
              <a:rPr lang="en-US" sz="1800" spc="23" err="1">
                <a:solidFill>
                  <a:srgbClr val="545454"/>
                </a:solidFill>
                <a:latin typeface="Inter"/>
              </a:rPr>
              <a:t>l'exécuteur</a:t>
            </a:r>
            <a:r>
              <a:rPr lang="en-US" sz="1800" spc="23">
                <a:solidFill>
                  <a:srgbClr val="545454"/>
                </a:solidFill>
                <a:latin typeface="Inter"/>
              </a:rPr>
              <a:t>, et un </a:t>
            </a:r>
            <a:r>
              <a:rPr lang="en-US" sz="1800" spc="23" err="1">
                <a:solidFill>
                  <a:srgbClr val="545454"/>
                </a:solidFill>
                <a:latin typeface="Inter"/>
              </a:rPr>
              <a:t>deuxième</a:t>
            </a:r>
            <a:r>
              <a:rPr lang="en-US" sz="1800" spc="23">
                <a:solidFill>
                  <a:srgbClr val="545454"/>
                </a:solidFill>
                <a:latin typeface="Inter"/>
              </a:rPr>
              <a:t> </a:t>
            </a:r>
            <a:r>
              <a:rPr lang="en-US" sz="1800" spc="23" err="1">
                <a:solidFill>
                  <a:srgbClr val="545454"/>
                </a:solidFill>
                <a:latin typeface="Inter"/>
              </a:rPr>
              <a:t>nœud</a:t>
            </a:r>
            <a:r>
              <a:rPr lang="en-US" sz="1800" spc="23">
                <a:solidFill>
                  <a:srgbClr val="545454"/>
                </a:solidFill>
                <a:latin typeface="Inter"/>
              </a:rPr>
              <a:t> avec la </a:t>
            </a:r>
            <a:r>
              <a:rPr lang="en-US" sz="1800" spc="23" err="1">
                <a:solidFill>
                  <a:srgbClr val="545454"/>
                </a:solidFill>
                <a:latin typeface="Inter"/>
              </a:rPr>
              <a:t>métabase</a:t>
            </a:r>
            <a:r>
              <a:rPr lang="en-US" sz="1800" spc="23">
                <a:solidFill>
                  <a:srgbClr val="545454"/>
                </a:solidFill>
                <a:latin typeface="Inter"/>
              </a:rPr>
              <a:t> de </a:t>
            </a:r>
            <a:r>
              <a:rPr lang="en-US" sz="1800" spc="23" err="1">
                <a:solidFill>
                  <a:srgbClr val="545454"/>
                </a:solidFill>
                <a:latin typeface="Inter"/>
              </a:rPr>
              <a:t>données</a:t>
            </a:r>
            <a:r>
              <a:rPr lang="en-US" sz="1800" spc="23">
                <a:solidFill>
                  <a:srgbClr val="545454"/>
                </a:solidFill>
                <a:latin typeface="Inter"/>
              </a:rPr>
              <a:t> et la file </a:t>
            </a:r>
            <a:r>
              <a:rPr lang="en-US" sz="1800" spc="23" err="1">
                <a:solidFill>
                  <a:srgbClr val="545454"/>
                </a:solidFill>
                <a:latin typeface="Inter"/>
              </a:rPr>
              <a:t>d'attente</a:t>
            </a:r>
            <a:r>
              <a:rPr lang="en-US" sz="1800" spc="23">
                <a:solidFill>
                  <a:srgbClr val="545454"/>
                </a:solidFill>
                <a:latin typeface="Inter"/>
              </a:rPr>
              <a:t>. </a:t>
            </a:r>
          </a:p>
          <a:p>
            <a:pPr marL="285750" indent="-285750">
              <a:lnSpc>
                <a:spcPts val="4500"/>
              </a:lnSpc>
              <a:buFont typeface="Arial" panose="020B0604020202020204" pitchFamily="34" charset="0"/>
              <a:buChar char="•"/>
            </a:pPr>
            <a:r>
              <a:rPr lang="en-US" sz="1800" spc="23">
                <a:solidFill>
                  <a:srgbClr val="545454"/>
                </a:solidFill>
                <a:latin typeface="Inter"/>
              </a:rPr>
              <a:t>Il y a </a:t>
            </a:r>
            <a:r>
              <a:rPr lang="en-US" sz="1800" spc="23" err="1">
                <a:solidFill>
                  <a:srgbClr val="545454"/>
                </a:solidFill>
                <a:latin typeface="Inter"/>
              </a:rPr>
              <a:t>également</a:t>
            </a:r>
            <a:r>
              <a:rPr lang="en-US" sz="1800" spc="23">
                <a:solidFill>
                  <a:srgbClr val="545454"/>
                </a:solidFill>
                <a:latin typeface="Inter"/>
              </a:rPr>
              <a:t> trois </a:t>
            </a:r>
            <a:r>
              <a:rPr lang="en-US" sz="1800" spc="23" err="1">
                <a:solidFill>
                  <a:srgbClr val="545454"/>
                </a:solidFill>
                <a:latin typeface="Inter"/>
              </a:rPr>
              <a:t>nœuds</a:t>
            </a:r>
            <a:r>
              <a:rPr lang="en-US" sz="1800" spc="23">
                <a:solidFill>
                  <a:srgbClr val="545454"/>
                </a:solidFill>
                <a:latin typeface="Inter"/>
              </a:rPr>
              <a:t> de travail </a:t>
            </a:r>
            <a:r>
              <a:rPr lang="en-US" sz="1800" spc="23" err="1">
                <a:solidFill>
                  <a:srgbClr val="545454"/>
                </a:solidFill>
                <a:latin typeface="Inter"/>
              </a:rPr>
              <a:t>dédiés</a:t>
            </a:r>
            <a:r>
              <a:rPr lang="en-US" sz="1800" spc="23">
                <a:solidFill>
                  <a:srgbClr val="545454"/>
                </a:solidFill>
                <a:latin typeface="Inter"/>
              </a:rPr>
              <a:t> à </a:t>
            </a:r>
            <a:r>
              <a:rPr lang="en-US" sz="1800" spc="23" err="1">
                <a:solidFill>
                  <a:srgbClr val="545454"/>
                </a:solidFill>
                <a:latin typeface="Inter"/>
              </a:rPr>
              <a:t>l'exécution</a:t>
            </a:r>
            <a:r>
              <a:rPr lang="en-US" sz="1800" spc="23">
                <a:solidFill>
                  <a:srgbClr val="545454"/>
                </a:solidFill>
                <a:latin typeface="Inter"/>
              </a:rPr>
              <a:t> des </a:t>
            </a:r>
            <a:r>
              <a:rPr lang="en-US" sz="1800" spc="23" err="1">
                <a:solidFill>
                  <a:srgbClr val="545454"/>
                </a:solidFill>
                <a:latin typeface="Inter"/>
              </a:rPr>
              <a:t>tâches</a:t>
            </a:r>
            <a:r>
              <a:rPr lang="en-US" sz="1800" spc="23">
                <a:solidFill>
                  <a:srgbClr val="545454"/>
                </a:solidFill>
                <a:latin typeface="Inter"/>
              </a:rPr>
              <a:t>, chacun </a:t>
            </a:r>
            <a:r>
              <a:rPr lang="en-US" sz="1800" spc="23" err="1">
                <a:solidFill>
                  <a:srgbClr val="545454"/>
                </a:solidFill>
                <a:latin typeface="Inter"/>
              </a:rPr>
              <a:t>équipé</a:t>
            </a:r>
            <a:r>
              <a:rPr lang="en-US" sz="1800" spc="23">
                <a:solidFill>
                  <a:srgbClr val="545454"/>
                </a:solidFill>
                <a:latin typeface="Inter"/>
              </a:rPr>
              <a:t> d'un Airflow Worker. </a:t>
            </a:r>
          </a:p>
          <a:p>
            <a:pPr marL="285750" indent="-285750">
              <a:lnSpc>
                <a:spcPts val="4500"/>
              </a:lnSpc>
              <a:buFont typeface="Arial" panose="020B0604020202020204" pitchFamily="34" charset="0"/>
              <a:buChar char="•"/>
            </a:pPr>
            <a:r>
              <a:rPr lang="en-US" sz="1800" spc="23">
                <a:solidFill>
                  <a:srgbClr val="545454"/>
                </a:solidFill>
                <a:latin typeface="Inter"/>
              </a:rPr>
              <a:t>Les </a:t>
            </a:r>
            <a:r>
              <a:rPr lang="en-US" sz="1800" spc="23" err="1">
                <a:solidFill>
                  <a:srgbClr val="545454"/>
                </a:solidFill>
                <a:latin typeface="Inter"/>
              </a:rPr>
              <a:t>différents</a:t>
            </a:r>
            <a:r>
              <a:rPr lang="en-US" sz="1800" spc="23">
                <a:solidFill>
                  <a:srgbClr val="545454"/>
                </a:solidFill>
                <a:latin typeface="Inter"/>
              </a:rPr>
              <a:t> </a:t>
            </a:r>
            <a:r>
              <a:rPr lang="en-US" sz="1800" spc="23" err="1">
                <a:solidFill>
                  <a:srgbClr val="545454"/>
                </a:solidFill>
                <a:latin typeface="Inter"/>
              </a:rPr>
              <a:t>nœuds</a:t>
            </a:r>
            <a:r>
              <a:rPr lang="en-US" sz="1800" spc="23">
                <a:solidFill>
                  <a:srgbClr val="545454"/>
                </a:solidFill>
                <a:latin typeface="Inter"/>
              </a:rPr>
              <a:t> </a:t>
            </a:r>
            <a:r>
              <a:rPr lang="en-US" sz="1800" spc="23" err="1">
                <a:solidFill>
                  <a:srgbClr val="545454"/>
                </a:solidFill>
                <a:latin typeface="Inter"/>
              </a:rPr>
              <a:t>communiquent</a:t>
            </a:r>
            <a:r>
              <a:rPr lang="en-US" sz="1800" spc="23">
                <a:solidFill>
                  <a:srgbClr val="545454"/>
                </a:solidFill>
                <a:latin typeface="Inter"/>
              </a:rPr>
              <a:t> entre </a:t>
            </a:r>
            <a:r>
              <a:rPr lang="en-US" sz="1800" spc="23" err="1">
                <a:solidFill>
                  <a:srgbClr val="545454"/>
                </a:solidFill>
                <a:latin typeface="Inter"/>
              </a:rPr>
              <a:t>eux</a:t>
            </a:r>
            <a:r>
              <a:rPr lang="en-US" sz="1800" spc="23">
                <a:solidFill>
                  <a:srgbClr val="545454"/>
                </a:solidFill>
                <a:latin typeface="Inter"/>
              </a:rPr>
              <a:t> pour </a:t>
            </a:r>
            <a:r>
              <a:rPr lang="en-US" sz="1800" spc="23" err="1">
                <a:solidFill>
                  <a:srgbClr val="545454"/>
                </a:solidFill>
                <a:latin typeface="Inter"/>
              </a:rPr>
              <a:t>permettre</a:t>
            </a:r>
            <a:r>
              <a:rPr lang="en-US" sz="1800" spc="23">
                <a:solidFill>
                  <a:srgbClr val="545454"/>
                </a:solidFill>
                <a:latin typeface="Inter"/>
              </a:rPr>
              <a:t> la gestion et </a:t>
            </a:r>
            <a:r>
              <a:rPr lang="en-US" sz="1800" spc="23" err="1">
                <a:solidFill>
                  <a:srgbClr val="545454"/>
                </a:solidFill>
                <a:latin typeface="Inter"/>
              </a:rPr>
              <a:t>l'exécution</a:t>
            </a:r>
            <a:r>
              <a:rPr lang="en-US" sz="1800" spc="23">
                <a:solidFill>
                  <a:srgbClr val="545454"/>
                </a:solidFill>
                <a:latin typeface="Inter"/>
              </a:rPr>
              <a:t> des </a:t>
            </a:r>
            <a:r>
              <a:rPr lang="en-US" sz="1800" spc="23" err="1">
                <a:solidFill>
                  <a:srgbClr val="545454"/>
                </a:solidFill>
                <a:latin typeface="Inter"/>
              </a:rPr>
              <a:t>tâches</a:t>
            </a:r>
            <a:r>
              <a:rPr lang="en-US" sz="1800" spc="23">
                <a:solidFill>
                  <a:srgbClr val="545454"/>
                </a:solidFill>
                <a:latin typeface="Inter"/>
              </a:rPr>
              <a:t> dans </a:t>
            </a:r>
            <a:r>
              <a:rPr lang="en-US" sz="1800" spc="23" err="1">
                <a:solidFill>
                  <a:srgbClr val="545454"/>
                </a:solidFill>
                <a:latin typeface="Inter"/>
              </a:rPr>
              <a:t>l'ordre</a:t>
            </a:r>
            <a:r>
              <a:rPr lang="en-US" sz="1800" spc="23">
                <a:solidFill>
                  <a:srgbClr val="545454"/>
                </a:solidFill>
                <a:latin typeface="Inter"/>
              </a:rPr>
              <a:t> </a:t>
            </a:r>
            <a:r>
              <a:rPr lang="en-US" sz="1800" spc="23" err="1">
                <a:solidFill>
                  <a:srgbClr val="545454"/>
                </a:solidFill>
                <a:latin typeface="Inter"/>
              </a:rPr>
              <a:t>approprié</a:t>
            </a:r>
            <a:r>
              <a:rPr lang="en-US" sz="1800" spc="23">
                <a:solidFill>
                  <a:srgbClr val="545454"/>
                </a:solidFill>
                <a:latin typeface="Inter"/>
              </a:rPr>
              <a:t>.</a:t>
            </a:r>
          </a:p>
        </p:txBody>
      </p:sp>
      <p:sp>
        <p:nvSpPr>
          <p:cNvPr id="24" name="Espace réservé du numéro de diapositive 24">
            <a:extLst>
              <a:ext uri="{FF2B5EF4-FFF2-40B4-BE49-F238E27FC236}">
                <a16:creationId xmlns:a16="http://schemas.microsoft.com/office/drawing/2014/main" id="{9BFCB1C3-9F84-CCDF-D44C-E929C6D8D10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23</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dissolv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dissolv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dissolv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dissolv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5795754"/>
          </a:xfrm>
          <a:prstGeom prst="rect">
            <a:avLst/>
          </a:prstGeom>
        </p:spPr>
        <p:txBody>
          <a:bodyPr wrap="square" lIns="0" tIns="0" rIns="0" bIns="0" rtlCol="0" anchor="t">
            <a:spAutoFit/>
          </a:bodyPr>
          <a:lstStyle/>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En cas de non-alignement des intervalles de planification, nous pouvons effectuer un décalage, par lequel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doit rechercher la tâche dans l'autre DAG. </a:t>
            </a:r>
          </a:p>
          <a:p>
            <a:pPr algn="l">
              <a:lnSpc>
                <a:spcPct val="250000"/>
              </a:lnSpc>
            </a:pPr>
            <a:endParaRPr lang="fr-FR" sz="2000" b="0" i="0">
              <a:effectLst/>
              <a:latin typeface="Avenir Next LT Pro" panose="020B0504020202020204" pitchFamily="34" charset="0"/>
            </a:endParaRPr>
          </a:p>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Ce décalage est contrôlé par l'argument </a:t>
            </a:r>
            <a:r>
              <a:rPr lang="fr-FR" sz="2000" b="0" i="0" err="1">
                <a:effectLst/>
                <a:latin typeface="Avenir Next LT Pro" panose="020B0504020202020204" pitchFamily="34" charset="0"/>
              </a:rPr>
              <a:t>execution_delta</a:t>
            </a:r>
            <a:r>
              <a:rPr lang="fr-FR" sz="2000" b="0" i="0">
                <a:effectLst/>
                <a:latin typeface="Avenir Next LT Pro" panose="020B0504020202020204" pitchFamily="34" charset="0"/>
              </a:rPr>
              <a:t> de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Il attend un objet </a:t>
            </a:r>
            <a:r>
              <a:rPr lang="fr-FR" sz="2000" b="0" i="0" err="1">
                <a:effectLst/>
                <a:latin typeface="Avenir Next LT Pro" panose="020B0504020202020204" pitchFamily="34" charset="0"/>
              </a:rPr>
              <a:t>timedelta</a:t>
            </a:r>
            <a:r>
              <a:rPr lang="fr-FR" sz="2000" b="0" i="0">
                <a:effectLst/>
                <a:latin typeface="Avenir Next LT Pro" panose="020B0504020202020204" pitchFamily="34" charset="0"/>
              </a:rPr>
              <a:t> et il est important de savoir qu'il fonctionne de manière contre-intuitive par rapport à ce que l'on attend. </a:t>
            </a:r>
          </a:p>
          <a:p>
            <a:pPr algn="l">
              <a:lnSpc>
                <a:spcPct val="250000"/>
              </a:lnSpc>
            </a:pPr>
            <a:endParaRPr lang="fr-FR" sz="2000" b="0" i="0">
              <a:effectLst/>
              <a:latin typeface="Avenir Next LT Pro" panose="020B0504020202020204" pitchFamily="34" charset="0"/>
            </a:endParaRPr>
          </a:p>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Le </a:t>
            </a:r>
            <a:r>
              <a:rPr lang="fr-FR" sz="2000" b="0" i="0" err="1">
                <a:effectLst/>
                <a:latin typeface="Avenir Next LT Pro" panose="020B0504020202020204" pitchFamily="34" charset="0"/>
              </a:rPr>
              <a:t>timedelta</a:t>
            </a:r>
            <a:r>
              <a:rPr lang="fr-FR" sz="2000" b="0" i="0">
                <a:effectLst/>
                <a:latin typeface="Avenir Next LT Pro" panose="020B0504020202020204" pitchFamily="34" charset="0"/>
              </a:rPr>
              <a:t> donné est soustrait de la date d'exécution, ce qui signifie qu'un </a:t>
            </a:r>
            <a:r>
              <a:rPr lang="fr-FR" sz="2000" b="0" i="0" err="1">
                <a:effectLst/>
                <a:latin typeface="Avenir Next LT Pro" panose="020B0504020202020204" pitchFamily="34" charset="0"/>
              </a:rPr>
              <a:t>timedelta</a:t>
            </a:r>
            <a:r>
              <a:rPr lang="fr-FR" sz="2000" b="0" i="0">
                <a:effectLst/>
                <a:latin typeface="Avenir Next LT Pro" panose="020B0504020202020204" pitchFamily="34" charset="0"/>
              </a:rPr>
              <a:t> positif regarde en arrière dans le temps.</a:t>
            </a:r>
          </a:p>
          <a:p>
            <a:pPr algn="l">
              <a:lnSpc>
                <a:spcPct val="150000"/>
              </a:lnSpc>
            </a:pPr>
            <a:endParaRPr lang="fr-FR" sz="2000" b="0" i="0">
              <a:effectLst/>
              <a:latin typeface="Avenir Next LT Pro" panose="020B0504020202020204" pitchFamily="34" charset="0"/>
            </a:endParaRPr>
          </a:p>
        </p:txBody>
      </p:sp>
      <p:sp>
        <p:nvSpPr>
          <p:cNvPr id="22" name="Espace réservé du numéro de diapositive 24">
            <a:extLst>
              <a:ext uri="{FF2B5EF4-FFF2-40B4-BE49-F238E27FC236}">
                <a16:creationId xmlns:a16="http://schemas.microsoft.com/office/drawing/2014/main" id="{635161AB-C808-A1F5-ED30-4E9AF4FB2FB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230</a:t>
            </a:fld>
            <a:endParaRPr lang="en-US" sz="1800" b="1">
              <a:solidFill>
                <a:srgbClr val="A8CEC3"/>
              </a:solidFill>
            </a:endParaRPr>
          </a:p>
        </p:txBody>
      </p:sp>
    </p:spTree>
    <p:extLst>
      <p:ext uri="{BB962C8B-B14F-4D97-AF65-F5344CB8AC3E}">
        <p14:creationId xmlns:p14="http://schemas.microsoft.com/office/powerpoint/2010/main" val="84619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dissolv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dissolv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2948821"/>
          </a:xfrm>
          <a:prstGeom prst="rect">
            <a:avLst/>
          </a:prstGeom>
        </p:spPr>
        <p:txBody>
          <a:bodyPr wrap="square" lIns="0" tIns="0" rIns="0" bIns="0" rtlCol="0" anchor="t">
            <a:spAutoFit/>
          </a:bodyPr>
          <a:lstStyle/>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Notez que vérifier une tâche à l'aide de l'</a:t>
            </a:r>
            <a:r>
              <a:rPr lang="fr-FR" sz="2000" b="1" i="0" err="1">
                <a:effectLst/>
                <a:latin typeface="Avenir Next LT Pro" panose="020B0504020202020204" pitchFamily="34" charset="0"/>
              </a:rPr>
              <a:t>ExternalTaskSensor</a:t>
            </a:r>
            <a:r>
              <a:rPr lang="fr-FR" sz="2000" b="0" i="0">
                <a:effectLst/>
                <a:latin typeface="Avenir Next LT Pro" panose="020B0504020202020204" pitchFamily="34" charset="0"/>
              </a:rPr>
              <a:t> lorsque l'autre DAG a une période d'intervalle différente, par exemple, le DAG 1 s'exécute une fois par jour et le DAG 2 s'exécute toutes les cinq heures, complique le réglage d'une bonne valeur pour </a:t>
            </a:r>
            <a:r>
              <a:rPr lang="fr-FR" sz="2000" b="0" i="0" err="1">
                <a:effectLst/>
                <a:latin typeface="Avenir Next LT Pro" panose="020B0504020202020204" pitchFamily="34" charset="0"/>
              </a:rPr>
              <a:t>execution_delta</a:t>
            </a:r>
            <a:r>
              <a:rPr lang="fr-FR" sz="2000" b="0" i="0">
                <a:effectLst/>
                <a:latin typeface="Avenir Next LT Pro" panose="020B0504020202020204" pitchFamily="34" charset="0"/>
              </a:rPr>
              <a:t>. Pour ce cas d'utilisation, il est possible de fournir une fonction retournant une liste de </a:t>
            </a:r>
            <a:r>
              <a:rPr lang="fr-FR" sz="2000" b="0" i="0" err="1">
                <a:effectLst/>
                <a:latin typeface="Avenir Next LT Pro" panose="020B0504020202020204" pitchFamily="34" charset="0"/>
              </a:rPr>
              <a:t>timedeltas</a:t>
            </a:r>
            <a:r>
              <a:rPr lang="fr-FR" sz="2000" b="0" i="0">
                <a:effectLst/>
                <a:latin typeface="Avenir Next LT Pro" panose="020B0504020202020204" pitchFamily="34" charset="0"/>
              </a:rPr>
              <a:t> via l'argument </a:t>
            </a:r>
            <a:r>
              <a:rPr lang="fr-FR" sz="2000" b="0" i="0" err="1">
                <a:effectLst/>
                <a:latin typeface="Avenir Next LT Pro" panose="020B0504020202020204" pitchFamily="34" charset="0"/>
              </a:rPr>
              <a:t>execution_date_fn</a:t>
            </a:r>
            <a:r>
              <a:rPr lang="fr-FR" sz="2000" b="0" i="0">
                <a:effectLst/>
                <a:latin typeface="Avenir Next LT Pro" panose="020B0504020202020204" pitchFamily="34" charset="0"/>
              </a:rPr>
              <a:t>. Référez-vous à la documentation d'Airflow pour plus de détails.</a:t>
            </a:r>
          </a:p>
        </p:txBody>
      </p:sp>
      <p:pic>
        <p:nvPicPr>
          <p:cNvPr id="16" name="Image 15">
            <a:extLst>
              <a:ext uri="{FF2B5EF4-FFF2-40B4-BE49-F238E27FC236}">
                <a16:creationId xmlns:a16="http://schemas.microsoft.com/office/drawing/2014/main" id="{570B25AB-C7E9-9357-D2D4-6B0CF71B8741}"/>
              </a:ext>
            </a:extLst>
          </p:cNvPr>
          <p:cNvPicPr>
            <a:picLocks noChangeAspect="1"/>
          </p:cNvPicPr>
          <p:nvPr/>
        </p:nvPicPr>
        <p:blipFill>
          <a:blip r:embed="rId6"/>
          <a:stretch>
            <a:fillRect/>
          </a:stretch>
        </p:blipFill>
        <p:spPr>
          <a:xfrm>
            <a:off x="7452825" y="5492712"/>
            <a:ext cx="8871685" cy="4295865"/>
          </a:xfrm>
          <a:prstGeom prst="rect">
            <a:avLst/>
          </a:prstGeom>
        </p:spPr>
      </p:pic>
      <p:sp>
        <p:nvSpPr>
          <p:cNvPr id="23" name="Espace réservé du numéro de diapositive 24">
            <a:extLst>
              <a:ext uri="{FF2B5EF4-FFF2-40B4-BE49-F238E27FC236}">
                <a16:creationId xmlns:a16="http://schemas.microsoft.com/office/drawing/2014/main" id="{A8880AA0-8DF2-9265-6F56-6C896A8622D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231</a:t>
            </a:fld>
            <a:endParaRPr lang="en-US" sz="1800" b="1">
              <a:solidFill>
                <a:srgbClr val="A8CEC3"/>
              </a:solidFill>
            </a:endParaRPr>
          </a:p>
        </p:txBody>
      </p:sp>
    </p:spTree>
    <p:extLst>
      <p:ext uri="{BB962C8B-B14F-4D97-AF65-F5344CB8AC3E}">
        <p14:creationId xmlns:p14="http://schemas.microsoft.com/office/powerpoint/2010/main" val="62444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24853" y="4161955"/>
            <a:ext cx="16495248" cy="1106137"/>
          </a:xfrm>
          <a:prstGeom prst="rect">
            <a:avLst/>
          </a:prstGeom>
        </p:spPr>
        <p:txBody>
          <a:bodyPr wrap="square" lIns="0" tIns="0" rIns="0" bIns="0" rtlCol="0" anchor="t">
            <a:spAutoFit/>
          </a:bodyPr>
          <a:lstStyle/>
          <a:p>
            <a:pPr algn="r">
              <a:lnSpc>
                <a:spcPct val="150000"/>
              </a:lnSpc>
            </a:pPr>
            <a:r>
              <a:rPr lang="en-US" sz="5400" b="1">
                <a:solidFill>
                  <a:srgbClr val="545454"/>
                </a:solidFill>
                <a:latin typeface="Avenir Next LT Pro"/>
              </a:rPr>
              <a:t>STARTING WORKFLOWS WITH REST/CLI</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17.</a:t>
            </a:r>
          </a:p>
        </p:txBody>
      </p:sp>
    </p:spTree>
    <p:extLst>
      <p:ext uri="{BB962C8B-B14F-4D97-AF65-F5344CB8AC3E}">
        <p14:creationId xmlns:p14="http://schemas.microsoft.com/office/powerpoint/2010/main" val="40609065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6799362"/>
          </a:xfrm>
          <a:prstGeom prst="rect">
            <a:avLst/>
          </a:prstGeom>
        </p:spPr>
        <p:txBody>
          <a:bodyPr wrap="square" lIns="0" tIns="0" rIns="0" bIns="0" rtlCol="0" anchor="t">
            <a:spAutoFit/>
          </a:bodyPr>
          <a:lstStyle/>
          <a:p>
            <a:pPr algn="l">
              <a:lnSpc>
                <a:spcPct val="250000"/>
              </a:lnSpc>
            </a:pPr>
            <a:r>
              <a:rPr lang="fr-FR" sz="2000" b="0" i="0">
                <a:effectLst/>
                <a:latin typeface="Avenir Next LT Pro" panose="020B0504020202020204" pitchFamily="34" charset="0"/>
              </a:rPr>
              <a:t>En plus de déclencher des </a:t>
            </a:r>
            <a:r>
              <a:rPr lang="fr-FR" sz="2000" b="0" i="0" err="1">
                <a:effectLst/>
                <a:latin typeface="Avenir Next LT Pro" panose="020B0504020202020204" pitchFamily="34" charset="0"/>
              </a:rPr>
              <a:t>DAGs</a:t>
            </a:r>
            <a:r>
              <a:rPr lang="fr-FR" sz="2000" b="0" i="0">
                <a:effectLst/>
                <a:latin typeface="Avenir Next LT Pro" panose="020B0504020202020204" pitchFamily="34" charset="0"/>
              </a:rPr>
              <a:t> à partir d'autres </a:t>
            </a:r>
            <a:r>
              <a:rPr lang="fr-FR" sz="2000" b="0" i="0" err="1">
                <a:effectLst/>
                <a:latin typeface="Avenir Next LT Pro" panose="020B0504020202020204" pitchFamily="34" charset="0"/>
              </a:rPr>
              <a:t>DAGs</a:t>
            </a:r>
            <a:r>
              <a:rPr lang="fr-FR" sz="2000" b="0" i="0">
                <a:effectLst/>
                <a:latin typeface="Avenir Next LT Pro" panose="020B0504020202020204" pitchFamily="34" charset="0"/>
              </a:rPr>
              <a:t>, ils peuvent également être déclenchés via l'API REST et la CLI. Cela peut être utile si vous souhaitez démarrer des workflows en dehors d'Airflow (par exemple, dans le cadre d'un pipeline CI/CD). Ou, les données arrivant à des moments aléatoires dans un compartiment AWS S3 peuvent être traitées en définissant une fonction Lambda pour appeler l'API REST, déclenchant ainsi un DAG, au lieu de devoir exécuter des capteurs en continu. En utilisant la CLI Airflow, nous pouvons déclencher un DAG comme suit.</a:t>
            </a:r>
          </a:p>
          <a:p>
            <a:pPr marL="342900" indent="-342900" algn="l">
              <a:lnSpc>
                <a:spcPct val="250000"/>
              </a:lnSpc>
              <a:buFont typeface="Arial" panose="020B0604020202020204" pitchFamily="34" charset="0"/>
              <a:buChar char="•"/>
            </a:pPr>
            <a:r>
              <a:rPr lang="fr-FR" sz="2000" b="1" i="0">
                <a:solidFill>
                  <a:srgbClr val="A8CEC3"/>
                </a:solidFill>
                <a:effectLst/>
                <a:latin typeface="Avenir Next LT Pro" panose="020B0504020202020204" pitchFamily="34" charset="0"/>
              </a:rPr>
              <a:t>Déclencher un DAG en utilisant la CLI d'Airflow</a:t>
            </a:r>
          </a:p>
          <a:p>
            <a:pPr algn="l">
              <a:lnSpc>
                <a:spcPct val="250000"/>
              </a:lnSpc>
            </a:pPr>
            <a:r>
              <a:rPr lang="fr-FR" sz="2000" b="0" i="0">
                <a:effectLst/>
                <a:latin typeface="Avenir Next LT Pro" panose="020B0504020202020204" pitchFamily="34" charset="0"/>
              </a:rPr>
              <a:t>Cela déclenche la DAG1 avec la date d'exécution définie sur la date et l'heure actuelles. L'identifiant de l'exécution de la DAG est préfixé par "</a:t>
            </a:r>
            <a:r>
              <a:rPr lang="fr-FR" sz="2000" b="0" i="0" err="1">
                <a:effectLst/>
                <a:latin typeface="Avenir Next LT Pro" panose="020B0504020202020204" pitchFamily="34" charset="0"/>
              </a:rPr>
              <a:t>manual</a:t>
            </a:r>
            <a:r>
              <a:rPr lang="fr-FR" sz="2000" b="0" i="0">
                <a:effectLst/>
                <a:latin typeface="Avenir Next LT Pro" panose="020B0504020202020204" pitchFamily="34" charset="0"/>
              </a:rPr>
              <a:t>__" pour indiquer qu'elle a été déclenchée manuellement, ou depuis l'extérieur d'Airflow. La CLI accepte des configurations supplémentaires pour la DAG déclenchée.</a:t>
            </a:r>
            <a:endParaRPr lang="fr-FR" sz="2000" b="1" i="0">
              <a:effectLst/>
              <a:latin typeface="Avenir Next LT Pro" panose="020B0504020202020204" pitchFamily="34" charset="0"/>
            </a:endParaRPr>
          </a:p>
        </p:txBody>
      </p:sp>
      <p:pic>
        <p:nvPicPr>
          <p:cNvPr id="15" name="Image 14">
            <a:extLst>
              <a:ext uri="{FF2B5EF4-FFF2-40B4-BE49-F238E27FC236}">
                <a16:creationId xmlns:a16="http://schemas.microsoft.com/office/drawing/2014/main" id="{E032A2A4-CC9E-99D3-81DF-B84CC45A1E3C}"/>
              </a:ext>
            </a:extLst>
          </p:cNvPr>
          <p:cNvPicPr>
            <a:picLocks noChangeAspect="1"/>
          </p:cNvPicPr>
          <p:nvPr/>
        </p:nvPicPr>
        <p:blipFill>
          <a:blip r:embed="rId6"/>
          <a:stretch>
            <a:fillRect/>
          </a:stretch>
        </p:blipFill>
        <p:spPr>
          <a:xfrm>
            <a:off x="7980836" y="8657718"/>
            <a:ext cx="8707065" cy="1200318"/>
          </a:xfrm>
          <a:prstGeom prst="rect">
            <a:avLst/>
          </a:prstGeom>
        </p:spPr>
      </p:pic>
      <p:sp>
        <p:nvSpPr>
          <p:cNvPr id="23" name="Espace réservé du numéro de diapositive 24">
            <a:extLst>
              <a:ext uri="{FF2B5EF4-FFF2-40B4-BE49-F238E27FC236}">
                <a16:creationId xmlns:a16="http://schemas.microsoft.com/office/drawing/2014/main" id="{98DF7354-5D98-7DD2-53E6-E44B8AB3F25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233</a:t>
            </a:fld>
            <a:endParaRPr lang="en-US" sz="1800" b="1">
              <a:solidFill>
                <a:srgbClr val="A8CEC3"/>
              </a:solidFill>
            </a:endParaRPr>
          </a:p>
        </p:txBody>
      </p:sp>
    </p:spTree>
    <p:extLst>
      <p:ext uri="{BB962C8B-B14F-4D97-AF65-F5344CB8AC3E}">
        <p14:creationId xmlns:p14="http://schemas.microsoft.com/office/powerpoint/2010/main" val="378659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5257145"/>
          </a:xfrm>
          <a:prstGeom prst="rect">
            <a:avLst/>
          </a:prstGeom>
        </p:spPr>
        <p:txBody>
          <a:bodyPr wrap="square" lIns="0" tIns="0" rIns="0" bIns="0" rtlCol="0" anchor="t">
            <a:spAutoFit/>
          </a:bodyPr>
          <a:lstStyle/>
          <a:p>
            <a:pPr marL="342900" indent="-342900" algn="l">
              <a:lnSpc>
                <a:spcPct val="250000"/>
              </a:lnSpc>
              <a:buFont typeface="Arial" panose="020B0604020202020204" pitchFamily="34" charset="0"/>
              <a:buChar char="•"/>
            </a:pPr>
            <a:r>
              <a:rPr lang="fr-FR" sz="2000" b="1" i="0">
                <a:solidFill>
                  <a:srgbClr val="A8CEC3"/>
                </a:solidFill>
                <a:effectLst/>
                <a:latin typeface="Avenir Next LT Pro" panose="020B0504020202020204" pitchFamily="34" charset="0"/>
              </a:rPr>
              <a:t>Déclencher un DAG avec une configuration supplémentaire</a:t>
            </a:r>
          </a:p>
          <a:p>
            <a:pPr algn="l">
              <a:lnSpc>
                <a:spcPct val="250000"/>
              </a:lnSpc>
            </a:pPr>
            <a:endParaRPr lang="fr-FR" sz="2000" b="1">
              <a:solidFill>
                <a:srgbClr val="A8CEC3"/>
              </a:solidFill>
              <a:latin typeface="Avenir Next LT Pro" panose="020B0504020202020204" pitchFamily="34" charset="0"/>
            </a:endParaRPr>
          </a:p>
          <a:p>
            <a:pPr algn="l">
              <a:lnSpc>
                <a:spcPct val="250000"/>
              </a:lnSpc>
            </a:pPr>
            <a:r>
              <a:rPr lang="fr-FR" sz="2000" i="0">
                <a:effectLst/>
                <a:latin typeface="Avenir Next LT Pro" panose="020B0504020202020204" pitchFamily="34" charset="0"/>
              </a:rPr>
              <a:t>Cette configuration est ensuite disponible dans toutes les tâches du DAG déclenché via les variables de contexte de tâche</a:t>
            </a:r>
            <a:r>
              <a:rPr lang="fr-FR" sz="2000" i="0">
                <a:solidFill>
                  <a:srgbClr val="D1D5DB"/>
                </a:solidFill>
                <a:effectLst/>
                <a:latin typeface="Söhne"/>
              </a:rPr>
              <a:t>.</a:t>
            </a:r>
          </a:p>
          <a:p>
            <a:pPr marL="342900" indent="-342900" algn="l">
              <a:lnSpc>
                <a:spcPct val="250000"/>
              </a:lnSpc>
              <a:buFont typeface="Arial" panose="020B0604020202020204" pitchFamily="34" charset="0"/>
              <a:buChar char="•"/>
            </a:pPr>
            <a:r>
              <a:rPr lang="fr-FR" sz="2000" b="1" i="0">
                <a:solidFill>
                  <a:srgbClr val="A8CEC3"/>
                </a:solidFill>
                <a:effectLst/>
                <a:latin typeface="Avenir Next LT Pro" panose="020B0504020202020204" pitchFamily="34" charset="0"/>
              </a:rPr>
              <a:t>Appliquer une configuration à l'exécution de DAG</a:t>
            </a:r>
          </a:p>
          <a:p>
            <a:pPr algn="l">
              <a:lnSpc>
                <a:spcPct val="250000"/>
              </a:lnSpc>
            </a:pPr>
            <a:r>
              <a:rPr lang="fr-FR" sz="2000" b="0" i="0">
                <a:effectLst/>
                <a:latin typeface="Avenir Next LT Pro" panose="020B0504020202020204" pitchFamily="34" charset="0"/>
              </a:rPr>
              <a:t>Ces tâches impriment la configuration fournie à l'exécution </a:t>
            </a:r>
          </a:p>
          <a:p>
            <a:pPr algn="l">
              <a:lnSpc>
                <a:spcPct val="250000"/>
              </a:lnSpc>
            </a:pPr>
            <a:r>
              <a:rPr lang="fr-FR" sz="2000" b="0" i="0">
                <a:effectLst/>
                <a:latin typeface="Avenir Next LT Pro" panose="020B0504020202020204" pitchFamily="34" charset="0"/>
              </a:rPr>
              <a:t>du DAG, qui peut être utilisée comme une variable dans </a:t>
            </a:r>
          </a:p>
          <a:p>
            <a:pPr algn="l">
              <a:lnSpc>
                <a:spcPct val="250000"/>
              </a:lnSpc>
            </a:pPr>
            <a:r>
              <a:rPr lang="fr-FR" sz="2000" b="0" i="0">
                <a:effectLst/>
                <a:latin typeface="Avenir Next LT Pro" panose="020B0504020202020204" pitchFamily="34" charset="0"/>
              </a:rPr>
              <a:t>toutes les tâches:</a:t>
            </a:r>
            <a:endParaRPr lang="fr-FR" sz="2000" b="1" i="0">
              <a:effectLst/>
              <a:latin typeface="Avenir Next LT Pro" panose="020B0504020202020204" pitchFamily="34" charset="0"/>
            </a:endParaRPr>
          </a:p>
        </p:txBody>
      </p:sp>
      <p:pic>
        <p:nvPicPr>
          <p:cNvPr id="16" name="Image 15">
            <a:extLst>
              <a:ext uri="{FF2B5EF4-FFF2-40B4-BE49-F238E27FC236}">
                <a16:creationId xmlns:a16="http://schemas.microsoft.com/office/drawing/2014/main" id="{4D3D5649-E314-0969-FF54-CF328840A911}"/>
              </a:ext>
            </a:extLst>
          </p:cNvPr>
          <p:cNvPicPr>
            <a:picLocks noChangeAspect="1"/>
          </p:cNvPicPr>
          <p:nvPr/>
        </p:nvPicPr>
        <p:blipFill>
          <a:blip r:embed="rId6"/>
          <a:stretch>
            <a:fillRect/>
          </a:stretch>
        </p:blipFill>
        <p:spPr>
          <a:xfrm>
            <a:off x="5971732" y="3102460"/>
            <a:ext cx="6344535" cy="514422"/>
          </a:xfrm>
          <a:prstGeom prst="rect">
            <a:avLst/>
          </a:prstGeom>
        </p:spPr>
      </p:pic>
      <p:pic>
        <p:nvPicPr>
          <p:cNvPr id="18" name="Image 17">
            <a:extLst>
              <a:ext uri="{FF2B5EF4-FFF2-40B4-BE49-F238E27FC236}">
                <a16:creationId xmlns:a16="http://schemas.microsoft.com/office/drawing/2014/main" id="{C54F2417-B682-59D0-7D48-60B74CE1827F}"/>
              </a:ext>
            </a:extLst>
          </p:cNvPr>
          <p:cNvPicPr>
            <a:picLocks noChangeAspect="1"/>
          </p:cNvPicPr>
          <p:nvPr/>
        </p:nvPicPr>
        <p:blipFill>
          <a:blip r:embed="rId7"/>
          <a:stretch>
            <a:fillRect/>
          </a:stretch>
        </p:blipFill>
        <p:spPr>
          <a:xfrm>
            <a:off x="9143999" y="4695485"/>
            <a:ext cx="6615893" cy="4386915"/>
          </a:xfrm>
          <a:prstGeom prst="rect">
            <a:avLst/>
          </a:prstGeom>
        </p:spPr>
      </p:pic>
      <p:pic>
        <p:nvPicPr>
          <p:cNvPr id="20" name="Image 19">
            <a:extLst>
              <a:ext uri="{FF2B5EF4-FFF2-40B4-BE49-F238E27FC236}">
                <a16:creationId xmlns:a16="http://schemas.microsoft.com/office/drawing/2014/main" id="{644AAAC2-665F-F525-082D-390B69941402}"/>
              </a:ext>
            </a:extLst>
          </p:cNvPr>
          <p:cNvPicPr>
            <a:picLocks noChangeAspect="1"/>
          </p:cNvPicPr>
          <p:nvPr/>
        </p:nvPicPr>
        <p:blipFill>
          <a:blip r:embed="rId8"/>
          <a:stretch>
            <a:fillRect/>
          </a:stretch>
        </p:blipFill>
        <p:spPr>
          <a:xfrm>
            <a:off x="1588408" y="7738225"/>
            <a:ext cx="6250229" cy="1038198"/>
          </a:xfrm>
          <a:prstGeom prst="rect">
            <a:avLst/>
          </a:prstGeom>
        </p:spPr>
      </p:pic>
      <p:sp>
        <p:nvSpPr>
          <p:cNvPr id="25" name="Espace réservé du numéro de diapositive 24">
            <a:extLst>
              <a:ext uri="{FF2B5EF4-FFF2-40B4-BE49-F238E27FC236}">
                <a16:creationId xmlns:a16="http://schemas.microsoft.com/office/drawing/2014/main" id="{3F37562F-FC91-2D46-CF2A-52ECF53289A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234</a:t>
            </a:fld>
            <a:endParaRPr lang="en-US" sz="1800" b="1">
              <a:solidFill>
                <a:srgbClr val="A8CEC3"/>
              </a:solidFill>
            </a:endParaRPr>
          </a:p>
        </p:txBody>
      </p:sp>
    </p:spTree>
    <p:extLst>
      <p:ext uri="{BB962C8B-B14F-4D97-AF65-F5344CB8AC3E}">
        <p14:creationId xmlns:p14="http://schemas.microsoft.com/office/powerpoint/2010/main" val="251185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dissolv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dissolve">
                                      <p:cBhvr>
                                        <p:cTn id="17" dur="500"/>
                                        <p:tgtEl>
                                          <p:spTgt spid="1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dissolve">
                                      <p:cBhvr>
                                        <p:cTn id="27" dur="500"/>
                                        <p:tgtEl>
                                          <p:spTgt spid="14">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14">
                                            <p:txEl>
                                              <p:pRg st="5" end="5"/>
                                            </p:txEl>
                                          </p:spTgt>
                                        </p:tgtEl>
                                        <p:attrNameLst>
                                          <p:attrName>style.visibility</p:attrName>
                                        </p:attrNameLst>
                                      </p:cBhvr>
                                      <p:to>
                                        <p:strVal val="visible"/>
                                      </p:to>
                                    </p:set>
                                    <p:animEffect transition="in" filter="dissolve">
                                      <p:cBhvr>
                                        <p:cTn id="30" dur="500"/>
                                        <p:tgtEl>
                                          <p:spTgt spid="14">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animEffect transition="in" filter="dissolve">
                                      <p:cBhvr>
                                        <p:cTn id="33" dur="500"/>
                                        <p:tgtEl>
                                          <p:spTgt spid="1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6799362"/>
          </a:xfrm>
          <a:prstGeom prst="rect">
            <a:avLst/>
          </a:prstGeom>
        </p:spPr>
        <p:txBody>
          <a:bodyPr wrap="square" lIns="0" tIns="0" rIns="0" bIns="0" rtlCol="0" anchor="t">
            <a:spAutoFit/>
          </a:bodyPr>
          <a:lstStyle/>
          <a:p>
            <a:pPr algn="l">
              <a:lnSpc>
                <a:spcPct val="250000"/>
              </a:lnSpc>
            </a:pPr>
            <a:r>
              <a:rPr lang="fr-FR" sz="2000" b="0" i="0">
                <a:effectLst/>
                <a:latin typeface="Avenir Next LT Pro" panose="020B0504020202020204" pitchFamily="34" charset="0"/>
                <a:cs typeface="Vani" panose="02040502050405020303" pitchFamily="18" charset="0"/>
              </a:rPr>
              <a:t>En conséquence, si vous avez un DAG dans lequel vous exécutez des copies de tâches simplement pour prendre en charge différentes variables, cela devient beaucoup plus concis avec la conf de DAG en cours d'exécution, car elle vous permet d'insérer des variables dans le pipeline. Cependant, notez que le DAG de la liste 6.8 n'a pas d'intervalle de planification (c'est-à-dire qu'il ne s'exécute que lorsqu'il est déclenché). Si la logique de votre DAG repose sur une conf de DAG en cours d'exécution, il ne sera pas possible de l'exécuter selon un calendrier, car cela ne fournit pas de conf de DAG en cours d'exécution.</a:t>
            </a:r>
          </a:p>
          <a:p>
            <a:pPr algn="l">
              <a:lnSpc>
                <a:spcPct val="250000"/>
              </a:lnSpc>
            </a:pPr>
            <a:endParaRPr lang="fr-FR" sz="2000">
              <a:latin typeface="Avenir Next LT Pro" panose="020B0504020202020204" pitchFamily="34" charset="0"/>
              <a:cs typeface="Vani" panose="02040502050405020303" pitchFamily="18" charset="0"/>
            </a:endParaRPr>
          </a:p>
          <a:p>
            <a:pPr algn="l">
              <a:lnSpc>
                <a:spcPct val="250000"/>
              </a:lnSpc>
            </a:pPr>
            <a:endParaRPr lang="fr-FR" sz="2000" b="1" i="0">
              <a:effectLst/>
              <a:latin typeface="Avenir Next LT Pro" panose="020B0504020202020204" pitchFamily="34" charset="0"/>
              <a:cs typeface="Vani" panose="02040502050405020303" pitchFamily="18" charset="0"/>
            </a:endParaRPr>
          </a:p>
          <a:p>
            <a:pPr algn="l">
              <a:lnSpc>
                <a:spcPct val="250000"/>
              </a:lnSpc>
            </a:pPr>
            <a:r>
              <a:rPr lang="fr-FR" sz="2000" b="0" i="0">
                <a:effectLst/>
                <a:latin typeface="Avenir Next LT Pro" panose="020B0504020202020204" pitchFamily="34" charset="0"/>
              </a:rPr>
              <a:t>De même, il est également possible d'utiliser l'API REST pour le même résultat (par exemple, si vous n'avez pas accès à l'interface en ligne de commande mais que votre instance Airflow peut être atteinte via HTTP).</a:t>
            </a:r>
            <a:endParaRPr lang="fr-FR" sz="2000" b="1" i="0">
              <a:effectLst/>
              <a:latin typeface="Avenir Next LT Pro" panose="020B0504020202020204" pitchFamily="34" charset="0"/>
              <a:cs typeface="Vani" panose="02040502050405020303" pitchFamily="18" charset="0"/>
            </a:endParaRPr>
          </a:p>
        </p:txBody>
      </p:sp>
      <p:pic>
        <p:nvPicPr>
          <p:cNvPr id="15" name="Image 14">
            <a:extLst>
              <a:ext uri="{FF2B5EF4-FFF2-40B4-BE49-F238E27FC236}">
                <a16:creationId xmlns:a16="http://schemas.microsoft.com/office/drawing/2014/main" id="{D0F42A7E-6D4E-21D4-281A-71456D9871D5}"/>
              </a:ext>
            </a:extLst>
          </p:cNvPr>
          <p:cNvPicPr>
            <a:picLocks noChangeAspect="1"/>
          </p:cNvPicPr>
          <p:nvPr/>
        </p:nvPicPr>
        <p:blipFill>
          <a:blip r:embed="rId6"/>
          <a:stretch>
            <a:fillRect/>
          </a:stretch>
        </p:blipFill>
        <p:spPr>
          <a:xfrm>
            <a:off x="5186597" y="6172144"/>
            <a:ext cx="8763436" cy="1684942"/>
          </a:xfrm>
          <a:prstGeom prst="rect">
            <a:avLst/>
          </a:prstGeom>
        </p:spPr>
      </p:pic>
      <p:sp>
        <p:nvSpPr>
          <p:cNvPr id="23" name="Espace réservé du numéro de diapositive 24">
            <a:extLst>
              <a:ext uri="{FF2B5EF4-FFF2-40B4-BE49-F238E27FC236}">
                <a16:creationId xmlns:a16="http://schemas.microsoft.com/office/drawing/2014/main" id="{223C641C-B078-5E74-B660-8A4880BA458B}"/>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235</a:t>
            </a:fld>
            <a:endParaRPr lang="en-US" sz="1800" b="1">
              <a:solidFill>
                <a:srgbClr val="A8CEC3"/>
              </a:solidFill>
            </a:endParaRPr>
          </a:p>
        </p:txBody>
      </p:sp>
    </p:spTree>
    <p:extLst>
      <p:ext uri="{BB962C8B-B14F-4D97-AF65-F5344CB8AC3E}">
        <p14:creationId xmlns:p14="http://schemas.microsoft.com/office/powerpoint/2010/main" val="271532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dissolve">
                                      <p:cBhvr>
                                        <p:cTn id="17"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POLLING THE STATE OF OTHER DAG</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2179379"/>
          </a:xfrm>
          <a:prstGeom prst="rect">
            <a:avLst/>
          </a:prstGeom>
        </p:spPr>
        <p:txBody>
          <a:bodyPr wrap="square" lIns="0" tIns="0" rIns="0" bIns="0" rtlCol="0" anchor="t">
            <a:spAutoFit/>
          </a:bodyPr>
          <a:lstStyle/>
          <a:p>
            <a:pPr marL="342900" indent="-342900" algn="l">
              <a:lnSpc>
                <a:spcPct val="250000"/>
              </a:lnSpc>
              <a:buFont typeface="Arial" panose="020B0604020202020204" pitchFamily="34" charset="0"/>
              <a:buChar char="•"/>
            </a:pPr>
            <a:r>
              <a:rPr lang="fr-FR" sz="2000" b="1" i="0">
                <a:solidFill>
                  <a:srgbClr val="A8CEC3"/>
                </a:solidFill>
                <a:effectLst/>
                <a:latin typeface="Avenir Next LT Pro" panose="020B0504020202020204" pitchFamily="34" charset="0"/>
              </a:rPr>
              <a:t>Déclencher un DAG en utilisant l'API REST d'Airflow</a:t>
            </a:r>
          </a:p>
          <a:p>
            <a:pPr algn="l">
              <a:lnSpc>
                <a:spcPct val="250000"/>
              </a:lnSpc>
            </a:pPr>
            <a:r>
              <a:rPr lang="fr-FR" sz="2000" b="0" i="0">
                <a:effectLst/>
                <a:latin typeface="Avenir Next LT Pro" panose="020B0504020202020204" pitchFamily="34" charset="0"/>
              </a:rPr>
              <a:t>Cela peut être pratique pour déclencher des DAG depuis </a:t>
            </a:r>
          </a:p>
          <a:p>
            <a:pPr algn="l">
              <a:lnSpc>
                <a:spcPct val="250000"/>
              </a:lnSpc>
            </a:pPr>
            <a:r>
              <a:rPr lang="fr-FR" sz="2000" b="0" i="0">
                <a:effectLst/>
                <a:latin typeface="Avenir Next LT Pro" panose="020B0504020202020204" pitchFamily="34" charset="0"/>
              </a:rPr>
              <a:t>l'extérieur d'Airflow, par exemple depuis votre système CI/CD.</a:t>
            </a:r>
            <a:endParaRPr lang="fr-FR" sz="2000" b="1" i="0">
              <a:effectLst/>
              <a:latin typeface="Avenir Next LT Pro" panose="020B0504020202020204" pitchFamily="34" charset="0"/>
              <a:cs typeface="Vani" panose="02040502050405020303" pitchFamily="18" charset="0"/>
            </a:endParaRPr>
          </a:p>
        </p:txBody>
      </p:sp>
      <p:pic>
        <p:nvPicPr>
          <p:cNvPr id="16" name="Image 15">
            <a:extLst>
              <a:ext uri="{FF2B5EF4-FFF2-40B4-BE49-F238E27FC236}">
                <a16:creationId xmlns:a16="http://schemas.microsoft.com/office/drawing/2014/main" id="{E1C7C483-1A95-54DA-1B59-35FE9EB41866}"/>
              </a:ext>
            </a:extLst>
          </p:cNvPr>
          <p:cNvPicPr>
            <a:picLocks noChangeAspect="1"/>
          </p:cNvPicPr>
          <p:nvPr/>
        </p:nvPicPr>
        <p:blipFill>
          <a:blip r:embed="rId6"/>
          <a:stretch>
            <a:fillRect/>
          </a:stretch>
        </p:blipFill>
        <p:spPr>
          <a:xfrm>
            <a:off x="9335650" y="2037861"/>
            <a:ext cx="5711640" cy="7215940"/>
          </a:xfrm>
          <a:prstGeom prst="rect">
            <a:avLst/>
          </a:prstGeom>
        </p:spPr>
      </p:pic>
      <p:sp>
        <p:nvSpPr>
          <p:cNvPr id="23" name="Espace réservé du numéro de diapositive 24">
            <a:extLst>
              <a:ext uri="{FF2B5EF4-FFF2-40B4-BE49-F238E27FC236}">
                <a16:creationId xmlns:a16="http://schemas.microsoft.com/office/drawing/2014/main" id="{4ED1373E-15C7-AA24-7318-856E955AC26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236</a:t>
            </a:fld>
            <a:endParaRPr lang="en-US" sz="1800" b="1">
              <a:solidFill>
                <a:srgbClr val="A8CEC3"/>
              </a:solidFill>
            </a:endParaRPr>
          </a:p>
        </p:txBody>
      </p:sp>
    </p:spTree>
    <p:extLst>
      <p:ext uri="{BB962C8B-B14F-4D97-AF65-F5344CB8AC3E}">
        <p14:creationId xmlns:p14="http://schemas.microsoft.com/office/powerpoint/2010/main" val="133223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dissolve">
                                      <p:cBhvr>
                                        <p:cTn id="15"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QUAND UTILISER AIRFLOW</a:t>
            </a:r>
            <a:endParaRPr lang="en-US" sz="3200" b="1" spc="62">
              <a:solidFill>
                <a:srgbClr val="545454"/>
              </a:solidFill>
              <a:latin typeface="Avenir Next LT Pro" panose="020B0504020202020204" pitchFamily="34" charset="0"/>
            </a:endParaRPr>
          </a:p>
        </p:txBody>
      </p:sp>
      <p:sp>
        <p:nvSpPr>
          <p:cNvPr id="3" name="TextBox 3"/>
          <p:cNvSpPr txBox="1"/>
          <p:nvPr/>
        </p:nvSpPr>
        <p:spPr>
          <a:xfrm>
            <a:off x="1336031" y="2643117"/>
            <a:ext cx="15351870" cy="3796617"/>
          </a:xfrm>
          <a:prstGeom prst="rect">
            <a:avLst/>
          </a:prstGeom>
        </p:spPr>
        <p:txBody>
          <a:bodyPr wrap="square" lIns="0" tIns="0" rIns="0" bIns="0" rtlCol="0" anchor="t">
            <a:spAutoFit/>
          </a:bodyPr>
          <a:lstStyle/>
          <a:p>
            <a:pPr marL="285750" indent="-285750">
              <a:lnSpc>
                <a:spcPct val="200000"/>
              </a:lnSpc>
              <a:buFont typeface="Arial" panose="020B0604020202020204" pitchFamily="34" charset="0"/>
              <a:buChar char="•"/>
            </a:pPr>
            <a:r>
              <a:rPr lang="fr-FR" b="0" i="0">
                <a:effectLst/>
                <a:latin typeface="Avenir Next LT Pro" panose="020B0504020202020204" pitchFamily="34" charset="0"/>
              </a:rPr>
              <a:t>Airflow peut être utilisé pour presque n'importe quel pipeline de données en batch, et il existe un nombre significatif de cas d'utilisation documentés dans la communauté. </a:t>
            </a:r>
          </a:p>
          <a:p>
            <a:pPr marL="285750" indent="-285750">
              <a:lnSpc>
                <a:spcPct val="200000"/>
              </a:lnSpc>
              <a:buFont typeface="Arial" panose="020B0604020202020204" pitchFamily="34" charset="0"/>
              <a:buChar char="•"/>
            </a:pPr>
            <a:r>
              <a:rPr lang="fr-FR" b="0" i="0">
                <a:effectLst/>
                <a:latin typeface="Avenir Next LT Pro" panose="020B0504020202020204" pitchFamily="34" charset="0"/>
              </a:rPr>
              <a:t>Grâce à son extensibilité, Airflow est particulièrement puissant pour orchestrer des travaux avec des dépendances complexes dans plusieurs systèmes externes.</a:t>
            </a:r>
          </a:p>
          <a:p>
            <a:pPr marL="285750" indent="-285750">
              <a:lnSpc>
                <a:spcPct val="200000"/>
              </a:lnSpc>
              <a:buFont typeface="Arial" panose="020B0604020202020204" pitchFamily="34" charset="0"/>
              <a:buChar char="•"/>
            </a:pPr>
            <a:r>
              <a:rPr lang="fr-FR" b="0" i="0">
                <a:effectLst/>
                <a:latin typeface="Avenir Next LT Pro" panose="020B0504020202020204" pitchFamily="34" charset="0"/>
              </a:rPr>
              <a:t>Le diagramme ci-dessous montre un exemple d'utilisation complexe qu'Airflow peut gérer. En codant des pipelines et en utilisant les fournisseurs d'Airflow, il est possible d'intégrer plusieurs systèmes différents sur une seule plateforme pour la planification et la surveillance des travaux.</a:t>
            </a:r>
            <a:endParaRPr lang="fr-FR">
              <a:latin typeface="Avenir Next LT Pro" panose="020B0504020202020204" pitchFamily="34" charset="0"/>
            </a:endParaRP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235" y="9773451"/>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9218" name="Picture 2" descr="Example Use Case">
            <a:extLst>
              <a:ext uri="{FF2B5EF4-FFF2-40B4-BE49-F238E27FC236}">
                <a16:creationId xmlns:a16="http://schemas.microsoft.com/office/drawing/2014/main" id="{096CFBCD-CB64-9077-EBAD-2D133484BA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0022" y="6329729"/>
            <a:ext cx="7343888" cy="344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946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ARCHITECTURE AIRFLOW</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ZOOM SUR LE SCHEDULER</a:t>
            </a:r>
          </a:p>
        </p:txBody>
      </p:sp>
      <p:pic>
        <p:nvPicPr>
          <p:cNvPr id="13" name="Picture 12">
            <a:extLst>
              <a:ext uri="{FF2B5EF4-FFF2-40B4-BE49-F238E27FC236}">
                <a16:creationId xmlns:a16="http://schemas.microsoft.com/office/drawing/2014/main" id="{8E27353B-1EA6-6C76-4054-01DF6CFC1915}"/>
              </a:ext>
            </a:extLst>
          </p:cNvPr>
          <p:cNvPicPr>
            <a:picLocks noChangeAspect="1"/>
          </p:cNvPicPr>
          <p:nvPr/>
        </p:nvPicPr>
        <p:blipFill>
          <a:blip r:embed="rId5"/>
          <a:stretch>
            <a:fillRect/>
          </a:stretch>
        </p:blipFill>
        <p:spPr>
          <a:xfrm>
            <a:off x="740414" y="3859018"/>
            <a:ext cx="15779400" cy="4623606"/>
          </a:xfrm>
          <a:prstGeom prst="rect">
            <a:avLst/>
          </a:prstGeom>
        </p:spPr>
      </p:pic>
      <p:sp>
        <p:nvSpPr>
          <p:cNvPr id="12" name="Espace réservé du numéro de diapositive 24">
            <a:extLst>
              <a:ext uri="{FF2B5EF4-FFF2-40B4-BE49-F238E27FC236}">
                <a16:creationId xmlns:a16="http://schemas.microsoft.com/office/drawing/2014/main" id="{D936E59E-129A-2EA8-2A7E-49288EF7DA5D}"/>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24</a:t>
            </a:fld>
            <a:endParaRPr lang="en-US" sz="1800" b="1">
              <a:solidFill>
                <a:srgbClr val="A8CEC3"/>
              </a:solidFill>
            </a:endParaRPr>
          </a:p>
        </p:txBody>
      </p:sp>
    </p:spTree>
    <p:extLst>
      <p:ext uri="{BB962C8B-B14F-4D97-AF65-F5344CB8AC3E}">
        <p14:creationId xmlns:p14="http://schemas.microsoft.com/office/powerpoint/2010/main" val="2690369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L’INTERFACE UTILISATEUR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a:stretch>
            <a:fillRect/>
          </a:stretch>
        </p:blipFill>
        <p:spPr>
          <a:xfrm>
            <a:off x="8431538" y="2591723"/>
            <a:ext cx="8482363" cy="5103555"/>
          </a:xfrm>
          <a:prstGeom prst="rect">
            <a:avLst/>
          </a:prstGeom>
        </p:spPr>
      </p:pic>
      <p:sp>
        <p:nvSpPr>
          <p:cNvPr id="12" name="TextBox 12"/>
          <p:cNvSpPr txBox="1"/>
          <p:nvPr/>
        </p:nvSpPr>
        <p:spPr>
          <a:xfrm>
            <a:off x="1374099" y="3550595"/>
            <a:ext cx="6830615" cy="3805209"/>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en-US" sz="2800" spc="27">
                <a:solidFill>
                  <a:srgbClr val="545454"/>
                </a:solidFill>
                <a:latin typeface="Avenir Next LT Pro Light" panose="020B0304020202020204" pitchFamily="34" charset="0"/>
              </a:rPr>
              <a:t>Apache Airflow </a:t>
            </a:r>
            <a:r>
              <a:rPr lang="en-US" sz="2800" spc="27" err="1">
                <a:solidFill>
                  <a:srgbClr val="545454"/>
                </a:solidFill>
                <a:latin typeface="Avenir Next LT Pro Light" panose="020B0304020202020204" pitchFamily="34" charset="0"/>
              </a:rPr>
              <a:t>comprend</a:t>
            </a:r>
            <a:r>
              <a:rPr lang="en-US" sz="2800" spc="27">
                <a:solidFill>
                  <a:srgbClr val="545454"/>
                </a:solidFill>
                <a:latin typeface="Avenir Next LT Pro Light" panose="020B0304020202020204" pitchFamily="34" charset="0"/>
              </a:rPr>
              <a:t> </a:t>
            </a:r>
            <a:r>
              <a:rPr lang="en-US" sz="2800" b="1" spc="27" err="1">
                <a:solidFill>
                  <a:srgbClr val="545454"/>
                </a:solidFill>
                <a:latin typeface="Avenir Next LT Pro Light" panose="020B0304020202020204" pitchFamily="34" charset="0"/>
              </a:rPr>
              <a:t>une</a:t>
            </a:r>
            <a:r>
              <a:rPr lang="en-US" sz="2800" b="1" spc="27">
                <a:solidFill>
                  <a:srgbClr val="545454"/>
                </a:solidFill>
                <a:latin typeface="Avenir Next LT Pro Light" panose="020B0304020202020204" pitchFamily="34" charset="0"/>
              </a:rPr>
              <a:t> interface </a:t>
            </a:r>
            <a:r>
              <a:rPr lang="en-US" sz="2800" b="1" spc="27" err="1">
                <a:solidFill>
                  <a:srgbClr val="545454"/>
                </a:solidFill>
                <a:latin typeface="Avenir Next LT Pro Light" panose="020B0304020202020204" pitchFamily="34" charset="0"/>
              </a:rPr>
              <a:t>utilisateur</a:t>
            </a:r>
            <a:r>
              <a:rPr lang="en-US" sz="2800" b="1" spc="27">
                <a:solidFill>
                  <a:srgbClr val="545454"/>
                </a:solidFill>
                <a:latin typeface="Avenir Next LT Pro Light" panose="020B0304020202020204" pitchFamily="34" charset="0"/>
              </a:rPr>
              <a:t> web </a:t>
            </a:r>
            <a:r>
              <a:rPr lang="en-US" sz="2800" spc="27">
                <a:solidFill>
                  <a:srgbClr val="545454"/>
                </a:solidFill>
                <a:latin typeface="Avenir Next LT Pro Light" panose="020B0304020202020204" pitchFamily="34" charset="0"/>
              </a:rPr>
              <a:t>qui </a:t>
            </a:r>
            <a:r>
              <a:rPr lang="en-US" sz="2800" spc="27" err="1">
                <a:solidFill>
                  <a:srgbClr val="545454"/>
                </a:solidFill>
                <a:latin typeface="Avenir Next LT Pro Light" panose="020B0304020202020204" pitchFamily="34" charset="0"/>
              </a:rPr>
              <a:t>permet</a:t>
            </a:r>
            <a:r>
              <a:rPr lang="en-US" sz="2800" spc="27">
                <a:solidFill>
                  <a:srgbClr val="545454"/>
                </a:solidFill>
                <a:latin typeface="Avenir Next LT Pro Light" panose="020B0304020202020204" pitchFamily="34" charset="0"/>
              </a:rPr>
              <a:t> de </a:t>
            </a:r>
            <a:r>
              <a:rPr lang="en-US" sz="2800" spc="27" err="1">
                <a:solidFill>
                  <a:srgbClr val="545454"/>
                </a:solidFill>
                <a:latin typeface="Avenir Next LT Pro Light" panose="020B0304020202020204" pitchFamily="34" charset="0"/>
              </a:rPr>
              <a:t>gérer</a:t>
            </a:r>
            <a:r>
              <a:rPr lang="en-US" sz="2800" spc="27">
                <a:solidFill>
                  <a:srgbClr val="545454"/>
                </a:solidFill>
                <a:latin typeface="Avenir Next LT Pro Light" panose="020B0304020202020204" pitchFamily="34" charset="0"/>
              </a:rPr>
              <a:t> les workflows (DAG), de </a:t>
            </a:r>
            <a:r>
              <a:rPr lang="en-US" sz="2800" spc="27" err="1">
                <a:solidFill>
                  <a:srgbClr val="545454"/>
                </a:solidFill>
                <a:latin typeface="Avenir Next LT Pro Light" panose="020B0304020202020204" pitchFamily="34" charset="0"/>
              </a:rPr>
              <a:t>gérer</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l'environnement</a:t>
            </a:r>
            <a:r>
              <a:rPr lang="en-US" sz="2800" spc="27">
                <a:solidFill>
                  <a:srgbClr val="545454"/>
                </a:solidFill>
                <a:latin typeface="Avenir Next LT Pro Light" panose="020B0304020202020204" pitchFamily="34" charset="0"/>
              </a:rPr>
              <a:t> Airflow et </a:t>
            </a:r>
            <a:r>
              <a:rPr lang="en-US" sz="2800" spc="27" err="1">
                <a:solidFill>
                  <a:srgbClr val="545454"/>
                </a:solidFill>
                <a:latin typeface="Avenir Next LT Pro Light" panose="020B0304020202020204" pitchFamily="34" charset="0"/>
              </a:rPr>
              <a:t>d'effectuer</a:t>
            </a:r>
            <a:r>
              <a:rPr lang="en-US" sz="2800" spc="27">
                <a:solidFill>
                  <a:srgbClr val="545454"/>
                </a:solidFill>
                <a:latin typeface="Avenir Next LT Pro Light" panose="020B0304020202020204" pitchFamily="34" charset="0"/>
              </a:rPr>
              <a:t> des actions </a:t>
            </a:r>
            <a:r>
              <a:rPr lang="en-US" sz="2800" spc="27" err="1">
                <a:solidFill>
                  <a:srgbClr val="545454"/>
                </a:solidFill>
                <a:latin typeface="Avenir Next LT Pro Light" panose="020B0304020202020204" pitchFamily="34" charset="0"/>
              </a:rPr>
              <a:t>d'administration</a:t>
            </a:r>
            <a:r>
              <a:rPr lang="en-US" sz="2800" spc="27">
                <a:solidFill>
                  <a:srgbClr val="545454"/>
                </a:solidFill>
                <a:latin typeface="Avenir Next LT Pro Light" panose="020B0304020202020204" pitchFamily="34" charset="0"/>
              </a:rPr>
              <a:t>.</a:t>
            </a:r>
          </a:p>
          <a:p>
            <a:pPr>
              <a:lnSpc>
                <a:spcPct val="150000"/>
              </a:lnSpc>
            </a:pPr>
            <a:endParaRPr lang="en-US" sz="2800" spc="27">
              <a:solidFill>
                <a:srgbClr val="545454"/>
              </a:solidFill>
              <a:latin typeface="Avenir Next LT Pro Light" panose="020B0304020202020204" pitchFamily="34" charset="0"/>
            </a:endParaRPr>
          </a:p>
        </p:txBody>
      </p:sp>
      <p:pic>
        <p:nvPicPr>
          <p:cNvPr id="14" name="Picture 14"/>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23" name="Espace réservé du numéro de diapositive 24">
            <a:extLst>
              <a:ext uri="{FF2B5EF4-FFF2-40B4-BE49-F238E27FC236}">
                <a16:creationId xmlns:a16="http://schemas.microsoft.com/office/drawing/2014/main" id="{9C8DD980-BE56-DB8D-7E92-04317A5FC797}"/>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25</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842" y="1209675"/>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LA LIGNE DE COMMANDE</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1" name="TextBox 11"/>
          <p:cNvSpPr txBox="1"/>
          <p:nvPr/>
        </p:nvSpPr>
        <p:spPr>
          <a:xfrm>
            <a:off x="1130084" y="2497943"/>
            <a:ext cx="15232471" cy="4693914"/>
          </a:xfrm>
          <a:prstGeom prst="rect">
            <a:avLst/>
          </a:prstGeom>
        </p:spPr>
        <p:txBody>
          <a:bodyPr lIns="0" tIns="0" rIns="0" bIns="0" rtlCol="0" anchor="t">
            <a:spAutoFit/>
          </a:bodyPr>
          <a:lstStyle/>
          <a:p>
            <a:pPr marL="342900" indent="-342900">
              <a:lnSpc>
                <a:spcPct val="200000"/>
              </a:lnSpc>
              <a:buFont typeface="Arial" panose="020B0604020202020204" pitchFamily="34" charset="0"/>
              <a:buChar char="•"/>
            </a:pPr>
            <a:r>
              <a:rPr lang="en-US" sz="2800" spc="27">
                <a:solidFill>
                  <a:srgbClr val="545454"/>
                </a:solidFill>
                <a:latin typeface="Avenir Next LT Pro Light" panose="020B0304020202020204" pitchFamily="34" charset="0"/>
              </a:rPr>
              <a:t>Il </a:t>
            </a:r>
            <a:r>
              <a:rPr lang="en-US" sz="2800" spc="27" err="1">
                <a:solidFill>
                  <a:srgbClr val="545454"/>
                </a:solidFill>
                <a:latin typeface="Avenir Next LT Pro Light" panose="020B0304020202020204" pitchFamily="34" charset="0"/>
              </a:rPr>
              <a:t>est</a:t>
            </a:r>
            <a:r>
              <a:rPr lang="en-US" sz="2800" spc="27">
                <a:solidFill>
                  <a:srgbClr val="545454"/>
                </a:solidFill>
                <a:latin typeface="Avenir Next LT Pro Light" panose="020B0304020202020204" pitchFamily="34" charset="0"/>
              </a:rPr>
              <a:t> possible </a:t>
            </a:r>
            <a:r>
              <a:rPr lang="en-US" sz="2800" spc="27" err="1">
                <a:solidFill>
                  <a:srgbClr val="545454"/>
                </a:solidFill>
                <a:latin typeface="Avenir Next LT Pro Light" panose="020B0304020202020204" pitchFamily="34" charset="0"/>
              </a:rPr>
              <a:t>d'exécuter</a:t>
            </a:r>
            <a:r>
              <a:rPr lang="en-US" sz="2800" spc="27">
                <a:solidFill>
                  <a:srgbClr val="545454"/>
                </a:solidFill>
                <a:latin typeface="Avenir Next LT Pro Light" panose="020B0304020202020204" pitchFamily="34" charset="0"/>
              </a:rPr>
              <a:t> des </a:t>
            </a:r>
            <a:r>
              <a:rPr lang="en-US" sz="2800" spc="27" err="1">
                <a:solidFill>
                  <a:srgbClr val="545454"/>
                </a:solidFill>
                <a:latin typeface="Avenir Next LT Pro Light" panose="020B0304020202020204" pitchFamily="34" charset="0"/>
              </a:rPr>
              <a:t>commandes</a:t>
            </a:r>
            <a:r>
              <a:rPr lang="en-US" sz="2800" spc="27">
                <a:solidFill>
                  <a:srgbClr val="545454"/>
                </a:solidFill>
                <a:latin typeface="Avenir Next LT Pro Light" panose="020B0304020202020204" pitchFamily="34" charset="0"/>
              </a:rPr>
              <a:t> CLI </a:t>
            </a:r>
            <a:r>
              <a:rPr lang="en-US" sz="2800" spc="27" err="1">
                <a:solidFill>
                  <a:srgbClr val="545454"/>
                </a:solidFill>
                <a:latin typeface="Avenir Next LT Pro Light" panose="020B0304020202020204" pitchFamily="34" charset="0"/>
              </a:rPr>
              <a:t>en</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utilisant</a:t>
            </a:r>
            <a:r>
              <a:rPr lang="en-US" sz="2800" spc="27">
                <a:solidFill>
                  <a:srgbClr val="545454"/>
                </a:solidFill>
                <a:latin typeface="Avenir Next LT Pro Light" panose="020B0304020202020204" pitchFamily="34" charset="0"/>
              </a:rPr>
              <a:t> les services airflow-* </a:t>
            </a:r>
            <a:r>
              <a:rPr lang="en-US" sz="2800" spc="27" err="1">
                <a:solidFill>
                  <a:srgbClr val="545454"/>
                </a:solidFill>
                <a:latin typeface="Avenir Next LT Pro Light" panose="020B0304020202020204" pitchFamily="34" charset="0"/>
              </a:rPr>
              <a:t>prédéfinis</a:t>
            </a:r>
            <a:r>
              <a:rPr lang="en-US" sz="2800" spc="27">
                <a:solidFill>
                  <a:srgbClr val="545454"/>
                </a:solidFill>
                <a:latin typeface="Avenir Next LT Pro Light" panose="020B0304020202020204" pitchFamily="34" charset="0"/>
              </a:rPr>
              <a:t>. Par </a:t>
            </a:r>
            <a:r>
              <a:rPr lang="en-US" sz="2800" spc="27" err="1">
                <a:solidFill>
                  <a:srgbClr val="545454"/>
                </a:solidFill>
                <a:latin typeface="Avenir Next LT Pro Light" panose="020B0304020202020204" pitchFamily="34" charset="0"/>
              </a:rPr>
              <a:t>exemple</a:t>
            </a:r>
            <a:r>
              <a:rPr lang="en-US" sz="2800" spc="27">
                <a:solidFill>
                  <a:srgbClr val="545454"/>
                </a:solidFill>
                <a:latin typeface="Avenir Next LT Pro Light" panose="020B0304020202020204" pitchFamily="34" charset="0"/>
              </a:rPr>
              <a:t>, sous docker, pour </a:t>
            </a:r>
            <a:r>
              <a:rPr lang="en-US" sz="2800" spc="27" err="1">
                <a:solidFill>
                  <a:srgbClr val="545454"/>
                </a:solidFill>
                <a:latin typeface="Avenir Next LT Pro Light" panose="020B0304020202020204" pitchFamily="34" charset="0"/>
              </a:rPr>
              <a:t>exécuter</a:t>
            </a:r>
            <a:r>
              <a:rPr lang="en-US" sz="2800" spc="27">
                <a:solidFill>
                  <a:srgbClr val="545454"/>
                </a:solidFill>
                <a:latin typeface="Avenir Next LT Pro Light" panose="020B0304020202020204" pitchFamily="34" charset="0"/>
              </a:rPr>
              <a:t> la </a:t>
            </a:r>
            <a:r>
              <a:rPr lang="en-US" sz="2800" spc="27" err="1">
                <a:solidFill>
                  <a:srgbClr val="545454"/>
                </a:solidFill>
                <a:latin typeface="Avenir Next LT Pro Light" panose="020B0304020202020204" pitchFamily="34" charset="0"/>
              </a:rPr>
              <a:t>commande</a:t>
            </a:r>
            <a:r>
              <a:rPr lang="en-US" sz="2800" spc="27">
                <a:solidFill>
                  <a:srgbClr val="545454"/>
                </a:solidFill>
                <a:latin typeface="Avenir Next LT Pro Light" panose="020B0304020202020204" pitchFamily="34" charset="0"/>
              </a:rPr>
              <a:t> "airflow info", il </a:t>
            </a:r>
            <a:r>
              <a:rPr lang="en-US" sz="2800" spc="27" err="1">
                <a:solidFill>
                  <a:srgbClr val="545454"/>
                </a:solidFill>
                <a:latin typeface="Avenir Next LT Pro Light" panose="020B0304020202020204" pitchFamily="34" charset="0"/>
              </a:rPr>
              <a:t>suffit</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d'utiliser</a:t>
            </a:r>
            <a:r>
              <a:rPr lang="en-US" sz="2800" spc="27">
                <a:solidFill>
                  <a:srgbClr val="545454"/>
                </a:solidFill>
                <a:latin typeface="Avenir Next LT Pro Light" panose="020B0304020202020204" pitchFamily="34" charset="0"/>
              </a:rPr>
              <a:t> la </a:t>
            </a:r>
            <a:r>
              <a:rPr lang="en-US" sz="2800" spc="27" err="1">
                <a:solidFill>
                  <a:srgbClr val="545454"/>
                </a:solidFill>
                <a:latin typeface="Avenir Next LT Pro Light" panose="020B0304020202020204" pitchFamily="34" charset="0"/>
              </a:rPr>
              <a:t>commande</a:t>
            </a:r>
            <a:r>
              <a:rPr lang="en-US" sz="2800" spc="27">
                <a:solidFill>
                  <a:srgbClr val="545454"/>
                </a:solidFill>
                <a:latin typeface="Avenir Next LT Pro Light" panose="020B0304020202020204" pitchFamily="34" charset="0"/>
              </a:rPr>
              <a:t> la </a:t>
            </a:r>
            <a:r>
              <a:rPr lang="en-US" sz="2800" spc="27" err="1">
                <a:solidFill>
                  <a:srgbClr val="545454"/>
                </a:solidFill>
                <a:latin typeface="Avenir Next LT Pro Light" panose="020B0304020202020204" pitchFamily="34" charset="0"/>
              </a:rPr>
              <a:t>suivante</a:t>
            </a:r>
            <a:r>
              <a:rPr lang="en-US" sz="2800" spc="27">
                <a:solidFill>
                  <a:srgbClr val="545454"/>
                </a:solidFill>
                <a:latin typeface="Avenir Next LT Pro Light" panose="020B0304020202020204" pitchFamily="34" charset="0"/>
              </a:rPr>
              <a:t> :</a:t>
            </a:r>
          </a:p>
          <a:p>
            <a:pPr marL="342900" indent="-3429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p:txBody>
      </p:sp>
      <p:pic>
        <p:nvPicPr>
          <p:cNvPr id="12" name="Picture 12"/>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3" name="Group 13"/>
          <p:cNvGrpSpPr/>
          <p:nvPr/>
        </p:nvGrpSpPr>
        <p:grpSpPr>
          <a:xfrm>
            <a:off x="2961683" y="4485966"/>
            <a:ext cx="12364634" cy="3303091"/>
            <a:chOff x="0" y="-209984"/>
            <a:chExt cx="3256529" cy="869950"/>
          </a:xfrm>
        </p:grpSpPr>
        <p:sp>
          <p:nvSpPr>
            <p:cNvPr id="14" name="Freeform 14"/>
            <p:cNvSpPr/>
            <p:nvPr/>
          </p:nvSpPr>
          <p:spPr>
            <a:xfrm>
              <a:off x="0" y="0"/>
              <a:ext cx="3256529" cy="449983"/>
            </a:xfrm>
            <a:custGeom>
              <a:avLst/>
              <a:gdLst/>
              <a:ahLst/>
              <a:cxnLst/>
              <a:rect l="l" t="t" r="r" b="b"/>
              <a:pathLst>
                <a:path w="3256529" h="449983">
                  <a:moveTo>
                    <a:pt x="31933" y="0"/>
                  </a:moveTo>
                  <a:lnTo>
                    <a:pt x="3224596" y="0"/>
                  </a:lnTo>
                  <a:cubicBezTo>
                    <a:pt x="3233065" y="0"/>
                    <a:pt x="3241188" y="3364"/>
                    <a:pt x="3247176" y="9353"/>
                  </a:cubicBezTo>
                  <a:cubicBezTo>
                    <a:pt x="3253165" y="15341"/>
                    <a:pt x="3256529" y="23464"/>
                    <a:pt x="3256529" y="31933"/>
                  </a:cubicBezTo>
                  <a:lnTo>
                    <a:pt x="3256529" y="418050"/>
                  </a:lnTo>
                  <a:cubicBezTo>
                    <a:pt x="3256529" y="426519"/>
                    <a:pt x="3253165" y="434641"/>
                    <a:pt x="3247176" y="440630"/>
                  </a:cubicBezTo>
                  <a:cubicBezTo>
                    <a:pt x="3241188" y="446619"/>
                    <a:pt x="3233065" y="449983"/>
                    <a:pt x="3224596" y="449983"/>
                  </a:cubicBezTo>
                  <a:lnTo>
                    <a:pt x="31933" y="449983"/>
                  </a:lnTo>
                  <a:cubicBezTo>
                    <a:pt x="23464" y="449983"/>
                    <a:pt x="15341" y="446619"/>
                    <a:pt x="9353" y="440630"/>
                  </a:cubicBezTo>
                  <a:cubicBezTo>
                    <a:pt x="3364" y="434641"/>
                    <a:pt x="0" y="426519"/>
                    <a:pt x="0" y="418050"/>
                  </a:cubicBezTo>
                  <a:lnTo>
                    <a:pt x="0" y="31933"/>
                  </a:lnTo>
                  <a:cubicBezTo>
                    <a:pt x="0" y="23464"/>
                    <a:pt x="3364" y="15341"/>
                    <a:pt x="9353" y="9353"/>
                  </a:cubicBezTo>
                  <a:cubicBezTo>
                    <a:pt x="15341" y="3364"/>
                    <a:pt x="23464" y="0"/>
                    <a:pt x="31933" y="0"/>
                  </a:cubicBezTo>
                  <a:close/>
                </a:path>
              </a:pathLst>
            </a:custGeom>
            <a:solidFill>
              <a:srgbClr val="3B3838"/>
            </a:solidFill>
            <a:ln w="38100">
              <a:solidFill>
                <a:srgbClr val="BBCBCD"/>
              </a:solidFill>
            </a:ln>
          </p:spPr>
          <p:txBody>
            <a:bodyPr/>
            <a:lstStyle/>
            <a:p>
              <a:endParaRPr lang="fr-FR"/>
            </a:p>
          </p:txBody>
        </p:sp>
        <p:sp>
          <p:nvSpPr>
            <p:cNvPr id="15" name="TextBox 15"/>
            <p:cNvSpPr txBox="1"/>
            <p:nvPr/>
          </p:nvSpPr>
          <p:spPr>
            <a:xfrm>
              <a:off x="1911" y="-209984"/>
              <a:ext cx="3113380" cy="869950"/>
            </a:xfrm>
            <a:prstGeom prst="rect">
              <a:avLst/>
            </a:prstGeom>
          </p:spPr>
          <p:txBody>
            <a:bodyPr lIns="50800" tIns="50800" rIns="50800" bIns="50800" rtlCol="0" anchor="ctr"/>
            <a:lstStyle/>
            <a:p>
              <a:pPr algn="ctr">
                <a:lnSpc>
                  <a:spcPts val="3919"/>
                </a:lnSpc>
              </a:pPr>
              <a:r>
                <a:rPr lang="en-US" sz="2799">
                  <a:solidFill>
                    <a:srgbClr val="FFFFFF"/>
                  </a:solidFill>
                  <a:latin typeface="Roboto Mono Regular" panose="020B0604020202020204" charset="0"/>
                  <a:ea typeface="Roboto Mono Regular" panose="020B0604020202020204" charset="0"/>
                </a:rPr>
                <a:t>docker compose run airflow-worker airflow info</a:t>
              </a:r>
            </a:p>
          </p:txBody>
        </p:sp>
      </p:grpSp>
      <p:sp>
        <p:nvSpPr>
          <p:cNvPr id="25" name="Espace réservé du numéro de diapositive 24">
            <a:extLst>
              <a:ext uri="{FF2B5EF4-FFF2-40B4-BE49-F238E27FC236}">
                <a16:creationId xmlns:a16="http://schemas.microsoft.com/office/drawing/2014/main" id="{23953FA1-6712-FFB2-17CF-D9755917542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26</a:t>
            </a:fld>
            <a:endParaRPr lang="en-US" sz="1800" b="1">
              <a:solidFill>
                <a:srgbClr val="A8CEC3"/>
              </a:solidFill>
            </a:endParaRPr>
          </a:p>
        </p:txBody>
      </p:sp>
    </p:spTree>
    <p:extLst>
      <p:ext uri="{BB962C8B-B14F-4D97-AF65-F5344CB8AC3E}">
        <p14:creationId xmlns:p14="http://schemas.microsoft.com/office/powerpoint/2010/main" val="158353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842" y="1209675"/>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LA LIGNE DE COMMANDE</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9793" y="9508331"/>
            <a:ext cx="9727319" cy="3106962"/>
          </a:xfrm>
          <a:prstGeom prst="rect">
            <a:avLst/>
          </a:prstGeom>
        </p:spPr>
      </p:pic>
      <p:sp>
        <p:nvSpPr>
          <p:cNvPr id="11" name="TextBox 11"/>
          <p:cNvSpPr txBox="1"/>
          <p:nvPr/>
        </p:nvSpPr>
        <p:spPr>
          <a:xfrm>
            <a:off x="1123842" y="1945641"/>
            <a:ext cx="15232471" cy="4801635"/>
          </a:xfrm>
          <a:prstGeom prst="rect">
            <a:avLst/>
          </a:prstGeom>
        </p:spPr>
        <p:txBody>
          <a:bodyPr lIns="0" tIns="0" rIns="0" bIns="0" rtlCol="0" anchor="t">
            <a:spAutoFit/>
          </a:bodyPr>
          <a:lstStyle/>
          <a:p>
            <a:pPr>
              <a:lnSpc>
                <a:spcPts val="4200"/>
              </a:lnSpc>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spc="27">
                <a:solidFill>
                  <a:srgbClr val="545454"/>
                </a:solidFill>
                <a:latin typeface="Avenir Next LT Pro Light" panose="020B0304020202020204" pitchFamily="34" charset="0"/>
              </a:rPr>
              <a:t>Il </a:t>
            </a:r>
            <a:r>
              <a:rPr lang="en-US" sz="2800" spc="27" err="1">
                <a:solidFill>
                  <a:srgbClr val="545454"/>
                </a:solidFill>
                <a:latin typeface="Avenir Next LT Pro Light" panose="020B0304020202020204" pitchFamily="34" charset="0"/>
              </a:rPr>
              <a:t>est</a:t>
            </a:r>
            <a:r>
              <a:rPr lang="en-US" sz="2800" spc="27">
                <a:solidFill>
                  <a:srgbClr val="545454"/>
                </a:solidFill>
                <a:latin typeface="Avenir Next LT Pro Light" panose="020B0304020202020204" pitchFamily="34" charset="0"/>
              </a:rPr>
              <a:t> possible de simplifier le travail </a:t>
            </a:r>
            <a:r>
              <a:rPr lang="en-US" sz="2800" spc="27" err="1">
                <a:solidFill>
                  <a:srgbClr val="545454"/>
                </a:solidFill>
                <a:latin typeface="Avenir Next LT Pro Light" panose="020B0304020202020204" pitchFamily="34" charset="0"/>
              </a:rPr>
              <a:t>en</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téléchargeant</a:t>
            </a:r>
            <a:r>
              <a:rPr lang="en-US" sz="2800" spc="27">
                <a:solidFill>
                  <a:srgbClr val="545454"/>
                </a:solidFill>
                <a:latin typeface="Avenir Next LT Pro Light" panose="020B0304020202020204" pitchFamily="34" charset="0"/>
              </a:rPr>
              <a:t> des scripts de wrapper </a:t>
            </a:r>
            <a:r>
              <a:rPr lang="en-US" sz="2800" spc="27" err="1">
                <a:solidFill>
                  <a:srgbClr val="545454"/>
                </a:solidFill>
                <a:latin typeface="Avenir Next LT Pro Light" panose="020B0304020202020204" pitchFamily="34" charset="0"/>
              </a:rPr>
              <a:t>optionnels</a:t>
            </a:r>
            <a:r>
              <a:rPr lang="en-US" sz="2800" spc="27">
                <a:solidFill>
                  <a:srgbClr val="545454"/>
                </a:solidFill>
                <a:latin typeface="Avenir Next LT Pro Light" panose="020B0304020202020204" pitchFamily="34" charset="0"/>
              </a:rPr>
              <a:t> qui </a:t>
            </a:r>
            <a:r>
              <a:rPr lang="en-US" sz="2800" spc="27" err="1">
                <a:solidFill>
                  <a:srgbClr val="545454"/>
                </a:solidFill>
                <a:latin typeface="Avenir Next LT Pro Light" panose="020B0304020202020204" pitchFamily="34" charset="0"/>
              </a:rPr>
              <a:t>permettent</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d'exécuter</a:t>
            </a:r>
            <a:r>
              <a:rPr lang="en-US" sz="2800" spc="27">
                <a:solidFill>
                  <a:srgbClr val="545454"/>
                </a:solidFill>
                <a:latin typeface="Avenir Next LT Pro Light" panose="020B0304020202020204" pitchFamily="34" charset="0"/>
              </a:rPr>
              <a:t> les </a:t>
            </a:r>
            <a:r>
              <a:rPr lang="en-US" sz="2800" spc="27" err="1">
                <a:solidFill>
                  <a:srgbClr val="545454"/>
                </a:solidFill>
                <a:latin typeface="Avenir Next LT Pro Light" panose="020B0304020202020204" pitchFamily="34" charset="0"/>
              </a:rPr>
              <a:t>commandes</a:t>
            </a:r>
            <a:r>
              <a:rPr lang="en-US" sz="2800" spc="27">
                <a:solidFill>
                  <a:srgbClr val="545454"/>
                </a:solidFill>
                <a:latin typeface="Avenir Next LT Pro Light" panose="020B0304020202020204" pitchFamily="34" charset="0"/>
              </a:rPr>
              <a:t> avec </a:t>
            </a:r>
            <a:r>
              <a:rPr lang="en-US" sz="2800" spc="27" err="1">
                <a:solidFill>
                  <a:srgbClr val="545454"/>
                </a:solidFill>
                <a:latin typeface="Avenir Next LT Pro Light" panose="020B0304020202020204" pitchFamily="34" charset="0"/>
              </a:rPr>
              <a:t>une</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commande</a:t>
            </a:r>
            <a:r>
              <a:rPr lang="en-US" sz="2800" spc="27">
                <a:solidFill>
                  <a:srgbClr val="545454"/>
                </a:solidFill>
                <a:latin typeface="Avenir Next LT Pro Light" panose="020B0304020202020204" pitchFamily="34" charset="0"/>
              </a:rPr>
              <a:t> plus simple.</a:t>
            </a:r>
          </a:p>
          <a:p>
            <a:pPr marL="342900" indent="-3429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spc="27">
                <a:solidFill>
                  <a:srgbClr val="545454"/>
                </a:solidFill>
                <a:latin typeface="Avenir Next LT Pro Light" panose="020B0304020202020204" pitchFamily="34" charset="0"/>
              </a:rPr>
              <a:t>Il </a:t>
            </a:r>
            <a:r>
              <a:rPr lang="en-US" sz="2800" spc="27" err="1">
                <a:solidFill>
                  <a:srgbClr val="545454"/>
                </a:solidFill>
                <a:latin typeface="Avenir Next LT Pro Light" panose="020B0304020202020204" pitchFamily="34" charset="0"/>
              </a:rPr>
              <a:t>est</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maintenant</a:t>
            </a:r>
            <a:r>
              <a:rPr lang="en-US" sz="2800" spc="27">
                <a:solidFill>
                  <a:srgbClr val="545454"/>
                </a:solidFill>
                <a:latin typeface="Avenir Next LT Pro Light" panose="020B0304020202020204" pitchFamily="34" charset="0"/>
              </a:rPr>
              <a:t> possible </a:t>
            </a:r>
            <a:r>
              <a:rPr lang="en-US" sz="2800" spc="27" err="1">
                <a:solidFill>
                  <a:srgbClr val="545454"/>
                </a:solidFill>
                <a:latin typeface="Avenir Next LT Pro Light" panose="020B0304020202020204" pitchFamily="34" charset="0"/>
              </a:rPr>
              <a:t>d'exécuter</a:t>
            </a:r>
            <a:r>
              <a:rPr lang="en-US" sz="2800" spc="27">
                <a:solidFill>
                  <a:srgbClr val="545454"/>
                </a:solidFill>
                <a:latin typeface="Avenir Next LT Pro Light" panose="020B0304020202020204" pitchFamily="34" charset="0"/>
              </a:rPr>
              <a:t> des </a:t>
            </a:r>
            <a:r>
              <a:rPr lang="en-US" sz="2800" spc="27" err="1">
                <a:solidFill>
                  <a:srgbClr val="545454"/>
                </a:solidFill>
                <a:latin typeface="Avenir Next LT Pro Light" panose="020B0304020202020204" pitchFamily="34" charset="0"/>
              </a:rPr>
              <a:t>commandes</a:t>
            </a:r>
            <a:r>
              <a:rPr lang="en-US" sz="2800" spc="27">
                <a:solidFill>
                  <a:srgbClr val="545454"/>
                </a:solidFill>
                <a:latin typeface="Avenir Next LT Pro Light" panose="020B0304020202020204" pitchFamily="34" charset="0"/>
              </a:rPr>
              <a:t> plus </a:t>
            </a:r>
            <a:r>
              <a:rPr lang="en-US" sz="2800" spc="27" err="1">
                <a:solidFill>
                  <a:srgbClr val="545454"/>
                </a:solidFill>
                <a:latin typeface="Avenir Next LT Pro Light" panose="020B0304020202020204" pitchFamily="34" charset="0"/>
              </a:rPr>
              <a:t>facilement</a:t>
            </a:r>
            <a:r>
              <a:rPr lang="en-US" sz="2800" spc="27">
                <a:solidFill>
                  <a:srgbClr val="545454"/>
                </a:solidFill>
                <a:latin typeface="Avenir Next LT Pro Light" panose="020B0304020202020204" pitchFamily="34" charset="0"/>
              </a:rPr>
              <a:t>.</a:t>
            </a:r>
          </a:p>
        </p:txBody>
      </p:sp>
      <p:pic>
        <p:nvPicPr>
          <p:cNvPr id="12" name="Picture 12"/>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7" name="Group 17"/>
          <p:cNvGrpSpPr/>
          <p:nvPr/>
        </p:nvGrpSpPr>
        <p:grpSpPr>
          <a:xfrm>
            <a:off x="2147346" y="3285074"/>
            <a:ext cx="13185461" cy="3303091"/>
            <a:chOff x="-157889" y="-209984"/>
            <a:chExt cx="3472714" cy="869950"/>
          </a:xfrm>
        </p:grpSpPr>
        <p:sp>
          <p:nvSpPr>
            <p:cNvPr id="18" name="Freeform 18"/>
            <p:cNvSpPr/>
            <p:nvPr/>
          </p:nvSpPr>
          <p:spPr>
            <a:xfrm>
              <a:off x="0" y="0"/>
              <a:ext cx="3256529" cy="449983"/>
            </a:xfrm>
            <a:custGeom>
              <a:avLst/>
              <a:gdLst/>
              <a:ahLst/>
              <a:cxnLst/>
              <a:rect l="l" t="t" r="r" b="b"/>
              <a:pathLst>
                <a:path w="3256529" h="449983">
                  <a:moveTo>
                    <a:pt x="31933" y="0"/>
                  </a:moveTo>
                  <a:lnTo>
                    <a:pt x="3224596" y="0"/>
                  </a:lnTo>
                  <a:cubicBezTo>
                    <a:pt x="3233065" y="0"/>
                    <a:pt x="3241188" y="3364"/>
                    <a:pt x="3247176" y="9353"/>
                  </a:cubicBezTo>
                  <a:cubicBezTo>
                    <a:pt x="3253165" y="15341"/>
                    <a:pt x="3256529" y="23464"/>
                    <a:pt x="3256529" y="31933"/>
                  </a:cubicBezTo>
                  <a:lnTo>
                    <a:pt x="3256529" y="418050"/>
                  </a:lnTo>
                  <a:cubicBezTo>
                    <a:pt x="3256529" y="426519"/>
                    <a:pt x="3253165" y="434641"/>
                    <a:pt x="3247176" y="440630"/>
                  </a:cubicBezTo>
                  <a:cubicBezTo>
                    <a:pt x="3241188" y="446619"/>
                    <a:pt x="3233065" y="449983"/>
                    <a:pt x="3224596" y="449983"/>
                  </a:cubicBezTo>
                  <a:lnTo>
                    <a:pt x="31933" y="449983"/>
                  </a:lnTo>
                  <a:cubicBezTo>
                    <a:pt x="23464" y="449983"/>
                    <a:pt x="15341" y="446619"/>
                    <a:pt x="9353" y="440630"/>
                  </a:cubicBezTo>
                  <a:cubicBezTo>
                    <a:pt x="3364" y="434641"/>
                    <a:pt x="0" y="426519"/>
                    <a:pt x="0" y="418050"/>
                  </a:cubicBezTo>
                  <a:lnTo>
                    <a:pt x="0" y="31933"/>
                  </a:lnTo>
                  <a:cubicBezTo>
                    <a:pt x="0" y="23464"/>
                    <a:pt x="3364" y="15341"/>
                    <a:pt x="9353" y="9353"/>
                  </a:cubicBezTo>
                  <a:cubicBezTo>
                    <a:pt x="15341" y="3364"/>
                    <a:pt x="23464" y="0"/>
                    <a:pt x="31933" y="0"/>
                  </a:cubicBezTo>
                  <a:close/>
                </a:path>
              </a:pathLst>
            </a:custGeom>
            <a:solidFill>
              <a:srgbClr val="3B3838"/>
            </a:solidFill>
            <a:ln w="38100">
              <a:solidFill>
                <a:srgbClr val="BBCBCD"/>
              </a:solidFill>
            </a:ln>
          </p:spPr>
        </p:sp>
        <p:sp>
          <p:nvSpPr>
            <p:cNvPr id="19" name="TextBox 19"/>
            <p:cNvSpPr txBox="1"/>
            <p:nvPr/>
          </p:nvSpPr>
          <p:spPr>
            <a:xfrm>
              <a:off x="-157889" y="-209984"/>
              <a:ext cx="3472714" cy="869950"/>
            </a:xfrm>
            <a:prstGeom prst="rect">
              <a:avLst/>
            </a:prstGeom>
          </p:spPr>
          <p:txBody>
            <a:bodyPr lIns="50800" tIns="50800" rIns="50800" bIns="50800" rtlCol="0" anchor="ctr"/>
            <a:lstStyle/>
            <a:p>
              <a:pPr lvl="2">
                <a:lnSpc>
                  <a:spcPts val="3919"/>
                </a:lnSpc>
              </a:pPr>
              <a:r>
                <a:rPr lang="en-US" sz="2799">
                  <a:solidFill>
                    <a:srgbClr val="FFFFFF"/>
                  </a:solidFill>
                  <a:latin typeface="Roboto Mono Regular" panose="020B0604020202020204" charset="0"/>
                  <a:ea typeface="Roboto Mono Regular" panose="020B0604020202020204" charset="0"/>
                </a:rPr>
                <a:t>curl -</a:t>
              </a:r>
              <a:r>
                <a:rPr lang="en-US" sz="2799" err="1">
                  <a:solidFill>
                    <a:srgbClr val="FFFFFF"/>
                  </a:solidFill>
                  <a:latin typeface="Roboto Mono Regular" panose="020B0604020202020204" charset="0"/>
                  <a:ea typeface="Roboto Mono Regular" panose="020B0604020202020204" charset="0"/>
                </a:rPr>
                <a:t>LfO</a:t>
              </a:r>
              <a:r>
                <a:rPr lang="en-US" sz="2799">
                  <a:solidFill>
                    <a:srgbClr val="FFFFFF"/>
                  </a:solidFill>
                  <a:latin typeface="Roboto Mono Regular" panose="020B0604020202020204" charset="0"/>
                  <a:ea typeface="Roboto Mono Regular" panose="020B0604020202020204" charset="0"/>
                </a:rPr>
                <a:t> </a:t>
              </a:r>
              <a:r>
                <a:rPr lang="en-US" sz="2799">
                  <a:solidFill>
                    <a:srgbClr val="E9462C"/>
                  </a:solidFill>
                  <a:latin typeface="Roboto Mono Regular" panose="020B0604020202020204" charset="0"/>
                  <a:ea typeface="Roboto Mono Regular" panose="020B0604020202020204" charset="0"/>
                </a:rPr>
                <a:t>'https://airflow.apache.org/docs/</a:t>
              </a:r>
              <a:r>
                <a:rPr lang="en-US" sz="2799" err="1">
                  <a:solidFill>
                    <a:srgbClr val="E9462C"/>
                  </a:solidFill>
                  <a:latin typeface="Roboto Mono Regular" panose="020B0604020202020204" charset="0"/>
                  <a:ea typeface="Roboto Mono Regular" panose="020B0604020202020204" charset="0"/>
                </a:rPr>
                <a:t>apache</a:t>
              </a:r>
              <a:r>
                <a:rPr lang="en-US" sz="2799">
                  <a:solidFill>
                    <a:srgbClr val="E9462C"/>
                  </a:solidFill>
                  <a:latin typeface="Roboto Mono Regular" panose="020B0604020202020204" charset="0"/>
                  <a:ea typeface="Roboto Mono Regular" panose="020B0604020202020204" charset="0"/>
                </a:rPr>
                <a:t>-airflow/2.5.1/airflow.sh' </a:t>
              </a:r>
            </a:p>
            <a:p>
              <a:pPr lvl="2">
                <a:lnSpc>
                  <a:spcPts val="3919"/>
                </a:lnSpc>
              </a:pPr>
              <a:r>
                <a:rPr lang="en-US" sz="2799" err="1">
                  <a:solidFill>
                    <a:srgbClr val="FFFFFF"/>
                  </a:solidFill>
                  <a:latin typeface="Roboto Mono Regular" panose="020B0604020202020204" charset="0"/>
                  <a:ea typeface="Roboto Mono Regular" panose="020B0604020202020204" charset="0"/>
                </a:rPr>
                <a:t>chmod</a:t>
              </a:r>
              <a:r>
                <a:rPr lang="en-US" sz="2799">
                  <a:solidFill>
                    <a:srgbClr val="FFFFFF"/>
                  </a:solidFill>
                  <a:latin typeface="Roboto Mono Regular" panose="020B0604020202020204" charset="0"/>
                  <a:ea typeface="Roboto Mono Regular" panose="020B0604020202020204" charset="0"/>
                </a:rPr>
                <a:t> +x airflow.sh</a:t>
              </a:r>
            </a:p>
          </p:txBody>
        </p:sp>
      </p:grpSp>
      <p:sp>
        <p:nvSpPr>
          <p:cNvPr id="25" name="Espace réservé du numéro de diapositive 24">
            <a:extLst>
              <a:ext uri="{FF2B5EF4-FFF2-40B4-BE49-F238E27FC236}">
                <a16:creationId xmlns:a16="http://schemas.microsoft.com/office/drawing/2014/main" id="{0D25C0A4-9F34-84D7-964A-FF183119C27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27</a:t>
            </a:fld>
            <a:endParaRPr lang="en-US" sz="1800" b="1">
              <a:solidFill>
                <a:srgbClr val="A8CEC3"/>
              </a:solidFill>
            </a:endParaRPr>
          </a:p>
        </p:txBody>
      </p:sp>
    </p:spTree>
    <p:extLst>
      <p:ext uri="{BB962C8B-B14F-4D97-AF65-F5344CB8AC3E}">
        <p14:creationId xmlns:p14="http://schemas.microsoft.com/office/powerpoint/2010/main" val="166895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7" end="7"/>
                                            </p:txEl>
                                          </p:spTgt>
                                        </p:tgtEl>
                                        <p:attrNameLst>
                                          <p:attrName>style.visibility</p:attrName>
                                        </p:attrNameLst>
                                      </p:cBhvr>
                                      <p:to>
                                        <p:strVal val="visible"/>
                                      </p:to>
                                    </p:set>
                                    <p:animEffect transition="in" filter="dissolve">
                                      <p:cBhvr>
                                        <p:cTn id="17"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842" y="1209675"/>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
              </a:rPr>
              <a:t>LA LIGNE DE COMMANDE</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1" name="TextBox 11"/>
          <p:cNvSpPr txBox="1"/>
          <p:nvPr/>
        </p:nvSpPr>
        <p:spPr>
          <a:xfrm>
            <a:off x="1123842" y="2249837"/>
            <a:ext cx="15232471" cy="2647200"/>
          </a:xfrm>
          <a:prstGeom prst="rect">
            <a:avLst/>
          </a:prstGeom>
        </p:spPr>
        <p:txBody>
          <a:bodyPr lIns="0" tIns="0" rIns="0" bIns="0" rtlCol="0" anchor="t">
            <a:spAutoFit/>
          </a:bodyPr>
          <a:lstStyle/>
          <a:p>
            <a:pPr>
              <a:lnSpc>
                <a:spcPts val="4200"/>
              </a:lnSpc>
            </a:pPr>
            <a:r>
              <a:rPr lang="en-US" sz="2800" spc="27" err="1">
                <a:solidFill>
                  <a:srgbClr val="545454"/>
                </a:solidFill>
                <a:latin typeface="Avenir Next LT Pro Light" panose="020B0304020202020204" pitchFamily="34" charset="0"/>
              </a:rPr>
              <a:t>Vous</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pouvez</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également</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utiliser</a:t>
            </a:r>
            <a:r>
              <a:rPr lang="en-US" sz="2800" spc="27">
                <a:solidFill>
                  <a:srgbClr val="545454"/>
                </a:solidFill>
                <a:latin typeface="Avenir Next LT Pro Light" panose="020B0304020202020204" pitchFamily="34" charset="0"/>
              </a:rPr>
              <a:t> bash </a:t>
            </a:r>
            <a:r>
              <a:rPr lang="en-US" sz="2800" spc="27" err="1">
                <a:solidFill>
                  <a:srgbClr val="545454"/>
                </a:solidFill>
                <a:latin typeface="Avenir Next LT Pro Light" panose="020B0304020202020204" pitchFamily="34" charset="0"/>
              </a:rPr>
              <a:t>comme</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paramètre</a:t>
            </a:r>
            <a:r>
              <a:rPr lang="en-US" sz="2800" spc="27">
                <a:solidFill>
                  <a:srgbClr val="545454"/>
                </a:solidFill>
                <a:latin typeface="Avenir Next LT Pro Light" panose="020B0304020202020204" pitchFamily="34" charset="0"/>
              </a:rPr>
              <a:t> pour </a:t>
            </a:r>
            <a:r>
              <a:rPr lang="en-US" sz="2800" spc="27" err="1">
                <a:solidFill>
                  <a:srgbClr val="545454"/>
                </a:solidFill>
                <a:latin typeface="Avenir Next LT Pro Light" panose="020B0304020202020204" pitchFamily="34" charset="0"/>
              </a:rPr>
              <a:t>entrer</a:t>
            </a:r>
            <a:r>
              <a:rPr lang="en-US" sz="2800" spc="27">
                <a:solidFill>
                  <a:srgbClr val="545454"/>
                </a:solidFill>
                <a:latin typeface="Avenir Next LT Pro Light" panose="020B0304020202020204" pitchFamily="34" charset="0"/>
              </a:rPr>
              <a:t> un shell bash </a:t>
            </a:r>
            <a:r>
              <a:rPr lang="en-US" sz="2800" spc="27" err="1">
                <a:solidFill>
                  <a:srgbClr val="545454"/>
                </a:solidFill>
                <a:latin typeface="Avenir Next LT Pro Light" panose="020B0304020202020204" pitchFamily="34" charset="0"/>
              </a:rPr>
              <a:t>interactif</a:t>
            </a:r>
            <a:r>
              <a:rPr lang="en-US" sz="2800" spc="27">
                <a:solidFill>
                  <a:srgbClr val="545454"/>
                </a:solidFill>
                <a:latin typeface="Avenir Next LT Pro Light" panose="020B0304020202020204" pitchFamily="34" charset="0"/>
              </a:rPr>
              <a:t> dans le </a:t>
            </a:r>
            <a:r>
              <a:rPr lang="en-US" sz="2800" spc="27" err="1">
                <a:solidFill>
                  <a:srgbClr val="545454"/>
                </a:solidFill>
                <a:latin typeface="Avenir Next LT Pro Light" panose="020B0304020202020204" pitchFamily="34" charset="0"/>
              </a:rPr>
              <a:t>conteneur</a:t>
            </a:r>
            <a:r>
              <a:rPr lang="en-US" sz="2800" spc="27">
                <a:solidFill>
                  <a:srgbClr val="545454"/>
                </a:solidFill>
                <a:latin typeface="Avenir Next LT Pro Light" panose="020B0304020202020204" pitchFamily="34" charset="0"/>
              </a:rPr>
              <a:t>.</a:t>
            </a:r>
          </a:p>
          <a:p>
            <a:pPr>
              <a:lnSpc>
                <a:spcPts val="4200"/>
              </a:lnSpc>
            </a:pPr>
            <a:endParaRPr lang="en-US" sz="2800" spc="27">
              <a:solidFill>
                <a:srgbClr val="545454"/>
              </a:solidFill>
              <a:latin typeface="Avenir Next LT Pro Light" panose="020B0304020202020204" pitchFamily="34" charset="0"/>
            </a:endParaRPr>
          </a:p>
          <a:p>
            <a:pPr>
              <a:lnSpc>
                <a:spcPts val="4200"/>
              </a:lnSpc>
            </a:pPr>
            <a:endParaRPr lang="en-US" sz="2800" spc="27">
              <a:solidFill>
                <a:srgbClr val="545454"/>
              </a:solidFill>
              <a:latin typeface="Avenir Next LT Pro Light" panose="020B0304020202020204" pitchFamily="34" charset="0"/>
            </a:endParaRPr>
          </a:p>
          <a:p>
            <a:pPr>
              <a:lnSpc>
                <a:spcPts val="4200"/>
              </a:lnSpc>
            </a:pPr>
            <a:endParaRPr lang="en-US" sz="2800" spc="27">
              <a:solidFill>
                <a:srgbClr val="545454"/>
              </a:solidFill>
              <a:latin typeface="Avenir Next LT Pro Light" panose="020B0304020202020204" pitchFamily="34" charset="0"/>
            </a:endParaRPr>
          </a:p>
        </p:txBody>
      </p:sp>
      <p:pic>
        <p:nvPicPr>
          <p:cNvPr id="12" name="Picture 12"/>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3" name="Group 13"/>
          <p:cNvGrpSpPr/>
          <p:nvPr/>
        </p:nvGrpSpPr>
        <p:grpSpPr>
          <a:xfrm>
            <a:off x="2961683" y="3245491"/>
            <a:ext cx="12364634" cy="3303091"/>
            <a:chOff x="0" y="-181165"/>
            <a:chExt cx="3256529" cy="869950"/>
          </a:xfrm>
        </p:grpSpPr>
        <p:sp>
          <p:nvSpPr>
            <p:cNvPr id="14" name="Freeform 14"/>
            <p:cNvSpPr/>
            <p:nvPr/>
          </p:nvSpPr>
          <p:spPr>
            <a:xfrm>
              <a:off x="0" y="0"/>
              <a:ext cx="3256529" cy="449983"/>
            </a:xfrm>
            <a:custGeom>
              <a:avLst/>
              <a:gdLst/>
              <a:ahLst/>
              <a:cxnLst/>
              <a:rect l="l" t="t" r="r" b="b"/>
              <a:pathLst>
                <a:path w="3256529" h="449983">
                  <a:moveTo>
                    <a:pt x="31933" y="0"/>
                  </a:moveTo>
                  <a:lnTo>
                    <a:pt x="3224596" y="0"/>
                  </a:lnTo>
                  <a:cubicBezTo>
                    <a:pt x="3233065" y="0"/>
                    <a:pt x="3241188" y="3364"/>
                    <a:pt x="3247176" y="9353"/>
                  </a:cubicBezTo>
                  <a:cubicBezTo>
                    <a:pt x="3253165" y="15341"/>
                    <a:pt x="3256529" y="23464"/>
                    <a:pt x="3256529" y="31933"/>
                  </a:cubicBezTo>
                  <a:lnTo>
                    <a:pt x="3256529" y="418050"/>
                  </a:lnTo>
                  <a:cubicBezTo>
                    <a:pt x="3256529" y="426519"/>
                    <a:pt x="3253165" y="434641"/>
                    <a:pt x="3247176" y="440630"/>
                  </a:cubicBezTo>
                  <a:cubicBezTo>
                    <a:pt x="3241188" y="446619"/>
                    <a:pt x="3233065" y="449983"/>
                    <a:pt x="3224596" y="449983"/>
                  </a:cubicBezTo>
                  <a:lnTo>
                    <a:pt x="31933" y="449983"/>
                  </a:lnTo>
                  <a:cubicBezTo>
                    <a:pt x="23464" y="449983"/>
                    <a:pt x="15341" y="446619"/>
                    <a:pt x="9353" y="440630"/>
                  </a:cubicBezTo>
                  <a:cubicBezTo>
                    <a:pt x="3364" y="434641"/>
                    <a:pt x="0" y="426519"/>
                    <a:pt x="0" y="418050"/>
                  </a:cubicBezTo>
                  <a:lnTo>
                    <a:pt x="0" y="31933"/>
                  </a:lnTo>
                  <a:cubicBezTo>
                    <a:pt x="0" y="23464"/>
                    <a:pt x="3364" y="15341"/>
                    <a:pt x="9353" y="9353"/>
                  </a:cubicBezTo>
                  <a:cubicBezTo>
                    <a:pt x="15341" y="3364"/>
                    <a:pt x="23464" y="0"/>
                    <a:pt x="31933" y="0"/>
                  </a:cubicBezTo>
                  <a:close/>
                </a:path>
              </a:pathLst>
            </a:custGeom>
            <a:solidFill>
              <a:srgbClr val="3B3838"/>
            </a:solidFill>
            <a:ln w="38100">
              <a:solidFill>
                <a:srgbClr val="BBCBCD"/>
              </a:solidFill>
            </a:ln>
          </p:spPr>
        </p:sp>
        <p:sp>
          <p:nvSpPr>
            <p:cNvPr id="15" name="TextBox 15"/>
            <p:cNvSpPr txBox="1"/>
            <p:nvPr/>
          </p:nvSpPr>
          <p:spPr>
            <a:xfrm>
              <a:off x="424116" y="-181165"/>
              <a:ext cx="1949371" cy="869950"/>
            </a:xfrm>
            <a:prstGeom prst="rect">
              <a:avLst/>
            </a:prstGeom>
          </p:spPr>
          <p:txBody>
            <a:bodyPr lIns="50800" tIns="50800" rIns="50800" bIns="50800" rtlCol="0" anchor="ctr"/>
            <a:lstStyle/>
            <a:p>
              <a:pPr algn="ctr">
                <a:lnSpc>
                  <a:spcPts val="3919"/>
                </a:lnSpc>
              </a:pPr>
              <a:r>
                <a:rPr lang="en-US" sz="2799">
                  <a:solidFill>
                    <a:srgbClr val="FFFFFF"/>
                  </a:solidFill>
                  <a:latin typeface="Roboto Mono Regular" panose="020B0604020202020204" charset="0"/>
                  <a:ea typeface="Roboto Mono Regular" panose="020B0604020202020204" charset="0"/>
                </a:rPr>
                <a:t>./airflow.sh bash</a:t>
              </a:r>
            </a:p>
          </p:txBody>
        </p:sp>
      </p:grpSp>
      <p:sp>
        <p:nvSpPr>
          <p:cNvPr id="25" name="Espace réservé du numéro de diapositive 24">
            <a:extLst>
              <a:ext uri="{FF2B5EF4-FFF2-40B4-BE49-F238E27FC236}">
                <a16:creationId xmlns:a16="http://schemas.microsoft.com/office/drawing/2014/main" id="{4FB023F5-36EB-5676-F331-59F8C72C01E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28</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8816711" y="4245894"/>
            <a:ext cx="6801242" cy="2128788"/>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Light" panose="020B0304020202020204" pitchFamily="34" charset="0"/>
              </a:rPr>
              <a:t>ANATOMIE DE WORKFLOWS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03.</a:t>
            </a:r>
          </a:p>
        </p:txBody>
      </p:sp>
    </p:spTree>
    <p:extLst>
      <p:ext uri="{BB962C8B-B14F-4D97-AF65-F5344CB8AC3E}">
        <p14:creationId xmlns:p14="http://schemas.microsoft.com/office/powerpoint/2010/main" val="603712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5962" y="4221726"/>
            <a:ext cx="4575768" cy="909956"/>
          </a:xfrm>
          <a:prstGeom prst="rect">
            <a:avLst/>
          </a:prstGeom>
        </p:spPr>
        <p:txBody>
          <a:bodyPr lIns="0" tIns="0" rIns="0" bIns="0" rtlCol="0" anchor="t">
            <a:spAutoFit/>
          </a:bodyPr>
          <a:lstStyle/>
          <a:p>
            <a:pPr>
              <a:lnSpc>
                <a:spcPts val="7040"/>
              </a:lnSpc>
            </a:pPr>
            <a:r>
              <a:rPr lang="en-US" sz="6400" b="1" err="1">
                <a:solidFill>
                  <a:srgbClr val="545454"/>
                </a:solidFill>
                <a:latin typeface="Avenir Next LT Pro Light" panose="020B0304020202020204" pitchFamily="34" charset="0"/>
              </a:rPr>
              <a:t>Programme</a:t>
            </a:r>
            <a:endParaRPr lang="en-US" sz="6400" b="1">
              <a:solidFill>
                <a:srgbClr val="545454"/>
              </a:solidFill>
              <a:latin typeface="Avenir Next LT Pro Light" panose="020B0304020202020204" pitchFamily="34" charset="0"/>
            </a:endParaRPr>
          </a:p>
        </p:txBody>
      </p:sp>
      <p:sp>
        <p:nvSpPr>
          <p:cNvPr id="5" name="AutoShape 5"/>
          <p:cNvSpPr/>
          <p:nvPr/>
        </p:nvSpPr>
        <p:spPr>
          <a:xfrm>
            <a:off x="795962" y="5385642"/>
            <a:ext cx="1175568" cy="137659"/>
          </a:xfrm>
          <a:prstGeom prst="rect">
            <a:avLst/>
          </a:prstGeom>
          <a:solidFill>
            <a:srgbClr val="545454"/>
          </a:solidFill>
        </p:spPr>
      </p:sp>
      <p:grpSp>
        <p:nvGrpSpPr>
          <p:cNvPr id="11" name="Group 11"/>
          <p:cNvGrpSpPr/>
          <p:nvPr/>
        </p:nvGrpSpPr>
        <p:grpSpPr>
          <a:xfrm rot="5400000">
            <a:off x="16762453" y="1336691"/>
            <a:ext cx="804837" cy="188856"/>
            <a:chOff x="0" y="0"/>
            <a:chExt cx="1073116" cy="251808"/>
          </a:xfrm>
        </p:grpSpPr>
        <p:grpSp>
          <p:nvGrpSpPr>
            <p:cNvPr id="12" name="Group 12"/>
            <p:cNvGrpSpPr/>
            <p:nvPr/>
          </p:nvGrpSpPr>
          <p:grpSpPr>
            <a:xfrm>
              <a:off x="0" y="0"/>
              <a:ext cx="251808" cy="25180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4" name="Group 14"/>
            <p:cNvGrpSpPr/>
            <p:nvPr/>
          </p:nvGrpSpPr>
          <p:grpSpPr>
            <a:xfrm>
              <a:off x="410654" y="0"/>
              <a:ext cx="251808" cy="251808"/>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6" name="Group 16"/>
            <p:cNvGrpSpPr/>
            <p:nvPr/>
          </p:nvGrpSpPr>
          <p:grpSpPr>
            <a:xfrm>
              <a:off x="821308" y="0"/>
              <a:ext cx="251808" cy="251808"/>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9" name="Picture 19"/>
          <p:cNvPicPr>
            <a:picLocks noChangeAspect="1"/>
          </p:cNvPicPr>
          <p:nvPr/>
        </p:nvPicPr>
        <p:blipFill>
          <a:blip r:embed="rId2"/>
          <a:srcRect t="20802" r="2170" b="22228"/>
          <a:stretch>
            <a:fillRect/>
          </a:stretch>
        </p:blipFill>
        <p:spPr>
          <a:xfrm>
            <a:off x="16687901" y="0"/>
            <a:ext cx="1600099" cy="922073"/>
          </a:xfrm>
          <a:prstGeom prst="rect">
            <a:avLst/>
          </a:prstGeom>
        </p:spPr>
      </p:pic>
      <p:graphicFrame>
        <p:nvGraphicFramePr>
          <p:cNvPr id="25" name="Tableau 25">
            <a:extLst>
              <a:ext uri="{FF2B5EF4-FFF2-40B4-BE49-F238E27FC236}">
                <a16:creationId xmlns:a16="http://schemas.microsoft.com/office/drawing/2014/main" id="{CF3928DF-9405-631B-B488-2DB6686BABD0}"/>
              </a:ext>
            </a:extLst>
          </p:cNvPr>
          <p:cNvGraphicFramePr>
            <a:graphicFrameLocks noGrp="1"/>
          </p:cNvGraphicFramePr>
          <p:nvPr>
            <p:extLst>
              <p:ext uri="{D42A27DB-BD31-4B8C-83A1-F6EECF244321}">
                <p14:modId xmlns:p14="http://schemas.microsoft.com/office/powerpoint/2010/main" val="3540852020"/>
              </p:ext>
            </p:extLst>
          </p:nvPr>
        </p:nvGraphicFramePr>
        <p:xfrm>
          <a:off x="5704239" y="-544441"/>
          <a:ext cx="12239626" cy="9738606"/>
        </p:xfrm>
        <a:graphic>
          <a:graphicData uri="http://schemas.openxmlformats.org/drawingml/2006/table">
            <a:tbl>
              <a:tblPr firstRow="1" bandRow="1">
                <a:tableStyleId>{2D5ABB26-0587-4C30-8999-92F81FD0307C}</a:tableStyleId>
              </a:tblPr>
              <a:tblGrid>
                <a:gridCol w="1524001">
                  <a:extLst>
                    <a:ext uri="{9D8B030D-6E8A-4147-A177-3AD203B41FA5}">
                      <a16:colId xmlns:a16="http://schemas.microsoft.com/office/drawing/2014/main" val="4247694540"/>
                    </a:ext>
                  </a:extLst>
                </a:gridCol>
                <a:gridCol w="10715625">
                  <a:extLst>
                    <a:ext uri="{9D8B030D-6E8A-4147-A177-3AD203B41FA5}">
                      <a16:colId xmlns:a16="http://schemas.microsoft.com/office/drawing/2014/main" val="1653816792"/>
                    </a:ext>
                  </a:extLst>
                </a:gridCol>
              </a:tblGrid>
              <a:tr h="272352">
                <a:tc>
                  <a:txBody>
                    <a:bodyPr/>
                    <a:lstStyle/>
                    <a:p>
                      <a:endParaRPr lang="fr-MA" sz="2000"/>
                    </a:p>
                  </a:txBody>
                  <a:tcPr/>
                </a:tc>
                <a:tc>
                  <a:txBody>
                    <a:bodyPr/>
                    <a:lstStyle/>
                    <a:p>
                      <a:pPr lvl="0"/>
                      <a:endParaRPr lang="en-US" sz="2000">
                        <a:solidFill>
                          <a:srgbClr val="000000"/>
                        </a:solidFill>
                      </a:endParaRPr>
                    </a:p>
                  </a:txBody>
                  <a:tcPr/>
                </a:tc>
                <a:extLst>
                  <a:ext uri="{0D108BD9-81ED-4DB2-BD59-A6C34878D82A}">
                    <a16:rowId xmlns:a16="http://schemas.microsoft.com/office/drawing/2014/main" val="33705247"/>
                  </a:ext>
                </a:extLst>
              </a:tr>
              <a:tr h="868762">
                <a:tc>
                  <a:txBody>
                    <a:bodyPr/>
                    <a:lstStyle/>
                    <a:p>
                      <a:endParaRPr lang="fr-MA" sz="2000"/>
                    </a:p>
                  </a:txBody>
                  <a:tcPr/>
                </a:tc>
                <a:tc>
                  <a:txBody>
                    <a:bodyPr/>
                    <a:lstStyle/>
                    <a:p>
                      <a:pPr lvl="0"/>
                      <a:endParaRPr lang="en-US" sz="2000">
                        <a:solidFill>
                          <a:srgbClr val="000000"/>
                        </a:solidFill>
                        <a:latin typeface="Avenir Next LT Pro Light"/>
                      </a:endParaRPr>
                    </a:p>
                  </a:txBody>
                  <a:tcPr/>
                </a:tc>
                <a:extLst>
                  <a:ext uri="{0D108BD9-81ED-4DB2-BD59-A6C34878D82A}">
                    <a16:rowId xmlns:a16="http://schemas.microsoft.com/office/drawing/2014/main" val="3342609590"/>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solidFill>
                          <a:srgbClr val="AECAC2"/>
                        </a:solidFill>
                        <a:latin typeface="League Spartan"/>
                      </a:endParaRPr>
                    </a:p>
                  </a:txBody>
                  <a:tcPr/>
                </a:tc>
                <a:tc>
                  <a:txBody>
                    <a:bodyPr/>
                    <a:lstStyle/>
                    <a:p>
                      <a:pPr lvl="0"/>
                      <a:endParaRPr lang="en-US" sz="2000">
                        <a:solidFill>
                          <a:srgbClr val="000000"/>
                        </a:solidFill>
                        <a:latin typeface="Avenir Next LT Pro Light"/>
                      </a:endParaRPr>
                    </a:p>
                  </a:txBody>
                  <a:tcPr/>
                </a:tc>
                <a:extLst>
                  <a:ext uri="{0D108BD9-81ED-4DB2-BD59-A6C34878D82A}">
                    <a16:rowId xmlns:a16="http://schemas.microsoft.com/office/drawing/2014/main" val="424608918"/>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solidFill>
                          <a:srgbClr val="AECAC2"/>
                        </a:solidFill>
                        <a:latin typeface="League Spartan"/>
                      </a:endParaRPr>
                    </a:p>
                  </a:txBody>
                  <a:tcPr/>
                </a:tc>
                <a:tc>
                  <a:txBody>
                    <a:bodyPr/>
                    <a:lstStyle/>
                    <a:p>
                      <a:pPr lvl="0"/>
                      <a:endParaRPr lang="en-US" sz="2000">
                        <a:solidFill>
                          <a:srgbClr val="000000"/>
                        </a:solidFill>
                        <a:latin typeface="Avenir Next LT Pro Light"/>
                      </a:endParaRPr>
                    </a:p>
                  </a:txBody>
                  <a:tcPr/>
                </a:tc>
                <a:extLst>
                  <a:ext uri="{0D108BD9-81ED-4DB2-BD59-A6C34878D82A}">
                    <a16:rowId xmlns:a16="http://schemas.microsoft.com/office/drawing/2014/main" val="232651749"/>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AECAC2"/>
                          </a:solidFill>
                        </a:rPr>
                        <a:t>Module 05</a:t>
                      </a:r>
                      <a:endParaRPr lang="en-US" sz="2000" b="1">
                        <a:solidFill>
                          <a:srgbClr val="AECAC2"/>
                        </a:solidFill>
                        <a:latin typeface="League Spartan"/>
                      </a:endParaRPr>
                    </a:p>
                  </a:txBody>
                  <a:tcPr/>
                </a:tc>
                <a:tc>
                  <a:txBody>
                    <a:bodyPr/>
                    <a:lstStyle/>
                    <a:p>
                      <a:pPr lvl="0"/>
                      <a:r>
                        <a:rPr lang="en-US" sz="2000" b="1"/>
                        <a:t>TASKS &amp; OPERATORS</a:t>
                      </a:r>
                      <a:r>
                        <a:rPr lang="en-US" sz="2000"/>
                        <a:t>​</a:t>
                      </a:r>
                      <a:r>
                        <a:rPr lang="en-US" sz="2000" b="1"/>
                        <a:t>​</a:t>
                      </a:r>
                      <a:r>
                        <a:rPr lang="fr-FR" sz="2000">
                          <a:solidFill>
                            <a:srgbClr val="000000"/>
                          </a:solidFill>
                        </a:rPr>
                        <a:t>​ </a:t>
                      </a:r>
                    </a:p>
                    <a:p>
                      <a:pPr marL="742950" lvl="1" indent="-285750" fontAlgn="base">
                        <a:buFont typeface="Arial" panose="020B0604020202020204" pitchFamily="34" charset="0"/>
                        <a:buChar char="•"/>
                      </a:pPr>
                      <a:r>
                        <a:rPr lang="fr-FR" sz="2000">
                          <a:solidFill>
                            <a:srgbClr val="000000"/>
                          </a:solidFill>
                        </a:rPr>
                        <a:t>Instances de tâches </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fr-FR" sz="2000">
                          <a:solidFill>
                            <a:srgbClr val="000000"/>
                          </a:solidFill>
                        </a:rPr>
                        <a:t>Les dépendances entre tache / opérateurs</a:t>
                      </a:r>
                      <a:r>
                        <a:rPr lang="fr-FR" sz="2000"/>
                        <a:t>​</a:t>
                      </a:r>
                      <a:endParaRPr lang="fr-FR" sz="2000">
                        <a:solidFill>
                          <a:srgbClr val="000000"/>
                        </a:solidFill>
                      </a:endParaRPr>
                    </a:p>
                    <a:p>
                      <a:pPr marL="742950" lvl="1" indent="-285750" fontAlgn="base">
                        <a:buFont typeface="Arial" panose="020B0604020202020204" pitchFamily="34" charset="0"/>
                        <a:buChar char="•"/>
                      </a:pPr>
                      <a:r>
                        <a:rPr lang="fr-FR" sz="2000">
                          <a:solidFill>
                            <a:srgbClr val="000000"/>
                          </a:solidFill>
                        </a:rPr>
                        <a:t>Regrouper les tâches connexes en utilisant des groupes de tâches</a:t>
                      </a:r>
                    </a:p>
                    <a:p>
                      <a:pPr marL="742950" lvl="1" indent="-285750" fontAlgn="base">
                        <a:buFont typeface="Arial" panose="020B0604020202020204" pitchFamily="34" charset="0"/>
                        <a:buChar char="•"/>
                      </a:pPr>
                      <a:r>
                        <a:rPr lang="en-US" sz="2000">
                          <a:solidFill>
                            <a:srgbClr val="000000"/>
                          </a:solidFill>
                        </a:rPr>
                        <a:t>Best practices </a:t>
                      </a:r>
                      <a:r>
                        <a:rPr lang="fr-FR" sz="2000" b="1"/>
                        <a:t> </a:t>
                      </a:r>
                      <a:r>
                        <a:rPr lang="en-US" sz="2000"/>
                        <a:t>​</a:t>
                      </a:r>
                    </a:p>
                  </a:txBody>
                  <a:tcPr/>
                </a:tc>
                <a:extLst>
                  <a:ext uri="{0D108BD9-81ED-4DB2-BD59-A6C34878D82A}">
                    <a16:rowId xmlns:a16="http://schemas.microsoft.com/office/drawing/2014/main" val="723005195"/>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AECAC2"/>
                          </a:solidFill>
                        </a:rPr>
                        <a:t> Module 06</a:t>
                      </a:r>
                      <a:endParaRPr lang="en-US" sz="2000" b="1">
                        <a:solidFill>
                          <a:srgbClr val="AECAC2"/>
                        </a:solidFill>
                        <a:latin typeface="League Spartan"/>
                      </a:endParaRPr>
                    </a:p>
                  </a:txBody>
                  <a:tcPr/>
                </a:tc>
                <a:tc>
                  <a:txBody>
                    <a:bodyPr/>
                    <a:lstStyle/>
                    <a:p>
                      <a:pPr lvl="0"/>
                      <a:r>
                        <a:rPr lang="en-US" sz="2000" b="1"/>
                        <a:t>EXÉCUTEURS</a:t>
                      </a:r>
                      <a:r>
                        <a:rPr lang="en-US" sz="2000"/>
                        <a:t>​</a:t>
                      </a:r>
                      <a:endParaRPr lang="fr-MA" sz="2000" b="1"/>
                    </a:p>
                    <a:p>
                      <a:pPr marL="800100" lvl="1" indent="-342900">
                        <a:buFont typeface="Arial" panose="020B0604020202020204" pitchFamily="34" charset="0"/>
                        <a:buChar char="•"/>
                      </a:pPr>
                      <a:r>
                        <a:rPr lang="en-US" sz="2000" err="1">
                          <a:solidFill>
                            <a:srgbClr val="000000"/>
                          </a:solidFill>
                        </a:rPr>
                        <a:t>Differents</a:t>
                      </a:r>
                      <a:r>
                        <a:rPr lang="en-US" sz="2000">
                          <a:solidFill>
                            <a:srgbClr val="000000"/>
                          </a:solidFill>
                        </a:rPr>
                        <a:t> types </a:t>
                      </a:r>
                      <a:r>
                        <a:rPr lang="en-US" sz="2000" err="1">
                          <a:solidFill>
                            <a:srgbClr val="000000"/>
                          </a:solidFill>
                        </a:rPr>
                        <a:t>d’exécuteurs</a:t>
                      </a:r>
                      <a:r>
                        <a:rPr lang="en-US" sz="2000">
                          <a:solidFill>
                            <a:srgbClr val="000000"/>
                          </a:solidFill>
                        </a:rPr>
                        <a:t> ​</a:t>
                      </a:r>
                      <a:endParaRPr lang="fr-MA" sz="2000">
                        <a:solidFill>
                          <a:srgbClr val="000000"/>
                        </a:solidFill>
                      </a:endParaRPr>
                    </a:p>
                    <a:p>
                      <a:pPr marL="800100" lvl="1" indent="-342900">
                        <a:buFont typeface="Arial" panose="020B0604020202020204" pitchFamily="34" charset="0"/>
                        <a:buChar char="•"/>
                      </a:pPr>
                      <a:r>
                        <a:rPr lang="en-US" sz="2000" err="1">
                          <a:solidFill>
                            <a:srgbClr val="000000"/>
                          </a:solidFill>
                        </a:rPr>
                        <a:t>Exécuteurs</a:t>
                      </a:r>
                      <a:r>
                        <a:rPr lang="en-US" sz="2000">
                          <a:solidFill>
                            <a:srgbClr val="000000"/>
                          </a:solidFill>
                        </a:rPr>
                        <a:t> </a:t>
                      </a:r>
                      <a:r>
                        <a:rPr lang="en-US" sz="2000" err="1">
                          <a:solidFill>
                            <a:srgbClr val="000000"/>
                          </a:solidFill>
                        </a:rPr>
                        <a:t>séquentiels</a:t>
                      </a:r>
                      <a:r>
                        <a:rPr lang="en-US" sz="2000">
                          <a:solidFill>
                            <a:srgbClr val="000000"/>
                          </a:solidFill>
                        </a:rPr>
                        <a:t> avec </a:t>
                      </a:r>
                      <a:r>
                        <a:rPr lang="en-US" sz="2000" err="1">
                          <a:solidFill>
                            <a:srgbClr val="000000"/>
                          </a:solidFill>
                        </a:rPr>
                        <a:t>sqlite</a:t>
                      </a:r>
                      <a:endParaRPr lang="en-US" sz="2000">
                        <a:solidFill>
                          <a:srgbClr val="000000"/>
                        </a:solidFill>
                      </a:endParaRPr>
                    </a:p>
                    <a:p>
                      <a:pPr marL="800100" lvl="1" indent="-342900">
                        <a:buFont typeface="Arial" panose="020B0604020202020204" pitchFamily="34" charset="0"/>
                        <a:buChar char="•"/>
                      </a:pPr>
                      <a:r>
                        <a:rPr lang="en-US" sz="2000" err="1">
                          <a:solidFill>
                            <a:srgbClr val="000000"/>
                          </a:solidFill>
                        </a:rPr>
                        <a:t>Exécuteurs</a:t>
                      </a:r>
                      <a:r>
                        <a:rPr lang="en-US" sz="2000">
                          <a:solidFill>
                            <a:srgbClr val="000000"/>
                          </a:solidFill>
                        </a:rPr>
                        <a:t> </a:t>
                      </a:r>
                      <a:r>
                        <a:rPr lang="en-US" sz="2000" err="1">
                          <a:solidFill>
                            <a:srgbClr val="000000"/>
                          </a:solidFill>
                        </a:rPr>
                        <a:t>locaux</a:t>
                      </a:r>
                      <a:r>
                        <a:rPr lang="en-US" sz="2000">
                          <a:solidFill>
                            <a:srgbClr val="000000"/>
                          </a:solidFill>
                        </a:rPr>
                        <a:t> avec </a:t>
                      </a:r>
                      <a:r>
                        <a:rPr lang="en-US" sz="2000" err="1">
                          <a:solidFill>
                            <a:srgbClr val="000000"/>
                          </a:solidFill>
                        </a:rPr>
                        <a:t>postgresql</a:t>
                      </a:r>
                      <a:r>
                        <a:rPr lang="en-US" sz="2000">
                          <a:solidFill>
                            <a:srgbClr val="000000"/>
                          </a:solidFill>
                        </a:rPr>
                        <a:t>​</a:t>
                      </a:r>
                    </a:p>
                    <a:p>
                      <a:pPr marL="800100" lvl="1" indent="-342900">
                        <a:buFont typeface="Arial" panose="020B0604020202020204" pitchFamily="34" charset="0"/>
                        <a:buChar char="•"/>
                      </a:pPr>
                      <a:r>
                        <a:rPr lang="fr-FR" sz="2000">
                          <a:solidFill>
                            <a:srgbClr val="000000"/>
                          </a:solidFill>
                        </a:rPr>
                        <a:t>Configurer un dag avec un exécuteur local et </a:t>
                      </a:r>
                      <a:r>
                        <a:rPr lang="fr-FR" sz="2000" err="1">
                          <a:solidFill>
                            <a:srgbClr val="000000"/>
                          </a:solidFill>
                        </a:rPr>
                        <a:t>postgresql</a:t>
                      </a:r>
                      <a:r>
                        <a:rPr lang="fr-FR" sz="2000">
                          <a:solidFill>
                            <a:srgbClr val="000000"/>
                          </a:solidFill>
                        </a:rPr>
                        <a:t>​</a:t>
                      </a:r>
                    </a:p>
                    <a:p>
                      <a:pPr marL="800100" lvl="1" indent="-342900">
                        <a:buFont typeface="Arial" panose="020B0604020202020204" pitchFamily="34" charset="0"/>
                        <a:buChar char="•"/>
                      </a:pPr>
                      <a:r>
                        <a:rPr lang="fr-FR" sz="2000">
                          <a:solidFill>
                            <a:srgbClr val="000000"/>
                          </a:solidFill>
                        </a:rPr>
                        <a:t>Les exécuteurs avec </a:t>
                      </a:r>
                      <a:r>
                        <a:rPr lang="fr-FR" sz="2000" err="1">
                          <a:solidFill>
                            <a:srgbClr val="000000"/>
                          </a:solidFill>
                        </a:rPr>
                        <a:t>postgresql</a:t>
                      </a:r>
                      <a:r>
                        <a:rPr lang="fr-FR" sz="2000">
                          <a:solidFill>
                            <a:srgbClr val="000000"/>
                          </a:solidFill>
                        </a:rPr>
                        <a:t> et </a:t>
                      </a:r>
                      <a:r>
                        <a:rPr lang="fr-FR" sz="2000" err="1">
                          <a:solidFill>
                            <a:srgbClr val="000000"/>
                          </a:solidFill>
                        </a:rPr>
                        <a:t>rabbitmq</a:t>
                      </a:r>
                      <a:r>
                        <a:rPr lang="fr-FR" sz="2000">
                          <a:solidFill>
                            <a:srgbClr val="000000"/>
                          </a:solidFill>
                        </a:rPr>
                        <a:t>​</a:t>
                      </a:r>
                    </a:p>
                    <a:p>
                      <a:pPr marL="800100" lvl="1" indent="-342900">
                        <a:buFont typeface="Arial" panose="020B0604020202020204" pitchFamily="34" charset="0"/>
                        <a:buChar char="•"/>
                      </a:pPr>
                      <a:r>
                        <a:rPr lang="en-US" sz="2000">
                          <a:solidFill>
                            <a:srgbClr val="000000"/>
                          </a:solidFill>
                        </a:rPr>
                        <a:t>Les </a:t>
                      </a:r>
                      <a:r>
                        <a:rPr lang="en-US" sz="2000" err="1">
                          <a:solidFill>
                            <a:srgbClr val="000000"/>
                          </a:solidFill>
                        </a:rPr>
                        <a:t>exécuteurs</a:t>
                      </a:r>
                      <a:r>
                        <a:rPr lang="en-US" sz="2000">
                          <a:solidFill>
                            <a:srgbClr val="000000"/>
                          </a:solidFill>
                        </a:rPr>
                        <a:t> multi-</a:t>
                      </a:r>
                      <a:r>
                        <a:rPr lang="en-US" sz="2000" err="1">
                          <a:solidFill>
                            <a:srgbClr val="000000"/>
                          </a:solidFill>
                        </a:rPr>
                        <a:t>noeuds</a:t>
                      </a:r>
                      <a:r>
                        <a:rPr lang="en-US" sz="2000">
                          <a:solidFill>
                            <a:srgbClr val="000000"/>
                          </a:solidFill>
                        </a:rPr>
                        <a:t>​</a:t>
                      </a:r>
                    </a:p>
                    <a:p>
                      <a:pPr marL="800100" lvl="1" indent="-342900">
                        <a:buFont typeface="Arial" panose="020B0604020202020204" pitchFamily="34" charset="0"/>
                        <a:buChar char="•"/>
                      </a:pPr>
                      <a:r>
                        <a:rPr lang="fr-FR" sz="2000">
                          <a:solidFill>
                            <a:srgbClr val="000000"/>
                          </a:solidFill>
                        </a:rPr>
                        <a:t>Exécuteurs : Comparaison​</a:t>
                      </a:r>
                      <a:r>
                        <a:rPr lang="en-US" sz="2000">
                          <a:solidFill>
                            <a:srgbClr val="000000"/>
                          </a:solidFill>
                        </a:rPr>
                        <a:t>​</a:t>
                      </a:r>
                      <a:endParaRPr lang="en-US" sz="2000">
                        <a:solidFill>
                          <a:srgbClr val="000000"/>
                        </a:solidFill>
                        <a:latin typeface="Avenir Next LT Pro Light"/>
                      </a:endParaRPr>
                    </a:p>
                  </a:txBody>
                  <a:tcPr/>
                </a:tc>
                <a:extLst>
                  <a:ext uri="{0D108BD9-81ED-4DB2-BD59-A6C34878D82A}">
                    <a16:rowId xmlns:a16="http://schemas.microsoft.com/office/drawing/2014/main" val="3664025473"/>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rgbClr val="AECAC2"/>
                          </a:solidFill>
                        </a:rPr>
                        <a:t>Module 07</a:t>
                      </a:r>
                      <a:endParaRPr lang="en-US" sz="1800" b="1">
                        <a:solidFill>
                          <a:srgbClr val="AECAC2"/>
                        </a:solidFill>
                        <a:latin typeface="League Spartan"/>
                      </a:endParaRPr>
                    </a:p>
                  </a:txBody>
                  <a:tcPr/>
                </a:tc>
                <a:tc>
                  <a:txBody>
                    <a:bodyPr/>
                    <a:lstStyle/>
                    <a:p>
                      <a:pPr lvl="0"/>
                      <a:r>
                        <a:rPr lang="en-US" sz="2000" b="1"/>
                        <a:t>GESTION DES WORKFLOWS​</a:t>
                      </a:r>
                    </a:p>
                    <a:p>
                      <a:pPr marL="800100" lvl="1" indent="-342900">
                        <a:buFont typeface="Arial" panose="020B0604020202020204" pitchFamily="34" charset="0"/>
                        <a:buChar char="•"/>
                      </a:pPr>
                      <a:r>
                        <a:rPr lang="en-US" sz="2000">
                          <a:solidFill>
                            <a:srgbClr val="000000"/>
                          </a:solidFill>
                        </a:rPr>
                        <a:t>Les </a:t>
                      </a:r>
                      <a:r>
                        <a:rPr lang="en-US" sz="2000" err="1">
                          <a:solidFill>
                            <a:srgbClr val="000000"/>
                          </a:solidFill>
                        </a:rPr>
                        <a:t>operateurs</a:t>
                      </a:r>
                      <a:r>
                        <a:rPr lang="en-US" sz="2000">
                          <a:solidFill>
                            <a:srgbClr val="000000"/>
                          </a:solidFill>
                        </a:rPr>
                        <a:t> : </a:t>
                      </a:r>
                      <a:r>
                        <a:rPr lang="en-US" sz="2000" err="1">
                          <a:solidFill>
                            <a:srgbClr val="000000"/>
                          </a:solidFill>
                        </a:rPr>
                        <a:t>sensoroperator</a:t>
                      </a:r>
                      <a:r>
                        <a:rPr lang="en-US" sz="2000">
                          <a:solidFill>
                            <a:srgbClr val="000000"/>
                          </a:solidFill>
                        </a:rPr>
                        <a:t>, </a:t>
                      </a:r>
                      <a:r>
                        <a:rPr lang="en-US" sz="2000" err="1">
                          <a:solidFill>
                            <a:srgbClr val="000000"/>
                          </a:solidFill>
                        </a:rPr>
                        <a:t>actionoperator</a:t>
                      </a:r>
                      <a:r>
                        <a:rPr lang="en-US" sz="2000">
                          <a:solidFill>
                            <a:srgbClr val="000000"/>
                          </a:solidFill>
                        </a:rPr>
                        <a:t> et </a:t>
                      </a:r>
                      <a:r>
                        <a:rPr lang="en-US" sz="2000" err="1">
                          <a:solidFill>
                            <a:srgbClr val="000000"/>
                          </a:solidFill>
                        </a:rPr>
                        <a:t>transferoperator</a:t>
                      </a:r>
                      <a:endParaRPr lang="en-US" sz="2000">
                        <a:solidFill>
                          <a:srgbClr val="000000"/>
                        </a:solidFill>
                      </a:endParaRPr>
                    </a:p>
                    <a:p>
                      <a:pPr marL="800100" lvl="1" indent="-342900">
                        <a:buFont typeface="Arial" panose="020B0604020202020204" pitchFamily="34" charset="0"/>
                        <a:buChar char="•"/>
                      </a:pPr>
                      <a:r>
                        <a:rPr lang="fr-MA" sz="2000">
                          <a:solidFill>
                            <a:srgbClr val="000000"/>
                          </a:solidFill>
                        </a:rPr>
                        <a:t>Data-</a:t>
                      </a:r>
                      <a:r>
                        <a:rPr lang="fr-MA" sz="2000" err="1">
                          <a:solidFill>
                            <a:srgbClr val="000000"/>
                          </a:solidFill>
                        </a:rPr>
                        <a:t>aware</a:t>
                      </a:r>
                      <a:r>
                        <a:rPr lang="fr-MA" sz="2000">
                          <a:solidFill>
                            <a:srgbClr val="000000"/>
                          </a:solidFill>
                        </a:rPr>
                        <a:t> </a:t>
                      </a:r>
                      <a:r>
                        <a:rPr lang="fr-MA" sz="2000" err="1">
                          <a:solidFill>
                            <a:srgbClr val="000000"/>
                          </a:solidFill>
                        </a:rPr>
                        <a:t>scheduling</a:t>
                      </a:r>
                      <a:r>
                        <a:rPr lang="fr-MA" sz="2000">
                          <a:solidFill>
                            <a:srgbClr val="000000"/>
                          </a:solidFill>
                        </a:rPr>
                        <a:t>​</a:t>
                      </a:r>
                      <a:r>
                        <a:rPr lang="en-US" sz="2000">
                          <a:solidFill>
                            <a:srgbClr val="000000"/>
                          </a:solidFill>
                        </a:rPr>
                        <a:t>​</a:t>
                      </a:r>
                    </a:p>
                    <a:p>
                      <a:pPr marL="800100" lvl="1" indent="-342900">
                        <a:buFont typeface="Arial" panose="020B0604020202020204" pitchFamily="34" charset="0"/>
                        <a:buChar char="•"/>
                      </a:pPr>
                      <a:r>
                        <a:rPr lang="en-US" sz="2000">
                          <a:solidFill>
                            <a:srgbClr val="000000"/>
                          </a:solidFill>
                        </a:rPr>
                        <a:t>Task Factory</a:t>
                      </a:r>
                    </a:p>
                    <a:p>
                      <a:pPr marL="800100" lvl="1" indent="-342900">
                        <a:buFont typeface="Arial" panose="020B0604020202020204" pitchFamily="34" charset="0"/>
                        <a:buChar char="•"/>
                      </a:pPr>
                      <a:r>
                        <a:rPr lang="fr-MA" sz="2000">
                          <a:solidFill>
                            <a:srgbClr val="000000"/>
                          </a:solidFill>
                        </a:rPr>
                        <a:t>Dynamic </a:t>
                      </a:r>
                      <a:r>
                        <a:rPr lang="fr-MA" sz="2000" err="1">
                          <a:solidFill>
                            <a:srgbClr val="000000"/>
                          </a:solidFill>
                        </a:rPr>
                        <a:t>task</a:t>
                      </a:r>
                      <a:r>
                        <a:rPr lang="fr-MA" sz="2000">
                          <a:solidFill>
                            <a:srgbClr val="000000"/>
                          </a:solidFill>
                        </a:rPr>
                        <a:t> mapping​</a:t>
                      </a:r>
                    </a:p>
                    <a:p>
                      <a:pPr marL="800100" lvl="1" indent="-342900">
                        <a:buFont typeface="Arial" panose="020B0604020202020204" pitchFamily="34" charset="0"/>
                        <a:buChar char="•"/>
                      </a:pPr>
                      <a:r>
                        <a:rPr lang="en-US" sz="2000" err="1">
                          <a:solidFill>
                            <a:srgbClr val="000000"/>
                          </a:solidFill>
                        </a:rPr>
                        <a:t>Defferable</a:t>
                      </a:r>
                      <a:r>
                        <a:rPr lang="en-US" sz="2000">
                          <a:solidFill>
                            <a:srgbClr val="000000"/>
                          </a:solidFill>
                        </a:rPr>
                        <a:t> operators​</a:t>
                      </a:r>
                    </a:p>
                    <a:p>
                      <a:pPr marL="800100" lvl="1" indent="-342900">
                        <a:buFont typeface="Arial" panose="020B0604020202020204" pitchFamily="34" charset="0"/>
                        <a:buChar char="•"/>
                      </a:pPr>
                      <a:r>
                        <a:rPr lang="en-US" sz="2000">
                          <a:solidFill>
                            <a:srgbClr val="000000"/>
                          </a:solidFill>
                        </a:rPr>
                        <a:t>Best practices ​</a:t>
                      </a:r>
                      <a:r>
                        <a:rPr lang="fr-FR" sz="2000">
                          <a:solidFill>
                            <a:srgbClr val="000000"/>
                          </a:solidFill>
                        </a:rPr>
                        <a:t>​</a:t>
                      </a:r>
                      <a:endParaRPr lang="en-US" sz="2000">
                        <a:solidFill>
                          <a:srgbClr val="000000"/>
                        </a:solidFill>
                      </a:endParaRPr>
                    </a:p>
                    <a:p>
                      <a:endParaRPr lang="fr-MA" sz="2400"/>
                    </a:p>
                  </a:txBody>
                  <a:tcPr/>
                </a:tc>
                <a:extLst>
                  <a:ext uri="{0D108BD9-81ED-4DB2-BD59-A6C34878D82A}">
                    <a16:rowId xmlns:a16="http://schemas.microsoft.com/office/drawing/2014/main" val="3980210273"/>
                  </a:ext>
                </a:extLst>
              </a:tr>
            </a:tbl>
          </a:graphicData>
        </a:graphic>
      </p:graphicFrame>
    </p:spTree>
    <p:extLst>
      <p:ext uri="{BB962C8B-B14F-4D97-AF65-F5344CB8AC3E}">
        <p14:creationId xmlns:p14="http://schemas.microsoft.com/office/powerpoint/2010/main" val="364676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90199"/>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FONCTIONNEMENT ET LA PLANIFICATION DES WORKFLOWS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2" name="Picture 12"/>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30" y="2990088"/>
            <a:ext cx="15351870" cy="1048512"/>
          </a:xfrm>
          <a:prstGeom prst="rect">
            <a:avLst/>
          </a:prstGeom>
        </p:spPr>
        <p:txBody>
          <a:bodyPr lIns="0" tIns="0" rIns="0" bIns="0" rtlCol="0" anchor="t">
            <a:spAutoFit/>
          </a:bodyPr>
          <a:lstStyle/>
          <a:p>
            <a:pPr>
              <a:lnSpc>
                <a:spcPts val="4389"/>
              </a:lnSpc>
            </a:pPr>
            <a:r>
              <a:rPr lang="en-US" sz="2100" spc="27">
                <a:solidFill>
                  <a:srgbClr val="545454"/>
                </a:solidFill>
                <a:latin typeface="Avenir Next LT Pro" panose="020B0504020202020204" pitchFamily="34" charset="0"/>
              </a:rPr>
              <a:t>Le </a:t>
            </a:r>
            <a:r>
              <a:rPr lang="en-US" sz="2100" spc="27" err="1">
                <a:solidFill>
                  <a:srgbClr val="545454"/>
                </a:solidFill>
                <a:latin typeface="Avenir Next LT Pro" panose="020B0504020202020204" pitchFamily="34" charset="0"/>
              </a:rPr>
              <a:t>fonctionnement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d'Airflow</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peut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être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divisé</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en</a:t>
            </a:r>
            <a:r>
              <a:rPr lang="en-US" sz="2100" spc="27">
                <a:solidFill>
                  <a:srgbClr val="545454"/>
                </a:solidFill>
                <a:latin typeface="Avenir Next LT Pro" panose="020B0504020202020204" pitchFamily="34" charset="0"/>
              </a:rPr>
              <a:t> trois </a:t>
            </a:r>
            <a:r>
              <a:rPr lang="en-US" sz="2100" spc="27" err="1">
                <a:solidFill>
                  <a:srgbClr val="545454"/>
                </a:solidFill>
                <a:latin typeface="Avenir Next LT Pro" panose="020B0504020202020204" pitchFamily="34" charset="0"/>
              </a:rPr>
              <a:t>grandes</a:t>
            </a:r>
            <a:r>
              <a:rPr lang="en-US" sz="2100" spc="27">
                <a:solidFill>
                  <a:srgbClr val="545454"/>
                </a:solidFill>
                <a:latin typeface="Avenir Next LT Pro" panose="020B0504020202020204" pitchFamily="34" charset="0"/>
              </a:rPr>
              <a:t> étapes :</a:t>
            </a:r>
          </a:p>
          <a:p>
            <a:pPr>
              <a:lnSpc>
                <a:spcPts val="4389"/>
              </a:lnSpc>
            </a:pPr>
            <a:endParaRPr lang="en-US" sz="2100" spc="27">
              <a:solidFill>
                <a:srgbClr val="545454"/>
              </a:solidFill>
              <a:latin typeface="Avenir Next LT Pro" panose="020B0504020202020204" pitchFamily="34" charset="0"/>
            </a:endParaRPr>
          </a:p>
        </p:txBody>
      </p:sp>
      <p:sp>
        <p:nvSpPr>
          <p:cNvPr id="14" name="TextBox 14"/>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FONCTIONNEMENT </a:t>
            </a:r>
          </a:p>
        </p:txBody>
      </p:sp>
      <p:grpSp>
        <p:nvGrpSpPr>
          <p:cNvPr id="15" name="Group 15"/>
          <p:cNvGrpSpPr/>
          <p:nvPr/>
        </p:nvGrpSpPr>
        <p:grpSpPr>
          <a:xfrm>
            <a:off x="11489426" y="4038600"/>
            <a:ext cx="3927462" cy="4674662"/>
            <a:chOff x="0" y="0"/>
            <a:chExt cx="1338205" cy="1592799"/>
          </a:xfrm>
        </p:grpSpPr>
        <p:sp>
          <p:nvSpPr>
            <p:cNvPr id="16" name="Freeform 16"/>
            <p:cNvSpPr/>
            <p:nvPr/>
          </p:nvSpPr>
          <p:spPr>
            <a:xfrm>
              <a:off x="0" y="0"/>
              <a:ext cx="1338205" cy="1592799"/>
            </a:xfrm>
            <a:custGeom>
              <a:avLst/>
              <a:gdLst/>
              <a:ahLst/>
              <a:cxnLst/>
              <a:rect l="l" t="t" r="r" b="b"/>
              <a:pathLst>
                <a:path w="1338205" h="1592799">
                  <a:moveTo>
                    <a:pt x="100533" y="0"/>
                  </a:moveTo>
                  <a:lnTo>
                    <a:pt x="1237673" y="0"/>
                  </a:lnTo>
                  <a:cubicBezTo>
                    <a:pt x="1264336" y="0"/>
                    <a:pt x="1289907" y="10592"/>
                    <a:pt x="1308760" y="29445"/>
                  </a:cubicBezTo>
                  <a:cubicBezTo>
                    <a:pt x="1327614" y="48299"/>
                    <a:pt x="1338205" y="73870"/>
                    <a:pt x="1338205" y="100533"/>
                  </a:cubicBezTo>
                  <a:lnTo>
                    <a:pt x="1338205" y="1492266"/>
                  </a:lnTo>
                  <a:cubicBezTo>
                    <a:pt x="1338205" y="1518929"/>
                    <a:pt x="1327614" y="1544500"/>
                    <a:pt x="1308760" y="1563353"/>
                  </a:cubicBezTo>
                  <a:cubicBezTo>
                    <a:pt x="1289907" y="1582207"/>
                    <a:pt x="1264336" y="1592799"/>
                    <a:pt x="1237673" y="1592799"/>
                  </a:cubicBezTo>
                  <a:lnTo>
                    <a:pt x="100533" y="1592799"/>
                  </a:lnTo>
                  <a:cubicBezTo>
                    <a:pt x="73870" y="1592799"/>
                    <a:pt x="48299" y="1582207"/>
                    <a:pt x="29445" y="1563353"/>
                  </a:cubicBezTo>
                  <a:cubicBezTo>
                    <a:pt x="10592" y="1544500"/>
                    <a:pt x="0" y="1518929"/>
                    <a:pt x="0" y="1492266"/>
                  </a:cubicBezTo>
                  <a:lnTo>
                    <a:pt x="0" y="100533"/>
                  </a:lnTo>
                  <a:cubicBezTo>
                    <a:pt x="0" y="73870"/>
                    <a:pt x="10592" y="48299"/>
                    <a:pt x="29445" y="29445"/>
                  </a:cubicBezTo>
                  <a:cubicBezTo>
                    <a:pt x="48299" y="10592"/>
                    <a:pt x="73870" y="0"/>
                    <a:pt x="100533" y="0"/>
                  </a:cubicBezTo>
                  <a:close/>
                </a:path>
              </a:pathLst>
            </a:custGeom>
            <a:solidFill>
              <a:srgbClr val="FFFFFF"/>
            </a:solidFill>
            <a:ln w="95250">
              <a:solidFill>
                <a:srgbClr val="A8CEC3"/>
              </a:solidFill>
            </a:ln>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7180269" y="4038600"/>
            <a:ext cx="3927462" cy="4674662"/>
            <a:chOff x="0" y="0"/>
            <a:chExt cx="1338205" cy="1592799"/>
          </a:xfrm>
        </p:grpSpPr>
        <p:sp>
          <p:nvSpPr>
            <p:cNvPr id="19" name="Freeform 19"/>
            <p:cNvSpPr/>
            <p:nvPr/>
          </p:nvSpPr>
          <p:spPr>
            <a:xfrm>
              <a:off x="0" y="0"/>
              <a:ext cx="1338205" cy="1592799"/>
            </a:xfrm>
            <a:custGeom>
              <a:avLst/>
              <a:gdLst/>
              <a:ahLst/>
              <a:cxnLst/>
              <a:rect l="l" t="t" r="r" b="b"/>
              <a:pathLst>
                <a:path w="1338205" h="1592799">
                  <a:moveTo>
                    <a:pt x="100533" y="0"/>
                  </a:moveTo>
                  <a:lnTo>
                    <a:pt x="1237673" y="0"/>
                  </a:lnTo>
                  <a:cubicBezTo>
                    <a:pt x="1264336" y="0"/>
                    <a:pt x="1289907" y="10592"/>
                    <a:pt x="1308760" y="29445"/>
                  </a:cubicBezTo>
                  <a:cubicBezTo>
                    <a:pt x="1327614" y="48299"/>
                    <a:pt x="1338205" y="73870"/>
                    <a:pt x="1338205" y="100533"/>
                  </a:cubicBezTo>
                  <a:lnTo>
                    <a:pt x="1338205" y="1492266"/>
                  </a:lnTo>
                  <a:cubicBezTo>
                    <a:pt x="1338205" y="1518929"/>
                    <a:pt x="1327614" y="1544500"/>
                    <a:pt x="1308760" y="1563353"/>
                  </a:cubicBezTo>
                  <a:cubicBezTo>
                    <a:pt x="1289907" y="1582207"/>
                    <a:pt x="1264336" y="1592799"/>
                    <a:pt x="1237673" y="1592799"/>
                  </a:cubicBezTo>
                  <a:lnTo>
                    <a:pt x="100533" y="1592799"/>
                  </a:lnTo>
                  <a:cubicBezTo>
                    <a:pt x="73870" y="1592799"/>
                    <a:pt x="48299" y="1582207"/>
                    <a:pt x="29445" y="1563353"/>
                  </a:cubicBezTo>
                  <a:cubicBezTo>
                    <a:pt x="10592" y="1544500"/>
                    <a:pt x="0" y="1518929"/>
                    <a:pt x="0" y="1492266"/>
                  </a:cubicBezTo>
                  <a:lnTo>
                    <a:pt x="0" y="100533"/>
                  </a:lnTo>
                  <a:cubicBezTo>
                    <a:pt x="0" y="73870"/>
                    <a:pt x="10592" y="48299"/>
                    <a:pt x="29445" y="29445"/>
                  </a:cubicBezTo>
                  <a:cubicBezTo>
                    <a:pt x="48299" y="10592"/>
                    <a:pt x="73870" y="0"/>
                    <a:pt x="100533" y="0"/>
                  </a:cubicBezTo>
                  <a:close/>
                </a:path>
              </a:pathLst>
            </a:custGeom>
            <a:solidFill>
              <a:srgbClr val="000000">
                <a:alpha val="0"/>
              </a:srgbClr>
            </a:solidFill>
            <a:ln w="76200">
              <a:solidFill>
                <a:srgbClr val="545454"/>
              </a:solidFill>
            </a:ln>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2871112" y="4038600"/>
            <a:ext cx="3927462" cy="4674662"/>
            <a:chOff x="0" y="0"/>
            <a:chExt cx="1338205" cy="1592799"/>
          </a:xfrm>
        </p:grpSpPr>
        <p:sp>
          <p:nvSpPr>
            <p:cNvPr id="22" name="Freeform 22"/>
            <p:cNvSpPr/>
            <p:nvPr/>
          </p:nvSpPr>
          <p:spPr>
            <a:xfrm>
              <a:off x="0" y="0"/>
              <a:ext cx="1338205" cy="1592799"/>
            </a:xfrm>
            <a:custGeom>
              <a:avLst/>
              <a:gdLst/>
              <a:ahLst/>
              <a:cxnLst/>
              <a:rect l="l" t="t" r="r" b="b"/>
              <a:pathLst>
                <a:path w="1338205" h="1592799">
                  <a:moveTo>
                    <a:pt x="100533" y="0"/>
                  </a:moveTo>
                  <a:lnTo>
                    <a:pt x="1237673" y="0"/>
                  </a:lnTo>
                  <a:cubicBezTo>
                    <a:pt x="1264336" y="0"/>
                    <a:pt x="1289907" y="10592"/>
                    <a:pt x="1308760" y="29445"/>
                  </a:cubicBezTo>
                  <a:cubicBezTo>
                    <a:pt x="1327614" y="48299"/>
                    <a:pt x="1338205" y="73870"/>
                    <a:pt x="1338205" y="100533"/>
                  </a:cubicBezTo>
                  <a:lnTo>
                    <a:pt x="1338205" y="1492266"/>
                  </a:lnTo>
                  <a:cubicBezTo>
                    <a:pt x="1338205" y="1518929"/>
                    <a:pt x="1327614" y="1544500"/>
                    <a:pt x="1308760" y="1563353"/>
                  </a:cubicBezTo>
                  <a:cubicBezTo>
                    <a:pt x="1289907" y="1582207"/>
                    <a:pt x="1264336" y="1592799"/>
                    <a:pt x="1237673" y="1592799"/>
                  </a:cubicBezTo>
                  <a:lnTo>
                    <a:pt x="100533" y="1592799"/>
                  </a:lnTo>
                  <a:cubicBezTo>
                    <a:pt x="73870" y="1592799"/>
                    <a:pt x="48299" y="1582207"/>
                    <a:pt x="29445" y="1563353"/>
                  </a:cubicBezTo>
                  <a:cubicBezTo>
                    <a:pt x="10592" y="1544500"/>
                    <a:pt x="0" y="1518929"/>
                    <a:pt x="0" y="1492266"/>
                  </a:cubicBezTo>
                  <a:lnTo>
                    <a:pt x="0" y="100533"/>
                  </a:lnTo>
                  <a:cubicBezTo>
                    <a:pt x="0" y="73870"/>
                    <a:pt x="10592" y="48299"/>
                    <a:pt x="29445" y="29445"/>
                  </a:cubicBezTo>
                  <a:cubicBezTo>
                    <a:pt x="48299" y="10592"/>
                    <a:pt x="73870" y="0"/>
                    <a:pt x="100533" y="0"/>
                  </a:cubicBezTo>
                  <a:close/>
                </a:path>
              </a:pathLst>
            </a:custGeom>
            <a:solidFill>
              <a:srgbClr val="000000">
                <a:alpha val="0"/>
              </a:srgbClr>
            </a:solidFill>
            <a:ln w="95250">
              <a:solidFill>
                <a:srgbClr val="A8CEC3"/>
              </a:solidFill>
            </a:ln>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24" name="AutoShape 24"/>
          <p:cNvSpPr/>
          <p:nvPr/>
        </p:nvSpPr>
        <p:spPr>
          <a:xfrm>
            <a:off x="7645840" y="5430167"/>
            <a:ext cx="2996321" cy="0"/>
          </a:xfrm>
          <a:prstGeom prst="line">
            <a:avLst/>
          </a:prstGeom>
          <a:ln w="38100" cap="rnd">
            <a:solidFill>
              <a:srgbClr val="545454"/>
            </a:solidFill>
            <a:prstDash val="solid"/>
            <a:headEnd type="none" w="sm" len="sm"/>
            <a:tailEnd type="none" w="sm" len="sm"/>
          </a:ln>
        </p:spPr>
      </p:sp>
      <p:sp>
        <p:nvSpPr>
          <p:cNvPr id="25" name="AutoShape 25"/>
          <p:cNvSpPr/>
          <p:nvPr/>
        </p:nvSpPr>
        <p:spPr>
          <a:xfrm>
            <a:off x="3336682" y="5430167"/>
            <a:ext cx="2996321" cy="0"/>
          </a:xfrm>
          <a:prstGeom prst="line">
            <a:avLst/>
          </a:prstGeom>
          <a:ln w="38100" cap="rnd">
            <a:solidFill>
              <a:srgbClr val="A8CEC3"/>
            </a:solidFill>
            <a:prstDash val="solid"/>
            <a:headEnd type="none" w="sm" len="sm"/>
            <a:tailEnd type="none" w="sm" len="sm"/>
          </a:ln>
        </p:spPr>
      </p:sp>
      <p:sp>
        <p:nvSpPr>
          <p:cNvPr id="26" name="AutoShape 26"/>
          <p:cNvSpPr/>
          <p:nvPr/>
        </p:nvSpPr>
        <p:spPr>
          <a:xfrm>
            <a:off x="11954997" y="5444892"/>
            <a:ext cx="2996321" cy="0"/>
          </a:xfrm>
          <a:prstGeom prst="line">
            <a:avLst/>
          </a:prstGeom>
          <a:ln w="38100" cap="rnd">
            <a:solidFill>
              <a:srgbClr val="A8CEC3"/>
            </a:solidFill>
            <a:prstDash val="solid"/>
            <a:headEnd type="none" w="sm" len="sm"/>
            <a:tailEnd type="none" w="sm" len="sm"/>
          </a:ln>
        </p:spPr>
      </p:sp>
      <p:sp>
        <p:nvSpPr>
          <p:cNvPr id="27" name="TextBox 27"/>
          <p:cNvSpPr txBox="1"/>
          <p:nvPr/>
        </p:nvSpPr>
        <p:spPr>
          <a:xfrm>
            <a:off x="7645840" y="4650961"/>
            <a:ext cx="2996321" cy="564257"/>
          </a:xfrm>
          <a:prstGeom prst="rect">
            <a:avLst/>
          </a:prstGeom>
        </p:spPr>
        <p:txBody>
          <a:bodyPr lIns="0" tIns="0" rIns="0" bIns="0" rtlCol="0" anchor="t">
            <a:spAutoFit/>
          </a:bodyPr>
          <a:lstStyle/>
          <a:p>
            <a:pPr>
              <a:lnSpc>
                <a:spcPts val="2164"/>
              </a:lnSpc>
            </a:pPr>
            <a:r>
              <a:rPr lang="en-US" sz="2164" b="1">
                <a:solidFill>
                  <a:srgbClr val="000000"/>
                </a:solidFill>
                <a:latin typeface="Avenir Next LT Pro" panose="020B0504020202020204" pitchFamily="34" charset="0"/>
              </a:rPr>
              <a:t>La planification des </a:t>
            </a:r>
            <a:r>
              <a:rPr lang="en-US" sz="2164" b="1" err="1">
                <a:solidFill>
                  <a:srgbClr val="000000"/>
                </a:solidFill>
                <a:latin typeface="Avenir Next LT Pro" panose="020B0504020202020204" pitchFamily="34" charset="0"/>
              </a:rPr>
              <a:t>tâches</a:t>
            </a:r>
            <a:r>
              <a:rPr lang="en-US" sz="2164" b="1">
                <a:solidFill>
                  <a:srgbClr val="000000"/>
                </a:solidFill>
                <a:latin typeface="Avenir Next LT Pro" panose="020B0504020202020204" pitchFamily="34" charset="0"/>
              </a:rPr>
              <a:t> </a:t>
            </a:r>
          </a:p>
        </p:txBody>
      </p:sp>
      <p:sp>
        <p:nvSpPr>
          <p:cNvPr id="28" name="TextBox 28"/>
          <p:cNvSpPr txBox="1"/>
          <p:nvPr/>
        </p:nvSpPr>
        <p:spPr>
          <a:xfrm>
            <a:off x="3336682" y="4650961"/>
            <a:ext cx="2996321" cy="561702"/>
          </a:xfrm>
          <a:prstGeom prst="rect">
            <a:avLst/>
          </a:prstGeom>
        </p:spPr>
        <p:txBody>
          <a:bodyPr lIns="0" tIns="0" rIns="0" bIns="0" rtlCol="0" anchor="t">
            <a:spAutoFit/>
          </a:bodyPr>
          <a:lstStyle/>
          <a:p>
            <a:pPr>
              <a:lnSpc>
                <a:spcPts val="2164"/>
              </a:lnSpc>
            </a:pPr>
            <a:r>
              <a:rPr lang="en-US" sz="2164" b="1">
                <a:solidFill>
                  <a:srgbClr val="191919"/>
                </a:solidFill>
                <a:latin typeface="Avenir Next LT Pro" panose="020B0504020202020204" pitchFamily="34" charset="0"/>
              </a:rPr>
              <a:t>La </a:t>
            </a:r>
            <a:r>
              <a:rPr lang="en-US" sz="2164" b="1" err="1">
                <a:solidFill>
                  <a:srgbClr val="191919"/>
                </a:solidFill>
                <a:latin typeface="Avenir Next LT Pro" panose="020B0504020202020204" pitchFamily="34" charset="0"/>
              </a:rPr>
              <a:t>définition</a:t>
            </a:r>
            <a:r>
              <a:rPr lang="en-US" sz="2164" b="1">
                <a:solidFill>
                  <a:srgbClr val="191919"/>
                </a:solidFill>
                <a:latin typeface="Avenir Next LT Pro" panose="020B0504020202020204" pitchFamily="34" charset="0"/>
              </a:rPr>
              <a:t> des workflows </a:t>
            </a:r>
          </a:p>
        </p:txBody>
      </p:sp>
      <p:sp>
        <p:nvSpPr>
          <p:cNvPr id="29" name="TextBox 29"/>
          <p:cNvSpPr txBox="1"/>
          <p:nvPr/>
        </p:nvSpPr>
        <p:spPr>
          <a:xfrm>
            <a:off x="11954997" y="4650961"/>
            <a:ext cx="3180841" cy="564257"/>
          </a:xfrm>
          <a:prstGeom prst="rect">
            <a:avLst/>
          </a:prstGeom>
        </p:spPr>
        <p:txBody>
          <a:bodyPr lIns="0" tIns="0" rIns="0" bIns="0" rtlCol="0" anchor="t">
            <a:spAutoFit/>
          </a:bodyPr>
          <a:lstStyle/>
          <a:p>
            <a:pPr>
              <a:lnSpc>
                <a:spcPts val="2164"/>
              </a:lnSpc>
            </a:pPr>
            <a:r>
              <a:rPr lang="en-US" sz="2164" b="1" err="1">
                <a:solidFill>
                  <a:srgbClr val="000000"/>
                </a:solidFill>
                <a:latin typeface="Avenir Next LT Pro" panose="020B0504020202020204" pitchFamily="34" charset="0"/>
              </a:rPr>
              <a:t>L'exécution</a:t>
            </a:r>
            <a:r>
              <a:rPr lang="en-US" sz="2164" b="1">
                <a:solidFill>
                  <a:srgbClr val="000000"/>
                </a:solidFill>
                <a:latin typeface="Avenir Next LT Pro" panose="020B0504020202020204" pitchFamily="34" charset="0"/>
              </a:rPr>
              <a:t> et la surveillance des </a:t>
            </a:r>
            <a:r>
              <a:rPr lang="en-US" sz="2164" b="1" err="1">
                <a:solidFill>
                  <a:srgbClr val="000000"/>
                </a:solidFill>
                <a:latin typeface="Avenir Next LT Pro" panose="020B0504020202020204" pitchFamily="34" charset="0"/>
              </a:rPr>
              <a:t>tâches</a:t>
            </a:r>
            <a:r>
              <a:rPr lang="en-US" sz="2164" b="1">
                <a:solidFill>
                  <a:srgbClr val="000000"/>
                </a:solidFill>
                <a:latin typeface="Avenir Next LT Pro" panose="020B0504020202020204" pitchFamily="34" charset="0"/>
              </a:rPr>
              <a:t> </a:t>
            </a:r>
          </a:p>
        </p:txBody>
      </p:sp>
      <p:sp>
        <p:nvSpPr>
          <p:cNvPr id="30" name="TextBox 30"/>
          <p:cNvSpPr txBox="1"/>
          <p:nvPr/>
        </p:nvSpPr>
        <p:spPr>
          <a:xfrm>
            <a:off x="7645840" y="5630192"/>
            <a:ext cx="2974957" cy="2794868"/>
          </a:xfrm>
          <a:prstGeom prst="rect">
            <a:avLst/>
          </a:prstGeom>
        </p:spPr>
        <p:txBody>
          <a:bodyPr lIns="0" tIns="0" rIns="0" bIns="0" rtlCol="0" anchor="t">
            <a:spAutoFit/>
          </a:bodyPr>
          <a:lstStyle/>
          <a:p>
            <a:pPr>
              <a:lnSpc>
                <a:spcPts val="2226"/>
              </a:lnSpc>
            </a:pPr>
            <a:r>
              <a:rPr lang="en-US" sz="1391">
                <a:solidFill>
                  <a:srgbClr val="000000"/>
                </a:solidFill>
                <a:latin typeface="Avenir Next LT Pro" panose="020B0504020202020204" pitchFamily="34" charset="0"/>
              </a:rPr>
              <a:t>Airflow </a:t>
            </a:r>
            <a:r>
              <a:rPr lang="en-US" sz="1391" err="1">
                <a:solidFill>
                  <a:srgbClr val="000000"/>
                </a:solidFill>
                <a:latin typeface="Avenir Next LT Pro" panose="020B0504020202020204" pitchFamily="34" charset="0"/>
              </a:rPr>
              <a:t>utilise</a:t>
            </a:r>
            <a:r>
              <a:rPr lang="en-US" sz="1391">
                <a:solidFill>
                  <a:srgbClr val="000000"/>
                </a:solidFill>
                <a:latin typeface="Avenir Next LT Pro" panose="020B0504020202020204" pitchFamily="34" charset="0"/>
              </a:rPr>
              <a:t> un </a:t>
            </a:r>
            <a:r>
              <a:rPr lang="en-US" sz="1391" err="1">
                <a:solidFill>
                  <a:srgbClr val="000000"/>
                </a:solidFill>
                <a:latin typeface="Avenir Next LT Pro" panose="020B0504020202020204" pitchFamily="34" charset="0"/>
              </a:rPr>
              <a:t>planificateur</a:t>
            </a:r>
            <a:r>
              <a:rPr lang="en-US" sz="1391">
                <a:solidFill>
                  <a:srgbClr val="000000"/>
                </a:solidFill>
                <a:latin typeface="Avenir Next LT Pro" panose="020B0504020202020204" pitchFamily="34" charset="0"/>
              </a:rPr>
              <a:t> pour </a:t>
            </a:r>
            <a:r>
              <a:rPr lang="en-US" sz="1391" err="1">
                <a:solidFill>
                  <a:srgbClr val="000000"/>
                </a:solidFill>
                <a:latin typeface="Avenir Next LT Pro" panose="020B0504020202020204" pitchFamily="34" charset="0"/>
              </a:rPr>
              <a:t>déterminer</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quand</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chaque</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tâche</a:t>
            </a:r>
            <a:r>
              <a:rPr lang="en-US" sz="1391">
                <a:solidFill>
                  <a:srgbClr val="000000"/>
                </a:solidFill>
                <a:latin typeface="Avenir Next LT Pro" panose="020B0504020202020204" pitchFamily="34" charset="0"/>
              </a:rPr>
              <a:t> doit </a:t>
            </a:r>
            <a:r>
              <a:rPr lang="en-US" sz="1391" err="1">
                <a:solidFill>
                  <a:srgbClr val="000000"/>
                </a:solidFill>
                <a:latin typeface="Avenir Next LT Pro" panose="020B0504020202020204" pitchFamily="34" charset="0"/>
              </a:rPr>
              <a:t>être</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exécutée</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en</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fonction</a:t>
            </a:r>
            <a:r>
              <a:rPr lang="en-US" sz="1391">
                <a:solidFill>
                  <a:srgbClr val="000000"/>
                </a:solidFill>
                <a:latin typeface="Avenir Next LT Pro" panose="020B0504020202020204" pitchFamily="34" charset="0"/>
              </a:rPr>
              <a:t> des </a:t>
            </a:r>
            <a:r>
              <a:rPr lang="en-US" sz="1391" err="1">
                <a:solidFill>
                  <a:srgbClr val="000000"/>
                </a:solidFill>
                <a:latin typeface="Avenir Next LT Pro" panose="020B0504020202020204" pitchFamily="34" charset="0"/>
              </a:rPr>
              <a:t>dépendances</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définies</a:t>
            </a:r>
            <a:r>
              <a:rPr lang="en-US" sz="1391">
                <a:solidFill>
                  <a:srgbClr val="000000"/>
                </a:solidFill>
                <a:latin typeface="Avenir Next LT Pro" panose="020B0504020202020204" pitchFamily="34" charset="0"/>
              </a:rPr>
              <a:t> dans le DAG. Le </a:t>
            </a:r>
            <a:r>
              <a:rPr lang="en-US" sz="1391" err="1">
                <a:solidFill>
                  <a:srgbClr val="000000"/>
                </a:solidFill>
                <a:latin typeface="Avenir Next LT Pro" panose="020B0504020202020204" pitchFamily="34" charset="0"/>
              </a:rPr>
              <a:t>planificateur</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détermine</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également</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quelles</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tâches</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peuvent</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s'exécuter</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en</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parallèle</a:t>
            </a:r>
            <a:r>
              <a:rPr lang="en-US" sz="1391">
                <a:solidFill>
                  <a:srgbClr val="000000"/>
                </a:solidFill>
                <a:latin typeface="Avenir Next LT Pro" panose="020B0504020202020204" pitchFamily="34" charset="0"/>
              </a:rPr>
              <a:t> et </a:t>
            </a:r>
            <a:r>
              <a:rPr lang="en-US" sz="1391" err="1">
                <a:solidFill>
                  <a:srgbClr val="000000"/>
                </a:solidFill>
                <a:latin typeface="Avenir Next LT Pro" panose="020B0504020202020204" pitchFamily="34" charset="0"/>
              </a:rPr>
              <a:t>quelles</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tâches</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doivent</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attendre</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l'achèvement</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d'autres</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tâches</a:t>
            </a:r>
            <a:r>
              <a:rPr lang="en-US" sz="1391">
                <a:solidFill>
                  <a:srgbClr val="000000"/>
                </a:solidFill>
                <a:latin typeface="Avenir Next LT Pro" panose="020B0504020202020204" pitchFamily="34" charset="0"/>
              </a:rPr>
              <a:t>.</a:t>
            </a:r>
          </a:p>
          <a:p>
            <a:pPr>
              <a:lnSpc>
                <a:spcPts val="2226"/>
              </a:lnSpc>
            </a:pPr>
            <a:endParaRPr lang="en-US" sz="1391">
              <a:solidFill>
                <a:srgbClr val="000000"/>
              </a:solidFill>
              <a:latin typeface="Avenir Next LT Pro" panose="020B0504020202020204" pitchFamily="34" charset="0"/>
            </a:endParaRPr>
          </a:p>
        </p:txBody>
      </p:sp>
      <p:sp>
        <p:nvSpPr>
          <p:cNvPr id="31" name="TextBox 31"/>
          <p:cNvSpPr txBox="1"/>
          <p:nvPr/>
        </p:nvSpPr>
        <p:spPr>
          <a:xfrm>
            <a:off x="3336682" y="5630192"/>
            <a:ext cx="2974957" cy="3064009"/>
          </a:xfrm>
          <a:prstGeom prst="rect">
            <a:avLst/>
          </a:prstGeom>
        </p:spPr>
        <p:txBody>
          <a:bodyPr lIns="0" tIns="0" rIns="0" bIns="0" rtlCol="0" anchor="t">
            <a:spAutoFit/>
          </a:bodyPr>
          <a:lstStyle/>
          <a:p>
            <a:pPr>
              <a:lnSpc>
                <a:spcPts val="2226"/>
              </a:lnSpc>
            </a:pPr>
            <a:r>
              <a:rPr lang="en-US" sz="1391">
                <a:solidFill>
                  <a:srgbClr val="191919"/>
                </a:solidFill>
                <a:latin typeface="Avenir Next LT Pro" panose="020B0504020202020204" pitchFamily="34" charset="0"/>
              </a:rPr>
              <a:t>Airflow </a:t>
            </a:r>
            <a:r>
              <a:rPr lang="en-US" sz="1391" err="1">
                <a:solidFill>
                  <a:srgbClr val="191919"/>
                </a:solidFill>
                <a:latin typeface="Avenir Next LT Pro" panose="020B0504020202020204" pitchFamily="34" charset="0"/>
              </a:rPr>
              <a:t>utilise</a:t>
            </a:r>
            <a:r>
              <a:rPr lang="en-US" sz="1391">
                <a:solidFill>
                  <a:srgbClr val="191919"/>
                </a:solidFill>
                <a:latin typeface="Avenir Next LT Pro" panose="020B0504020202020204" pitchFamily="34" charset="0"/>
              </a:rPr>
              <a:t> un </a:t>
            </a:r>
            <a:r>
              <a:rPr lang="en-US" sz="1391" err="1">
                <a:solidFill>
                  <a:srgbClr val="191919"/>
                </a:solidFill>
                <a:latin typeface="Avenir Next LT Pro" panose="020B0504020202020204" pitchFamily="34" charset="0"/>
              </a:rPr>
              <a:t>langage</a:t>
            </a:r>
            <a:r>
              <a:rPr lang="en-US" sz="1391">
                <a:solidFill>
                  <a:srgbClr val="191919"/>
                </a:solidFill>
                <a:latin typeface="Avenir Next LT Pro" panose="020B0504020202020204" pitchFamily="34" charset="0"/>
              </a:rPr>
              <a:t> de </a:t>
            </a:r>
            <a:r>
              <a:rPr lang="en-US" sz="1391" err="1">
                <a:solidFill>
                  <a:srgbClr val="191919"/>
                </a:solidFill>
                <a:latin typeface="Avenir Next LT Pro" panose="020B0504020202020204" pitchFamily="34" charset="0"/>
              </a:rPr>
              <a:t>programmation</a:t>
            </a:r>
            <a:r>
              <a:rPr lang="en-US" sz="1391">
                <a:solidFill>
                  <a:srgbClr val="191919"/>
                </a:solidFill>
                <a:latin typeface="Avenir Next LT Pro" panose="020B0504020202020204" pitchFamily="34" charset="0"/>
              </a:rPr>
              <a:t> </a:t>
            </a:r>
            <a:r>
              <a:rPr lang="en-US" sz="1391" err="1">
                <a:solidFill>
                  <a:srgbClr val="191919"/>
                </a:solidFill>
                <a:latin typeface="Avenir Next LT Pro" panose="020B0504020202020204" pitchFamily="34" charset="0"/>
              </a:rPr>
              <a:t>appelé</a:t>
            </a:r>
            <a:r>
              <a:rPr lang="en-US" sz="1391">
                <a:solidFill>
                  <a:srgbClr val="191919"/>
                </a:solidFill>
                <a:latin typeface="Avenir Next LT Pro" panose="020B0504020202020204" pitchFamily="34" charset="0"/>
              </a:rPr>
              <a:t> Python pour </a:t>
            </a:r>
            <a:r>
              <a:rPr lang="en-US" sz="1391" err="1">
                <a:solidFill>
                  <a:srgbClr val="191919"/>
                </a:solidFill>
                <a:latin typeface="Avenir Next LT Pro" panose="020B0504020202020204" pitchFamily="34" charset="0"/>
              </a:rPr>
              <a:t>définir</a:t>
            </a:r>
            <a:r>
              <a:rPr lang="en-US" sz="1391">
                <a:solidFill>
                  <a:srgbClr val="191919"/>
                </a:solidFill>
                <a:latin typeface="Avenir Next LT Pro" panose="020B0504020202020204" pitchFamily="34" charset="0"/>
              </a:rPr>
              <a:t> les workflows sous </a:t>
            </a:r>
            <a:r>
              <a:rPr lang="en-US" sz="1391" err="1">
                <a:solidFill>
                  <a:srgbClr val="191919"/>
                </a:solidFill>
                <a:latin typeface="Avenir Next LT Pro" panose="020B0504020202020204" pitchFamily="34" charset="0"/>
              </a:rPr>
              <a:t>forme</a:t>
            </a:r>
            <a:r>
              <a:rPr lang="en-US" sz="1391">
                <a:solidFill>
                  <a:srgbClr val="191919"/>
                </a:solidFill>
                <a:latin typeface="Avenir Next LT Pro" panose="020B0504020202020204" pitchFamily="34" charset="0"/>
              </a:rPr>
              <a:t> de DAGs. . Les </a:t>
            </a:r>
            <a:r>
              <a:rPr lang="en-US" sz="1391" err="1">
                <a:solidFill>
                  <a:srgbClr val="191919"/>
                </a:solidFill>
                <a:latin typeface="Avenir Next LT Pro" panose="020B0504020202020204" pitchFamily="34" charset="0"/>
              </a:rPr>
              <a:t>développeurs</a:t>
            </a:r>
            <a:r>
              <a:rPr lang="en-US" sz="1391">
                <a:solidFill>
                  <a:srgbClr val="191919"/>
                </a:solidFill>
                <a:latin typeface="Avenir Next LT Pro" panose="020B0504020202020204" pitchFamily="34" charset="0"/>
              </a:rPr>
              <a:t> </a:t>
            </a:r>
            <a:r>
              <a:rPr lang="en-US" sz="1391" err="1">
                <a:solidFill>
                  <a:srgbClr val="191919"/>
                </a:solidFill>
                <a:latin typeface="Avenir Next LT Pro" panose="020B0504020202020204" pitchFamily="34" charset="0"/>
              </a:rPr>
              <a:t>peuvent</a:t>
            </a:r>
            <a:r>
              <a:rPr lang="en-US" sz="1391">
                <a:solidFill>
                  <a:srgbClr val="191919"/>
                </a:solidFill>
                <a:latin typeface="Avenir Next LT Pro" panose="020B0504020202020204" pitchFamily="34" charset="0"/>
              </a:rPr>
              <a:t> </a:t>
            </a:r>
            <a:r>
              <a:rPr lang="en-US" sz="1391" err="1">
                <a:solidFill>
                  <a:srgbClr val="191919"/>
                </a:solidFill>
                <a:latin typeface="Avenir Next LT Pro" panose="020B0504020202020204" pitchFamily="34" charset="0"/>
              </a:rPr>
              <a:t>écrire</a:t>
            </a:r>
            <a:r>
              <a:rPr lang="en-US" sz="1391">
                <a:solidFill>
                  <a:srgbClr val="191919"/>
                </a:solidFill>
                <a:latin typeface="Avenir Next LT Pro" panose="020B0504020202020204" pitchFamily="34" charset="0"/>
              </a:rPr>
              <a:t> des </a:t>
            </a:r>
            <a:r>
              <a:rPr lang="en-US" sz="1391" err="1">
                <a:solidFill>
                  <a:srgbClr val="191919"/>
                </a:solidFill>
                <a:latin typeface="Avenir Next LT Pro" panose="020B0504020202020204" pitchFamily="34" charset="0"/>
              </a:rPr>
              <a:t>fonctions</a:t>
            </a:r>
            <a:r>
              <a:rPr lang="en-US" sz="1391">
                <a:solidFill>
                  <a:srgbClr val="191919"/>
                </a:solidFill>
                <a:latin typeface="Avenir Next LT Pro" panose="020B0504020202020204" pitchFamily="34" charset="0"/>
              </a:rPr>
              <a:t> Python qui </a:t>
            </a:r>
            <a:r>
              <a:rPr lang="en-US" sz="1391" err="1">
                <a:solidFill>
                  <a:srgbClr val="191919"/>
                </a:solidFill>
                <a:latin typeface="Avenir Next LT Pro" panose="020B0504020202020204" pitchFamily="34" charset="0"/>
              </a:rPr>
              <a:t>représentent</a:t>
            </a:r>
            <a:r>
              <a:rPr lang="en-US" sz="1391">
                <a:solidFill>
                  <a:srgbClr val="191919"/>
                </a:solidFill>
                <a:latin typeface="Avenir Next LT Pro" panose="020B0504020202020204" pitchFamily="34" charset="0"/>
              </a:rPr>
              <a:t> des </a:t>
            </a:r>
            <a:r>
              <a:rPr lang="en-US" sz="1391" err="1">
                <a:solidFill>
                  <a:srgbClr val="191919"/>
                </a:solidFill>
                <a:latin typeface="Avenir Next LT Pro" panose="020B0504020202020204" pitchFamily="34" charset="0"/>
              </a:rPr>
              <a:t>tâches</a:t>
            </a:r>
            <a:r>
              <a:rPr lang="en-US" sz="1391">
                <a:solidFill>
                  <a:srgbClr val="191919"/>
                </a:solidFill>
                <a:latin typeface="Avenir Next LT Pro" panose="020B0504020202020204" pitchFamily="34" charset="0"/>
              </a:rPr>
              <a:t> et des </a:t>
            </a:r>
            <a:r>
              <a:rPr lang="en-US" sz="1391" err="1">
                <a:solidFill>
                  <a:srgbClr val="191919"/>
                </a:solidFill>
                <a:latin typeface="Avenir Next LT Pro" panose="020B0504020202020204" pitchFamily="34" charset="0"/>
              </a:rPr>
              <a:t>opérations</a:t>
            </a:r>
            <a:r>
              <a:rPr lang="en-US" sz="1391">
                <a:solidFill>
                  <a:srgbClr val="191919"/>
                </a:solidFill>
                <a:latin typeface="Avenir Next LT Pro" panose="020B0504020202020204" pitchFamily="34" charset="0"/>
              </a:rPr>
              <a:t> à </a:t>
            </a:r>
            <a:r>
              <a:rPr lang="en-US" sz="1391" err="1">
                <a:solidFill>
                  <a:srgbClr val="191919"/>
                </a:solidFill>
                <a:latin typeface="Avenir Next LT Pro" panose="020B0504020202020204" pitchFamily="34" charset="0"/>
              </a:rPr>
              <a:t>exécuter</a:t>
            </a:r>
            <a:r>
              <a:rPr lang="en-US" sz="1391">
                <a:solidFill>
                  <a:srgbClr val="191919"/>
                </a:solidFill>
                <a:latin typeface="Avenir Next LT Pro" panose="020B0504020202020204" pitchFamily="34" charset="0"/>
              </a:rPr>
              <a:t>. </a:t>
            </a:r>
            <a:r>
              <a:rPr lang="en-US" sz="1391" err="1">
                <a:solidFill>
                  <a:srgbClr val="191919"/>
                </a:solidFill>
                <a:latin typeface="Avenir Next LT Pro" panose="020B0504020202020204" pitchFamily="34" charset="0"/>
              </a:rPr>
              <a:t>Ces</a:t>
            </a:r>
            <a:r>
              <a:rPr lang="en-US" sz="1391">
                <a:solidFill>
                  <a:srgbClr val="191919"/>
                </a:solidFill>
                <a:latin typeface="Avenir Next LT Pro" panose="020B0504020202020204" pitchFamily="34" charset="0"/>
              </a:rPr>
              <a:t> </a:t>
            </a:r>
            <a:r>
              <a:rPr lang="en-US" sz="1391" err="1">
                <a:solidFill>
                  <a:srgbClr val="191919"/>
                </a:solidFill>
                <a:latin typeface="Avenir Next LT Pro" panose="020B0504020202020204" pitchFamily="34" charset="0"/>
              </a:rPr>
              <a:t>fonctions</a:t>
            </a:r>
            <a:r>
              <a:rPr lang="en-US" sz="1391">
                <a:solidFill>
                  <a:srgbClr val="191919"/>
                </a:solidFill>
                <a:latin typeface="Avenir Next LT Pro" panose="020B0504020202020204" pitchFamily="34" charset="0"/>
              </a:rPr>
              <a:t> </a:t>
            </a:r>
            <a:r>
              <a:rPr lang="en-US" sz="1391" err="1">
                <a:solidFill>
                  <a:srgbClr val="191919"/>
                </a:solidFill>
                <a:latin typeface="Avenir Next LT Pro" panose="020B0504020202020204" pitchFamily="34" charset="0"/>
              </a:rPr>
              <a:t>sont</a:t>
            </a:r>
            <a:r>
              <a:rPr lang="en-US" sz="1391">
                <a:solidFill>
                  <a:srgbClr val="191919"/>
                </a:solidFill>
                <a:latin typeface="Avenir Next LT Pro" panose="020B0504020202020204" pitchFamily="34" charset="0"/>
              </a:rPr>
              <a:t> ensuite </a:t>
            </a:r>
            <a:r>
              <a:rPr lang="en-US" sz="1391" err="1">
                <a:solidFill>
                  <a:srgbClr val="191919"/>
                </a:solidFill>
                <a:latin typeface="Avenir Next LT Pro" panose="020B0504020202020204" pitchFamily="34" charset="0"/>
              </a:rPr>
              <a:t>assemblées</a:t>
            </a:r>
            <a:r>
              <a:rPr lang="en-US" sz="1391">
                <a:solidFill>
                  <a:srgbClr val="191919"/>
                </a:solidFill>
                <a:latin typeface="Avenir Next LT Pro" panose="020B0504020202020204" pitchFamily="34" charset="0"/>
              </a:rPr>
              <a:t> dans un DAG pour </a:t>
            </a:r>
            <a:r>
              <a:rPr lang="en-US" sz="1391" err="1">
                <a:solidFill>
                  <a:srgbClr val="191919"/>
                </a:solidFill>
                <a:latin typeface="Avenir Next LT Pro" panose="020B0504020202020204" pitchFamily="34" charset="0"/>
              </a:rPr>
              <a:t>décrire</a:t>
            </a:r>
            <a:r>
              <a:rPr lang="en-US" sz="1391">
                <a:solidFill>
                  <a:srgbClr val="191919"/>
                </a:solidFill>
                <a:latin typeface="Avenir Next LT Pro" panose="020B0504020202020204" pitchFamily="34" charset="0"/>
              </a:rPr>
              <a:t> la </a:t>
            </a:r>
            <a:r>
              <a:rPr lang="en-US" sz="1391" err="1">
                <a:solidFill>
                  <a:srgbClr val="191919"/>
                </a:solidFill>
                <a:latin typeface="Avenir Next LT Pro" panose="020B0504020202020204" pitchFamily="34" charset="0"/>
              </a:rPr>
              <a:t>logique</a:t>
            </a:r>
            <a:r>
              <a:rPr lang="en-US" sz="1391">
                <a:solidFill>
                  <a:srgbClr val="191919"/>
                </a:solidFill>
                <a:latin typeface="Avenir Next LT Pro" panose="020B0504020202020204" pitchFamily="34" charset="0"/>
              </a:rPr>
              <a:t> de flux de travail.</a:t>
            </a:r>
          </a:p>
          <a:p>
            <a:pPr>
              <a:lnSpc>
                <a:spcPts val="2226"/>
              </a:lnSpc>
            </a:pPr>
            <a:endParaRPr lang="en-US" sz="1391">
              <a:solidFill>
                <a:srgbClr val="191919"/>
              </a:solidFill>
              <a:latin typeface="Avenir Next LT Pro" panose="020B0504020202020204" pitchFamily="34" charset="0"/>
            </a:endParaRPr>
          </a:p>
        </p:txBody>
      </p:sp>
      <p:sp>
        <p:nvSpPr>
          <p:cNvPr id="32" name="TextBox 32"/>
          <p:cNvSpPr txBox="1"/>
          <p:nvPr/>
        </p:nvSpPr>
        <p:spPr>
          <a:xfrm>
            <a:off x="11976361" y="5654442"/>
            <a:ext cx="2974957" cy="2230611"/>
          </a:xfrm>
          <a:prstGeom prst="rect">
            <a:avLst/>
          </a:prstGeom>
        </p:spPr>
        <p:txBody>
          <a:bodyPr lIns="0" tIns="0" rIns="0" bIns="0" rtlCol="0" anchor="t">
            <a:spAutoFit/>
          </a:bodyPr>
          <a:lstStyle/>
          <a:p>
            <a:pPr>
              <a:lnSpc>
                <a:spcPts val="2226"/>
              </a:lnSpc>
            </a:pPr>
            <a:r>
              <a:rPr lang="en-US" sz="1391">
                <a:solidFill>
                  <a:srgbClr val="000000"/>
                </a:solidFill>
                <a:latin typeface="Avenir Next LT Pro" panose="020B0504020202020204" pitchFamily="34" charset="0"/>
              </a:rPr>
              <a:t>Airflow </a:t>
            </a:r>
            <a:r>
              <a:rPr lang="en-US" sz="1391" err="1">
                <a:solidFill>
                  <a:srgbClr val="000000"/>
                </a:solidFill>
                <a:latin typeface="Avenir Next LT Pro" panose="020B0504020202020204" pitchFamily="34" charset="0"/>
              </a:rPr>
              <a:t>utilise</a:t>
            </a:r>
            <a:r>
              <a:rPr lang="en-US" sz="1391">
                <a:solidFill>
                  <a:srgbClr val="000000"/>
                </a:solidFill>
                <a:latin typeface="Avenir Next LT Pro" panose="020B0504020202020204" pitchFamily="34" charset="0"/>
              </a:rPr>
              <a:t> des </a:t>
            </a:r>
            <a:r>
              <a:rPr lang="en-US" sz="1391" err="1">
                <a:solidFill>
                  <a:srgbClr val="000000"/>
                </a:solidFill>
                <a:latin typeface="Avenir Next LT Pro" panose="020B0504020202020204" pitchFamily="34" charset="0"/>
              </a:rPr>
              <a:t>exécuteurs</a:t>
            </a:r>
            <a:r>
              <a:rPr lang="en-US" sz="1391">
                <a:solidFill>
                  <a:srgbClr val="000000"/>
                </a:solidFill>
                <a:latin typeface="Avenir Next LT Pro" panose="020B0504020202020204" pitchFamily="34" charset="0"/>
              </a:rPr>
              <a:t> pour lancer les </a:t>
            </a:r>
            <a:r>
              <a:rPr lang="en-US" sz="1391" err="1">
                <a:solidFill>
                  <a:srgbClr val="000000"/>
                </a:solidFill>
                <a:latin typeface="Avenir Next LT Pro" panose="020B0504020202020204" pitchFamily="34" charset="0"/>
              </a:rPr>
              <a:t>tâches</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en</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fonction</a:t>
            </a:r>
            <a:r>
              <a:rPr lang="en-US" sz="1391">
                <a:solidFill>
                  <a:srgbClr val="000000"/>
                </a:solidFill>
                <a:latin typeface="Avenir Next LT Pro" panose="020B0504020202020204" pitchFamily="34" charset="0"/>
              </a:rPr>
              <a:t> de la planification et </a:t>
            </a:r>
            <a:r>
              <a:rPr lang="en-US" sz="1391" err="1">
                <a:solidFill>
                  <a:srgbClr val="000000"/>
                </a:solidFill>
                <a:latin typeface="Avenir Next LT Pro" panose="020B0504020202020204" pitchFamily="34" charset="0"/>
              </a:rPr>
              <a:t>surveiller</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leur</a:t>
            </a:r>
            <a:r>
              <a:rPr lang="en-US" sz="1391">
                <a:solidFill>
                  <a:srgbClr val="000000"/>
                </a:solidFill>
                <a:latin typeface="Avenir Next LT Pro" panose="020B0504020202020204" pitchFamily="34" charset="0"/>
              </a:rPr>
              <a:t> progression. Les </a:t>
            </a:r>
            <a:r>
              <a:rPr lang="en-US" sz="1391" err="1">
                <a:solidFill>
                  <a:srgbClr val="000000"/>
                </a:solidFill>
                <a:latin typeface="Avenir Next LT Pro" panose="020B0504020202020204" pitchFamily="34" charset="0"/>
              </a:rPr>
              <a:t>résultats</a:t>
            </a:r>
            <a:r>
              <a:rPr lang="en-US" sz="1391">
                <a:solidFill>
                  <a:srgbClr val="000000"/>
                </a:solidFill>
                <a:latin typeface="Avenir Next LT Pro" panose="020B0504020202020204" pitchFamily="34" charset="0"/>
              </a:rPr>
              <a:t> des </a:t>
            </a:r>
            <a:r>
              <a:rPr lang="en-US" sz="1391" err="1">
                <a:solidFill>
                  <a:srgbClr val="000000"/>
                </a:solidFill>
                <a:latin typeface="Avenir Next LT Pro" panose="020B0504020202020204" pitchFamily="34" charset="0"/>
              </a:rPr>
              <a:t>tâches</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sont</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stockés</a:t>
            </a:r>
            <a:r>
              <a:rPr lang="en-US" sz="1391">
                <a:solidFill>
                  <a:srgbClr val="000000"/>
                </a:solidFill>
                <a:latin typeface="Avenir Next LT Pro" panose="020B0504020202020204" pitchFamily="34" charset="0"/>
              </a:rPr>
              <a:t> dans </a:t>
            </a:r>
            <a:r>
              <a:rPr lang="en-US" sz="1391" err="1">
                <a:solidFill>
                  <a:srgbClr val="000000"/>
                </a:solidFill>
                <a:latin typeface="Avenir Next LT Pro" panose="020B0504020202020204" pitchFamily="34" charset="0"/>
              </a:rPr>
              <a:t>une</a:t>
            </a:r>
            <a:r>
              <a:rPr lang="en-US" sz="1391">
                <a:solidFill>
                  <a:srgbClr val="000000"/>
                </a:solidFill>
                <a:latin typeface="Avenir Next LT Pro" panose="020B0504020202020204" pitchFamily="34" charset="0"/>
              </a:rPr>
              <a:t> base de </a:t>
            </a:r>
            <a:r>
              <a:rPr lang="en-US" sz="1391" err="1">
                <a:solidFill>
                  <a:srgbClr val="000000"/>
                </a:solidFill>
                <a:latin typeface="Avenir Next LT Pro" panose="020B0504020202020204" pitchFamily="34" charset="0"/>
              </a:rPr>
              <a:t>données</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ce</a:t>
            </a:r>
            <a:r>
              <a:rPr lang="en-US" sz="1391">
                <a:solidFill>
                  <a:srgbClr val="000000"/>
                </a:solidFill>
                <a:latin typeface="Avenir Next LT Pro" panose="020B0504020202020204" pitchFamily="34" charset="0"/>
              </a:rPr>
              <a:t> qui </a:t>
            </a:r>
            <a:r>
              <a:rPr lang="en-US" sz="1391" err="1">
                <a:solidFill>
                  <a:srgbClr val="000000"/>
                </a:solidFill>
                <a:latin typeface="Avenir Next LT Pro" panose="020B0504020202020204" pitchFamily="34" charset="0"/>
              </a:rPr>
              <a:t>permet</a:t>
            </a:r>
            <a:r>
              <a:rPr lang="en-US" sz="1391">
                <a:solidFill>
                  <a:srgbClr val="000000"/>
                </a:solidFill>
                <a:latin typeface="Avenir Next LT Pro" panose="020B0504020202020204" pitchFamily="34" charset="0"/>
              </a:rPr>
              <a:t> aux </a:t>
            </a:r>
            <a:r>
              <a:rPr lang="en-US" sz="1391" err="1">
                <a:solidFill>
                  <a:srgbClr val="000000"/>
                </a:solidFill>
                <a:latin typeface="Avenir Next LT Pro" panose="020B0504020202020204" pitchFamily="34" charset="0"/>
              </a:rPr>
              <a:t>utilisateurs</a:t>
            </a:r>
            <a:r>
              <a:rPr lang="en-US" sz="1391">
                <a:solidFill>
                  <a:srgbClr val="000000"/>
                </a:solidFill>
                <a:latin typeface="Avenir Next LT Pro" panose="020B0504020202020204" pitchFamily="34" charset="0"/>
              </a:rPr>
              <a:t> de </a:t>
            </a:r>
            <a:r>
              <a:rPr lang="en-US" sz="1391" err="1">
                <a:solidFill>
                  <a:srgbClr val="000000"/>
                </a:solidFill>
                <a:latin typeface="Avenir Next LT Pro" panose="020B0504020202020204" pitchFamily="34" charset="0"/>
              </a:rPr>
              <a:t>surveiller</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l'état</a:t>
            </a:r>
            <a:r>
              <a:rPr lang="en-US" sz="1391">
                <a:solidFill>
                  <a:srgbClr val="000000"/>
                </a:solidFill>
                <a:latin typeface="Avenir Next LT Pro" panose="020B0504020202020204" pitchFamily="34" charset="0"/>
              </a:rPr>
              <a:t> </a:t>
            </a:r>
            <a:r>
              <a:rPr lang="en-US" sz="1391" err="1">
                <a:solidFill>
                  <a:srgbClr val="000000"/>
                </a:solidFill>
                <a:latin typeface="Avenir Next LT Pro" panose="020B0504020202020204" pitchFamily="34" charset="0"/>
              </a:rPr>
              <a:t>d'exécution</a:t>
            </a:r>
            <a:r>
              <a:rPr lang="en-US" sz="1391">
                <a:solidFill>
                  <a:srgbClr val="000000"/>
                </a:solidFill>
                <a:latin typeface="Avenir Next LT Pro" panose="020B0504020202020204" pitchFamily="34" charset="0"/>
              </a:rPr>
              <a:t>.</a:t>
            </a:r>
          </a:p>
        </p:txBody>
      </p:sp>
      <p:sp>
        <p:nvSpPr>
          <p:cNvPr id="41" name="Espace réservé du numéro de diapositive 24">
            <a:extLst>
              <a:ext uri="{FF2B5EF4-FFF2-40B4-BE49-F238E27FC236}">
                <a16:creationId xmlns:a16="http://schemas.microsoft.com/office/drawing/2014/main" id="{5306785E-C86B-A11F-6261-829EE80D454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30</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dissolve">
                                      <p:cBhvr>
                                        <p:cTn id="15" dur="500"/>
                                        <p:tgtEl>
                                          <p:spTgt spid="28"/>
                                        </p:tgtEl>
                                      </p:cBhvr>
                                    </p:animEffect>
                                  </p:childTnLst>
                                </p:cTn>
                              </p:par>
                              <p:par>
                                <p:cTn id="16" presetID="9"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par>
                                <p:cTn id="30" presetID="9"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dissolve">
                                      <p:cBhvr>
                                        <p:cTn id="43" dur="500"/>
                                        <p:tgtEl>
                                          <p:spTgt spid="29"/>
                                        </p:tgtEl>
                                      </p:cBhvr>
                                    </p:animEffect>
                                  </p:childTnLst>
                                </p:cTn>
                              </p:par>
                              <p:par>
                                <p:cTn id="44" presetID="9"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dissolve">
                                      <p:cBhvr>
                                        <p:cTn id="46" dur="500"/>
                                        <p:tgtEl>
                                          <p:spTgt spid="2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dissolve">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90199"/>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FONCTIONNEMENT ET LA PLANIFICATION DES WORKFLOWS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2" name="Picture 12"/>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30" y="3258772"/>
            <a:ext cx="15351870" cy="5035930"/>
          </a:xfrm>
          <a:prstGeom prst="rect">
            <a:avLst/>
          </a:prstGeom>
        </p:spPr>
        <p:txBody>
          <a:bodyPr lIns="0" tIns="0" rIns="0" bIns="0" rtlCol="0" anchor="t">
            <a:spAutoFit/>
          </a:bodyPr>
          <a:lstStyle/>
          <a:p>
            <a:pPr>
              <a:lnSpc>
                <a:spcPts val="4977"/>
              </a:lnSpc>
            </a:pPr>
            <a:r>
              <a:rPr lang="en-US" sz="2100" spc="27">
                <a:solidFill>
                  <a:srgbClr val="545454"/>
                </a:solidFill>
                <a:latin typeface="Avenir Next LT Pro" panose="020B0504020202020204" pitchFamily="34" charset="0"/>
              </a:rPr>
              <a:t>Un flux de travail (</a:t>
            </a:r>
            <a:r>
              <a:rPr lang="en-US" sz="2100" spc="27" err="1">
                <a:solidFill>
                  <a:srgbClr val="545454"/>
                </a:solidFill>
                <a:latin typeface="Avenir Next LT Pro" panose="020B0504020202020204" pitchFamily="34" charset="0"/>
              </a:rPr>
              <a:t>ou</a:t>
            </a:r>
            <a:r>
              <a:rPr lang="en-US" sz="2100" spc="27">
                <a:solidFill>
                  <a:srgbClr val="545454"/>
                </a:solidFill>
                <a:latin typeface="Avenir Next LT Pro" panose="020B0504020202020204" pitchFamily="34" charset="0"/>
              </a:rPr>
              <a:t> workflow) </a:t>
            </a:r>
            <a:r>
              <a:rPr lang="en-US" sz="2100" spc="27" err="1">
                <a:solidFill>
                  <a:srgbClr val="545454"/>
                </a:solidFill>
                <a:latin typeface="Avenir Next LT Pro" panose="020B0504020202020204" pitchFamily="34" charset="0"/>
              </a:rPr>
              <a:t>est</a:t>
            </a:r>
            <a:r>
              <a:rPr lang="en-US" sz="2100" spc="27">
                <a:solidFill>
                  <a:srgbClr val="545454"/>
                </a:solidFill>
                <a:latin typeface="Avenir Next LT Pro" panose="020B0504020202020204" pitchFamily="34" charset="0"/>
              </a:rPr>
              <a:t> : </a:t>
            </a:r>
          </a:p>
          <a:p>
            <a:pPr marL="453390" lvl="1" indent="-226695">
              <a:lnSpc>
                <a:spcPts val="4977"/>
              </a:lnSpc>
              <a:buFont typeface="Arial"/>
              <a:buChar char="•"/>
            </a:pPr>
            <a:r>
              <a:rPr lang="en-US" sz="2100" spc="27">
                <a:solidFill>
                  <a:srgbClr val="545454"/>
                </a:solidFill>
                <a:latin typeface="Avenir Next LT Pro" panose="020B0504020202020204" pitchFamily="34" charset="0"/>
              </a:rPr>
              <a:t>Un ensemble </a:t>
            </a:r>
            <a:r>
              <a:rPr lang="en-US" sz="2100" spc="27" err="1">
                <a:solidFill>
                  <a:srgbClr val="545454"/>
                </a:solidFill>
                <a:latin typeface="Avenir Next LT Pro" panose="020B0504020202020204" pitchFamily="34" charset="0"/>
              </a:rPr>
              <a:t>d'étapes</a:t>
            </a:r>
            <a:r>
              <a:rPr lang="en-US" sz="2100" spc="27">
                <a:solidFill>
                  <a:srgbClr val="545454"/>
                </a:solidFill>
                <a:latin typeface="Avenir Next LT Pro" panose="020B0504020202020204" pitchFamily="34" charset="0"/>
              </a:rPr>
              <a:t> pour </a:t>
            </a:r>
            <a:r>
              <a:rPr lang="en-US" sz="2100" spc="27" err="1">
                <a:solidFill>
                  <a:srgbClr val="545454"/>
                </a:solidFill>
                <a:latin typeface="Avenir Next LT Pro" panose="020B0504020202020204" pitchFamily="34" charset="0"/>
              </a:rPr>
              <a:t>accomplir</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une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tâche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d'ingénierie</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données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donnée</a:t>
            </a:r>
            <a:r>
              <a:rPr lang="en-US" sz="2100" spc="27">
                <a:solidFill>
                  <a:srgbClr val="545454"/>
                </a:solidFill>
                <a:latin typeface="Avenir Next LT Pro" panose="020B0504020202020204" pitchFamily="34" charset="0"/>
              </a:rPr>
              <a:t> Tel que : </a:t>
            </a:r>
          </a:p>
          <a:p>
            <a:pPr marL="906780" lvl="2" indent="-302260">
              <a:lnSpc>
                <a:spcPts val="4977"/>
              </a:lnSpc>
              <a:buFont typeface="Arial"/>
              <a:buChar char="⚬"/>
            </a:pPr>
            <a:r>
              <a:rPr lang="en-US" sz="2100" spc="27" err="1">
                <a:solidFill>
                  <a:srgbClr val="545454"/>
                </a:solidFill>
                <a:latin typeface="Avenir Next LT Pro" panose="020B0504020202020204" pitchFamily="34" charset="0"/>
              </a:rPr>
              <a:t>Téléchargement</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fichiers</a:t>
            </a:r>
            <a:endParaRPr lang="en-US" sz="2100" spc="27">
              <a:solidFill>
                <a:srgbClr val="545454"/>
              </a:solidFill>
              <a:latin typeface="Avenir Next LT Pro" panose="020B0504020202020204" pitchFamily="34" charset="0"/>
            </a:endParaRPr>
          </a:p>
          <a:p>
            <a:pPr marL="906780" lvl="2" indent="-302260">
              <a:lnSpc>
                <a:spcPts val="4977"/>
              </a:lnSpc>
              <a:buFont typeface="Arial"/>
              <a:buChar char="⚬"/>
            </a:pPr>
            <a:r>
              <a:rPr lang="en-US" sz="2100" spc="27" err="1">
                <a:solidFill>
                  <a:srgbClr val="545454"/>
                </a:solidFill>
                <a:latin typeface="Avenir Next LT Pro" panose="020B0504020202020204" pitchFamily="34" charset="0"/>
              </a:rPr>
              <a:t>Copie</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données</a:t>
            </a:r>
            <a:endParaRPr lang="en-US" sz="2100" spc="27">
              <a:solidFill>
                <a:srgbClr val="545454"/>
              </a:solidFill>
              <a:latin typeface="Avenir Next LT Pro" panose="020B0504020202020204" pitchFamily="34" charset="0"/>
            </a:endParaRPr>
          </a:p>
          <a:p>
            <a:pPr marL="906780" lvl="2" indent="-302260">
              <a:lnSpc>
                <a:spcPts val="4977"/>
              </a:lnSpc>
              <a:buFont typeface="Arial"/>
              <a:buChar char="⚬"/>
            </a:pPr>
            <a:r>
              <a:rPr lang="en-US" sz="2100" spc="27" err="1">
                <a:solidFill>
                  <a:srgbClr val="545454"/>
                </a:solidFill>
                <a:latin typeface="Avenir Next LT Pro" panose="020B0504020202020204" pitchFamily="34" charset="0"/>
              </a:rPr>
              <a:t>Filtrage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d'informations</a:t>
            </a:r>
            <a:endParaRPr lang="en-US" sz="2100" spc="27">
              <a:solidFill>
                <a:srgbClr val="545454"/>
              </a:solidFill>
              <a:latin typeface="Avenir Next LT Pro" panose="020B0504020202020204" pitchFamily="34" charset="0"/>
            </a:endParaRPr>
          </a:p>
          <a:p>
            <a:pPr marL="906780" lvl="2" indent="-302260">
              <a:lnSpc>
                <a:spcPts val="4977"/>
              </a:lnSpc>
              <a:buFont typeface="Arial"/>
              <a:buChar char="⚬"/>
            </a:pPr>
            <a:r>
              <a:rPr lang="en-US" sz="2100" spc="27" err="1">
                <a:solidFill>
                  <a:srgbClr val="545454"/>
                </a:solidFill>
                <a:latin typeface="Avenir Next LT Pro" panose="020B0504020202020204" pitchFamily="34" charset="0"/>
              </a:rPr>
              <a:t>Ecriture</a:t>
            </a:r>
            <a:r>
              <a:rPr lang="en-US" sz="2100" spc="27">
                <a:solidFill>
                  <a:srgbClr val="545454"/>
                </a:solidFill>
                <a:latin typeface="Avenir Next LT Pro" panose="020B0504020202020204" pitchFamily="34" charset="0"/>
              </a:rPr>
              <a:t> dans </a:t>
            </a:r>
            <a:r>
              <a:rPr lang="en-US" sz="2100" spc="27" err="1">
                <a:solidFill>
                  <a:srgbClr val="545454"/>
                </a:solidFill>
                <a:latin typeface="Avenir Next LT Pro" panose="020B0504020202020204" pitchFamily="34" charset="0"/>
              </a:rPr>
              <a:t>une</a:t>
            </a:r>
            <a:r>
              <a:rPr lang="en-US" sz="2100" spc="27">
                <a:solidFill>
                  <a:srgbClr val="545454"/>
                </a:solidFill>
                <a:latin typeface="Avenir Next LT Pro" panose="020B0504020202020204" pitchFamily="34" charset="0"/>
              </a:rPr>
              <a:t> base de </a:t>
            </a:r>
            <a:r>
              <a:rPr lang="en-US" sz="2100" spc="27" err="1">
                <a:solidFill>
                  <a:srgbClr val="545454"/>
                </a:solidFill>
                <a:latin typeface="Avenir Next LT Pro" panose="020B0504020202020204" pitchFamily="34" charset="0"/>
              </a:rPr>
              <a:t>données</a:t>
            </a:r>
            <a:r>
              <a:rPr lang="en-US" sz="2100" spc="27">
                <a:solidFill>
                  <a:srgbClr val="545454"/>
                </a:solidFill>
                <a:latin typeface="Avenir Next LT Pro" panose="020B0504020202020204" pitchFamily="34" charset="0"/>
              </a:rPr>
              <a:t>, etc. </a:t>
            </a:r>
          </a:p>
          <a:p>
            <a:pPr marL="453390" lvl="1" indent="-226695">
              <a:lnSpc>
                <a:spcPts val="4977"/>
              </a:lnSpc>
              <a:buFont typeface="Arial"/>
              <a:buChar char="•"/>
            </a:pPr>
            <a:r>
              <a:rPr lang="en-US" sz="2100" spc="27">
                <a:solidFill>
                  <a:srgbClr val="545454"/>
                </a:solidFill>
                <a:latin typeface="Avenir Next LT Pro" panose="020B0504020202020204" pitchFamily="34" charset="0"/>
              </a:rPr>
              <a:t>De </a:t>
            </a:r>
            <a:r>
              <a:rPr lang="en-US" sz="2100" spc="27" err="1">
                <a:solidFill>
                  <a:srgbClr val="545454"/>
                </a:solidFill>
                <a:latin typeface="Avenir Next LT Pro" panose="020B0504020202020204" pitchFamily="34" charset="0"/>
              </a:rPr>
              <a:t>niveaux</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complexité</a:t>
            </a:r>
            <a:r>
              <a:rPr lang="en-US" sz="2100" spc="27">
                <a:solidFill>
                  <a:srgbClr val="545454"/>
                </a:solidFill>
                <a:latin typeface="Avenir Next LT Pro" panose="020B0504020202020204" pitchFamily="34" charset="0"/>
              </a:rPr>
              <a:t> variables </a:t>
            </a:r>
          </a:p>
          <a:p>
            <a:pPr marL="453390" lvl="1" indent="-226695">
              <a:lnSpc>
                <a:spcPts val="4977"/>
              </a:lnSpc>
              <a:buFont typeface="Arial"/>
              <a:buChar char="•"/>
            </a:pPr>
            <a:r>
              <a:rPr lang="en-US" sz="2100" spc="27">
                <a:solidFill>
                  <a:srgbClr val="545454"/>
                </a:solidFill>
                <a:latin typeface="Avenir Next LT Pro" panose="020B0504020202020204" pitchFamily="34" charset="0"/>
              </a:rPr>
              <a:t>Un </a:t>
            </a:r>
            <a:r>
              <a:rPr lang="en-US" sz="2100" spc="27" err="1">
                <a:solidFill>
                  <a:srgbClr val="545454"/>
                </a:solidFill>
                <a:latin typeface="Avenir Next LT Pro" panose="020B0504020202020204" pitchFamily="34" charset="0"/>
              </a:rPr>
              <a:t>terme</a:t>
            </a:r>
            <a:r>
              <a:rPr lang="en-US" sz="2100" spc="27">
                <a:solidFill>
                  <a:srgbClr val="545454"/>
                </a:solidFill>
                <a:latin typeface="Avenir Next LT Pro" panose="020B0504020202020204" pitchFamily="34" charset="0"/>
              </a:rPr>
              <a:t> avec </a:t>
            </a:r>
            <a:r>
              <a:rPr lang="en-US" sz="2100" spc="27" err="1">
                <a:solidFill>
                  <a:srgbClr val="545454"/>
                </a:solidFill>
                <a:latin typeface="Avenir Next LT Pro" panose="020B0504020202020204" pitchFamily="34" charset="0"/>
              </a:rPr>
              <a:t>diverses</a:t>
            </a:r>
            <a:r>
              <a:rPr lang="en-US" sz="2100" spc="27">
                <a:solidFill>
                  <a:srgbClr val="545454"/>
                </a:solidFill>
                <a:latin typeface="Avenir Next LT Pro" panose="020B0504020202020204" pitchFamily="34" charset="0"/>
              </a:rPr>
              <a:t> significations </a:t>
            </a:r>
            <a:r>
              <a:rPr lang="en-US" sz="2100" spc="27" err="1">
                <a:solidFill>
                  <a:srgbClr val="545454"/>
                </a:solidFill>
                <a:latin typeface="Avenir Next LT Pro" panose="020B0504020202020204" pitchFamily="34" charset="0"/>
              </a:rPr>
              <a:t>selon</a:t>
            </a:r>
            <a:r>
              <a:rPr lang="en-US" sz="2100" spc="27">
                <a:solidFill>
                  <a:srgbClr val="545454"/>
                </a:solidFill>
                <a:latin typeface="Avenir Next LT Pro" panose="020B0504020202020204" pitchFamily="34" charset="0"/>
              </a:rPr>
              <a:t> le </a:t>
            </a:r>
            <a:r>
              <a:rPr lang="en-US" sz="2100" spc="27" err="1">
                <a:solidFill>
                  <a:srgbClr val="545454"/>
                </a:solidFill>
                <a:latin typeface="Avenir Next LT Pro" panose="020B0504020202020204" pitchFamily="34" charset="0"/>
              </a:rPr>
              <a:t>contexte</a:t>
            </a:r>
            <a:r>
              <a:rPr lang="en-US" sz="2100" spc="27">
                <a:solidFill>
                  <a:srgbClr val="545454"/>
                </a:solidFill>
                <a:latin typeface="Avenir Next LT Pro" panose="020B0504020202020204" pitchFamily="34" charset="0"/>
              </a:rPr>
              <a:t>.</a:t>
            </a:r>
          </a:p>
        </p:txBody>
      </p:sp>
      <p:sp>
        <p:nvSpPr>
          <p:cNvPr id="14" name="TextBox 14"/>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PLANIFICATION DES WORKFLOWS</a:t>
            </a:r>
          </a:p>
        </p:txBody>
      </p:sp>
      <p:sp>
        <p:nvSpPr>
          <p:cNvPr id="23" name="Espace réservé du numéro de diapositive 24">
            <a:extLst>
              <a:ext uri="{FF2B5EF4-FFF2-40B4-BE49-F238E27FC236}">
                <a16:creationId xmlns:a16="http://schemas.microsoft.com/office/drawing/2014/main" id="{9CC7E9E5-1D9F-1AD0-9FD6-F6F6D5BA692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31</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dissolv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dissolve">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dissolv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dissolv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dissolve">
                                      <p:cBhvr>
                                        <p:cTn id="32" dur="500"/>
                                        <p:tgtEl>
                                          <p:spTgt spid="1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
                                            <p:txEl>
                                              <p:pRg st="7" end="7"/>
                                            </p:txEl>
                                          </p:spTgt>
                                        </p:tgtEl>
                                        <p:attrNameLst>
                                          <p:attrName>style.visibility</p:attrName>
                                        </p:attrNameLst>
                                      </p:cBhvr>
                                      <p:to>
                                        <p:strVal val="visible"/>
                                      </p:to>
                                    </p:set>
                                    <p:animEffect transition="in" filter="dissolve">
                                      <p:cBhvr>
                                        <p:cTn id="37"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90199"/>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FONCTIONNEMENT ET PLANIFICATION DE WORKFLOWS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2" name="Picture 12"/>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36030" y="2990088"/>
            <a:ext cx="15351870" cy="496062"/>
          </a:xfrm>
          <a:prstGeom prst="rect">
            <a:avLst/>
          </a:prstGeom>
        </p:spPr>
        <p:txBody>
          <a:bodyPr lIns="0" tIns="0" rIns="0" bIns="0" rtlCol="0" anchor="t">
            <a:spAutoFit/>
          </a:bodyPr>
          <a:lstStyle/>
          <a:p>
            <a:pPr>
              <a:lnSpc>
                <a:spcPts val="4389"/>
              </a:lnSpc>
            </a:pPr>
            <a:r>
              <a:rPr lang="en-US" sz="2100" spc="27" err="1">
                <a:solidFill>
                  <a:srgbClr val="545454"/>
                </a:solidFill>
                <a:latin typeface="Avenir Next LT Pro" panose="020B0504020202020204" pitchFamily="34" charset="0"/>
              </a:rPr>
              <a:t>Voici</a:t>
            </a:r>
            <a:r>
              <a:rPr lang="en-US" sz="2100" spc="27">
                <a:solidFill>
                  <a:srgbClr val="545454"/>
                </a:solidFill>
                <a:latin typeface="Avenir Next LT Pro" panose="020B0504020202020204" pitchFamily="34" charset="0"/>
              </a:rPr>
              <a:t> les étapes pour </a:t>
            </a:r>
            <a:r>
              <a:rPr lang="en-US" sz="2100" spc="27" err="1">
                <a:solidFill>
                  <a:srgbClr val="545454"/>
                </a:solidFill>
                <a:latin typeface="Avenir Next LT Pro" panose="020B0504020202020204" pitchFamily="34" charset="0"/>
              </a:rPr>
              <a:t>créer</a:t>
            </a:r>
            <a:r>
              <a:rPr lang="en-US" sz="2100" spc="27">
                <a:solidFill>
                  <a:srgbClr val="545454"/>
                </a:solidFill>
                <a:latin typeface="Avenir Next LT Pro" panose="020B0504020202020204" pitchFamily="34" charset="0"/>
              </a:rPr>
              <a:t> un workflow dans Airflow :</a:t>
            </a:r>
          </a:p>
        </p:txBody>
      </p:sp>
      <p:sp>
        <p:nvSpPr>
          <p:cNvPr id="14" name="TextBox 14"/>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PLANIFICATION DES WORKFLOWS</a:t>
            </a:r>
          </a:p>
        </p:txBody>
      </p:sp>
      <p:grpSp>
        <p:nvGrpSpPr>
          <p:cNvPr id="15" name="Group 15"/>
          <p:cNvGrpSpPr/>
          <p:nvPr/>
        </p:nvGrpSpPr>
        <p:grpSpPr>
          <a:xfrm>
            <a:off x="1076137" y="5834712"/>
            <a:ext cx="2552452" cy="915670"/>
            <a:chOff x="0" y="0"/>
            <a:chExt cx="672251" cy="241164"/>
          </a:xfrm>
        </p:grpSpPr>
        <p:sp>
          <p:nvSpPr>
            <p:cNvPr id="16" name="Freeform 16"/>
            <p:cNvSpPr/>
            <p:nvPr/>
          </p:nvSpPr>
          <p:spPr>
            <a:xfrm>
              <a:off x="0" y="0"/>
              <a:ext cx="672251" cy="241164"/>
            </a:xfrm>
            <a:custGeom>
              <a:avLst/>
              <a:gdLst/>
              <a:ahLst/>
              <a:cxnLst/>
              <a:rect l="l" t="t" r="r" b="b"/>
              <a:pathLst>
                <a:path w="672251" h="241164">
                  <a:moveTo>
                    <a:pt x="45497" y="0"/>
                  </a:moveTo>
                  <a:lnTo>
                    <a:pt x="626754" y="0"/>
                  </a:lnTo>
                  <a:cubicBezTo>
                    <a:pt x="651881" y="0"/>
                    <a:pt x="672251" y="20370"/>
                    <a:pt x="672251" y="45497"/>
                  </a:cubicBezTo>
                  <a:lnTo>
                    <a:pt x="672251" y="195667"/>
                  </a:lnTo>
                  <a:cubicBezTo>
                    <a:pt x="672251" y="220794"/>
                    <a:pt x="651881" y="241164"/>
                    <a:pt x="626754" y="241164"/>
                  </a:cubicBezTo>
                  <a:lnTo>
                    <a:pt x="45497" y="241164"/>
                  </a:lnTo>
                  <a:cubicBezTo>
                    <a:pt x="20370" y="241164"/>
                    <a:pt x="0" y="220794"/>
                    <a:pt x="0" y="195667"/>
                  </a:cubicBezTo>
                  <a:lnTo>
                    <a:pt x="0" y="45497"/>
                  </a:lnTo>
                  <a:cubicBezTo>
                    <a:pt x="0" y="20370"/>
                    <a:pt x="20370" y="0"/>
                    <a:pt x="45497" y="0"/>
                  </a:cubicBezTo>
                  <a:close/>
                </a:path>
              </a:pathLst>
            </a:custGeom>
            <a:solidFill>
              <a:srgbClr val="86EAE9"/>
            </a:solidFill>
          </p:spPr>
        </p:sp>
        <p:sp>
          <p:nvSpPr>
            <p:cNvPr id="17" name="TextBox 17"/>
            <p:cNvSpPr txBox="1"/>
            <p:nvPr/>
          </p:nvSpPr>
          <p:spPr>
            <a:xfrm>
              <a:off x="0" y="-19050"/>
              <a:ext cx="812800" cy="831850"/>
            </a:xfrm>
            <a:prstGeom prst="rect">
              <a:avLst/>
            </a:prstGeom>
          </p:spPr>
          <p:txBody>
            <a:bodyPr lIns="254000" tIns="254000" rIns="254000" bIns="254000" rtlCol="0" anchor="ctr"/>
            <a:lstStyle/>
            <a:p>
              <a:pPr algn="ctr">
                <a:lnSpc>
                  <a:spcPts val="2079"/>
                </a:lnSpc>
              </a:pPr>
              <a:r>
                <a:rPr lang="en-US" sz="1599">
                  <a:solidFill>
                    <a:srgbClr val="FFFFFF"/>
                  </a:solidFill>
                  <a:latin typeface="Aileron Regular Bold"/>
                </a:rPr>
                <a:t>Écrire le code pour </a:t>
              </a:r>
              <a:r>
                <a:rPr lang="en-US" sz="1599" err="1">
                  <a:solidFill>
                    <a:srgbClr val="FFFFFF"/>
                  </a:solidFill>
                  <a:latin typeface="Aileron Regular Bold"/>
                </a:rPr>
                <a:t>chaque</a:t>
              </a:r>
              <a:r>
                <a:rPr lang="en-US" sz="1599">
                  <a:solidFill>
                    <a:srgbClr val="FFFFFF"/>
                  </a:solidFill>
                  <a:latin typeface="Aileron Regular Bold"/>
                </a:rPr>
                <a:t> </a:t>
              </a:r>
              <a:r>
                <a:rPr lang="en-US" sz="1599" err="1">
                  <a:solidFill>
                    <a:srgbClr val="FFFFFF"/>
                  </a:solidFill>
                  <a:latin typeface="Aileron Regular Bold"/>
                </a:rPr>
                <a:t>tâche</a:t>
              </a:r>
              <a:endParaRPr lang="en-US" sz="1599">
                <a:solidFill>
                  <a:srgbClr val="FFFFFF"/>
                </a:solidFill>
                <a:latin typeface="Aileron Regular Bold"/>
              </a:endParaRPr>
            </a:p>
          </p:txBody>
        </p:sp>
      </p:grpSp>
      <p:grpSp>
        <p:nvGrpSpPr>
          <p:cNvPr id="18" name="Group 18"/>
          <p:cNvGrpSpPr/>
          <p:nvPr/>
        </p:nvGrpSpPr>
        <p:grpSpPr>
          <a:xfrm>
            <a:off x="3542710" y="5773502"/>
            <a:ext cx="3086099" cy="1038469"/>
            <a:chOff x="-68364" y="-16121"/>
            <a:chExt cx="812800" cy="273506"/>
          </a:xfrm>
        </p:grpSpPr>
        <p:sp>
          <p:nvSpPr>
            <p:cNvPr id="19" name="Freeform 19"/>
            <p:cNvSpPr/>
            <p:nvPr/>
          </p:nvSpPr>
          <p:spPr>
            <a:xfrm>
              <a:off x="0" y="0"/>
              <a:ext cx="672251" cy="234892"/>
            </a:xfrm>
            <a:custGeom>
              <a:avLst/>
              <a:gdLst/>
              <a:ahLst/>
              <a:cxnLst/>
              <a:rect l="l" t="t" r="r" b="b"/>
              <a:pathLst>
                <a:path w="672251" h="241164">
                  <a:moveTo>
                    <a:pt x="45497" y="0"/>
                  </a:moveTo>
                  <a:lnTo>
                    <a:pt x="626754" y="0"/>
                  </a:lnTo>
                  <a:cubicBezTo>
                    <a:pt x="651881" y="0"/>
                    <a:pt x="672251" y="20370"/>
                    <a:pt x="672251" y="45497"/>
                  </a:cubicBezTo>
                  <a:lnTo>
                    <a:pt x="672251" y="195667"/>
                  </a:lnTo>
                  <a:cubicBezTo>
                    <a:pt x="672251" y="220794"/>
                    <a:pt x="651881" y="241164"/>
                    <a:pt x="626754" y="241164"/>
                  </a:cubicBezTo>
                  <a:lnTo>
                    <a:pt x="45497" y="241164"/>
                  </a:lnTo>
                  <a:cubicBezTo>
                    <a:pt x="20370" y="241164"/>
                    <a:pt x="0" y="220794"/>
                    <a:pt x="0" y="195667"/>
                  </a:cubicBezTo>
                  <a:lnTo>
                    <a:pt x="0" y="45497"/>
                  </a:lnTo>
                  <a:cubicBezTo>
                    <a:pt x="0" y="20370"/>
                    <a:pt x="20370" y="0"/>
                    <a:pt x="45497" y="0"/>
                  </a:cubicBezTo>
                  <a:close/>
                </a:path>
              </a:pathLst>
            </a:custGeom>
            <a:solidFill>
              <a:srgbClr val="3EDAD8"/>
            </a:solidFill>
          </p:spPr>
          <p:txBody>
            <a:bodyPr/>
            <a:lstStyle/>
            <a:p>
              <a:endParaRPr lang="fr-FR"/>
            </a:p>
          </p:txBody>
        </p:sp>
        <p:sp>
          <p:nvSpPr>
            <p:cNvPr id="20" name="TextBox 20"/>
            <p:cNvSpPr txBox="1"/>
            <p:nvPr/>
          </p:nvSpPr>
          <p:spPr>
            <a:xfrm>
              <a:off x="-68364" y="-16121"/>
              <a:ext cx="812800" cy="273506"/>
            </a:xfrm>
            <a:prstGeom prst="rect">
              <a:avLst/>
            </a:prstGeom>
          </p:spPr>
          <p:txBody>
            <a:bodyPr lIns="254000" tIns="254000" rIns="254000" bIns="254000" rtlCol="0" anchor="ctr"/>
            <a:lstStyle/>
            <a:p>
              <a:pPr algn="ctr">
                <a:lnSpc>
                  <a:spcPts val="2079"/>
                </a:lnSpc>
              </a:pPr>
              <a:r>
                <a:rPr lang="en-US" sz="1599" err="1">
                  <a:solidFill>
                    <a:srgbClr val="FFFFFF"/>
                  </a:solidFill>
                  <a:latin typeface="Aileron Regular Bold"/>
                </a:rPr>
                <a:t>Créer</a:t>
              </a:r>
              <a:r>
                <a:rPr lang="en-US" sz="1599">
                  <a:solidFill>
                    <a:srgbClr val="FFFFFF"/>
                  </a:solidFill>
                  <a:latin typeface="Aileron Regular Bold"/>
                </a:rPr>
                <a:t> un DAG</a:t>
              </a:r>
            </a:p>
          </p:txBody>
        </p:sp>
      </p:grpSp>
      <p:grpSp>
        <p:nvGrpSpPr>
          <p:cNvPr id="21" name="Group 21"/>
          <p:cNvGrpSpPr/>
          <p:nvPr/>
        </p:nvGrpSpPr>
        <p:grpSpPr>
          <a:xfrm>
            <a:off x="6528421" y="5834712"/>
            <a:ext cx="2552452" cy="915670"/>
            <a:chOff x="0" y="0"/>
            <a:chExt cx="672251" cy="241164"/>
          </a:xfrm>
        </p:grpSpPr>
        <p:sp>
          <p:nvSpPr>
            <p:cNvPr id="22" name="Freeform 22"/>
            <p:cNvSpPr/>
            <p:nvPr/>
          </p:nvSpPr>
          <p:spPr>
            <a:xfrm>
              <a:off x="0" y="0"/>
              <a:ext cx="672251" cy="241164"/>
            </a:xfrm>
            <a:custGeom>
              <a:avLst/>
              <a:gdLst/>
              <a:ahLst/>
              <a:cxnLst/>
              <a:rect l="l" t="t" r="r" b="b"/>
              <a:pathLst>
                <a:path w="672251" h="241164">
                  <a:moveTo>
                    <a:pt x="45497" y="0"/>
                  </a:moveTo>
                  <a:lnTo>
                    <a:pt x="626754" y="0"/>
                  </a:lnTo>
                  <a:cubicBezTo>
                    <a:pt x="651881" y="0"/>
                    <a:pt x="672251" y="20370"/>
                    <a:pt x="672251" y="45497"/>
                  </a:cubicBezTo>
                  <a:lnTo>
                    <a:pt x="672251" y="195667"/>
                  </a:lnTo>
                  <a:cubicBezTo>
                    <a:pt x="672251" y="220794"/>
                    <a:pt x="651881" y="241164"/>
                    <a:pt x="626754" y="241164"/>
                  </a:cubicBezTo>
                  <a:lnTo>
                    <a:pt x="45497" y="241164"/>
                  </a:lnTo>
                  <a:cubicBezTo>
                    <a:pt x="20370" y="241164"/>
                    <a:pt x="0" y="220794"/>
                    <a:pt x="0" y="195667"/>
                  </a:cubicBezTo>
                  <a:lnTo>
                    <a:pt x="0" y="45497"/>
                  </a:lnTo>
                  <a:cubicBezTo>
                    <a:pt x="0" y="20370"/>
                    <a:pt x="20370" y="0"/>
                    <a:pt x="45497" y="0"/>
                  </a:cubicBezTo>
                  <a:close/>
                </a:path>
              </a:pathLst>
            </a:custGeom>
            <a:solidFill>
              <a:srgbClr val="37C9EF"/>
            </a:solidFill>
          </p:spPr>
          <p:txBody>
            <a:bodyPr/>
            <a:lstStyle/>
            <a:p>
              <a:endParaRPr lang="fr-FR"/>
            </a:p>
          </p:txBody>
        </p:sp>
        <p:sp>
          <p:nvSpPr>
            <p:cNvPr id="23" name="TextBox 23"/>
            <p:cNvSpPr txBox="1"/>
            <p:nvPr/>
          </p:nvSpPr>
          <p:spPr>
            <a:xfrm>
              <a:off x="0" y="-19050"/>
              <a:ext cx="812800" cy="831850"/>
            </a:xfrm>
            <a:prstGeom prst="rect">
              <a:avLst/>
            </a:prstGeom>
          </p:spPr>
          <p:txBody>
            <a:bodyPr lIns="254000" tIns="254000" rIns="254000" bIns="254000" rtlCol="0" anchor="ctr"/>
            <a:lstStyle/>
            <a:p>
              <a:pPr algn="ctr">
                <a:lnSpc>
                  <a:spcPts val="2079"/>
                </a:lnSpc>
              </a:pPr>
              <a:r>
                <a:rPr lang="en-US" sz="1599">
                  <a:solidFill>
                    <a:srgbClr val="FFFFFF"/>
                  </a:solidFill>
                  <a:latin typeface="Aileron Regular Bold"/>
                </a:rPr>
                <a:t>Configurer les dépendances</a:t>
              </a:r>
            </a:p>
          </p:txBody>
        </p:sp>
      </p:grpSp>
      <p:grpSp>
        <p:nvGrpSpPr>
          <p:cNvPr id="24" name="Group 24"/>
          <p:cNvGrpSpPr/>
          <p:nvPr/>
        </p:nvGrpSpPr>
        <p:grpSpPr>
          <a:xfrm>
            <a:off x="9254563" y="5834712"/>
            <a:ext cx="2552452" cy="915670"/>
            <a:chOff x="0" y="0"/>
            <a:chExt cx="672251" cy="241164"/>
          </a:xfrm>
        </p:grpSpPr>
        <p:sp>
          <p:nvSpPr>
            <p:cNvPr id="25" name="Freeform 25"/>
            <p:cNvSpPr/>
            <p:nvPr/>
          </p:nvSpPr>
          <p:spPr>
            <a:xfrm>
              <a:off x="0" y="0"/>
              <a:ext cx="672251" cy="241164"/>
            </a:xfrm>
            <a:custGeom>
              <a:avLst/>
              <a:gdLst/>
              <a:ahLst/>
              <a:cxnLst/>
              <a:rect l="l" t="t" r="r" b="b"/>
              <a:pathLst>
                <a:path w="672251" h="241164">
                  <a:moveTo>
                    <a:pt x="45497" y="0"/>
                  </a:moveTo>
                  <a:lnTo>
                    <a:pt x="626754" y="0"/>
                  </a:lnTo>
                  <a:cubicBezTo>
                    <a:pt x="651881" y="0"/>
                    <a:pt x="672251" y="20370"/>
                    <a:pt x="672251" y="45497"/>
                  </a:cubicBezTo>
                  <a:lnTo>
                    <a:pt x="672251" y="195667"/>
                  </a:lnTo>
                  <a:cubicBezTo>
                    <a:pt x="672251" y="220794"/>
                    <a:pt x="651881" y="241164"/>
                    <a:pt x="626754" y="241164"/>
                  </a:cubicBezTo>
                  <a:lnTo>
                    <a:pt x="45497" y="241164"/>
                  </a:lnTo>
                  <a:cubicBezTo>
                    <a:pt x="20370" y="241164"/>
                    <a:pt x="0" y="220794"/>
                    <a:pt x="0" y="195667"/>
                  </a:cubicBezTo>
                  <a:lnTo>
                    <a:pt x="0" y="45497"/>
                  </a:lnTo>
                  <a:cubicBezTo>
                    <a:pt x="0" y="20370"/>
                    <a:pt x="20370" y="0"/>
                    <a:pt x="45497" y="0"/>
                  </a:cubicBezTo>
                  <a:close/>
                </a:path>
              </a:pathLst>
            </a:custGeom>
            <a:solidFill>
              <a:srgbClr val="18AFD6"/>
            </a:solidFill>
          </p:spPr>
          <p:txBody>
            <a:bodyPr/>
            <a:lstStyle/>
            <a:p>
              <a:endParaRPr lang="fr-FR"/>
            </a:p>
          </p:txBody>
        </p:sp>
        <p:sp>
          <p:nvSpPr>
            <p:cNvPr id="26" name="TextBox 26"/>
            <p:cNvSpPr txBox="1"/>
            <p:nvPr/>
          </p:nvSpPr>
          <p:spPr>
            <a:xfrm>
              <a:off x="0" y="-19050"/>
              <a:ext cx="812800" cy="831850"/>
            </a:xfrm>
            <a:prstGeom prst="rect">
              <a:avLst/>
            </a:prstGeom>
          </p:spPr>
          <p:txBody>
            <a:bodyPr lIns="254000" tIns="254000" rIns="254000" bIns="254000" rtlCol="0" anchor="ctr"/>
            <a:lstStyle/>
            <a:p>
              <a:pPr algn="ctr">
                <a:lnSpc>
                  <a:spcPts val="2079"/>
                </a:lnSpc>
              </a:pPr>
              <a:r>
                <a:rPr lang="en-US" sz="1599">
                  <a:solidFill>
                    <a:srgbClr val="FFFFFF"/>
                  </a:solidFill>
                  <a:latin typeface="Aileron Regular Bold"/>
                </a:rPr>
                <a:t>Planifier le DAG </a:t>
              </a:r>
            </a:p>
          </p:txBody>
        </p:sp>
      </p:grpSp>
      <p:grpSp>
        <p:nvGrpSpPr>
          <p:cNvPr id="27" name="Group 27"/>
          <p:cNvGrpSpPr/>
          <p:nvPr/>
        </p:nvGrpSpPr>
        <p:grpSpPr>
          <a:xfrm>
            <a:off x="11980706" y="5834712"/>
            <a:ext cx="2552452" cy="915670"/>
            <a:chOff x="0" y="0"/>
            <a:chExt cx="672251" cy="241164"/>
          </a:xfrm>
        </p:grpSpPr>
        <p:sp>
          <p:nvSpPr>
            <p:cNvPr id="28" name="Freeform 28"/>
            <p:cNvSpPr/>
            <p:nvPr/>
          </p:nvSpPr>
          <p:spPr>
            <a:xfrm>
              <a:off x="0" y="0"/>
              <a:ext cx="672251" cy="241164"/>
            </a:xfrm>
            <a:custGeom>
              <a:avLst/>
              <a:gdLst/>
              <a:ahLst/>
              <a:cxnLst/>
              <a:rect l="l" t="t" r="r" b="b"/>
              <a:pathLst>
                <a:path w="672251" h="241164">
                  <a:moveTo>
                    <a:pt x="45497" y="0"/>
                  </a:moveTo>
                  <a:lnTo>
                    <a:pt x="626754" y="0"/>
                  </a:lnTo>
                  <a:cubicBezTo>
                    <a:pt x="651881" y="0"/>
                    <a:pt x="672251" y="20370"/>
                    <a:pt x="672251" y="45497"/>
                  </a:cubicBezTo>
                  <a:lnTo>
                    <a:pt x="672251" y="195667"/>
                  </a:lnTo>
                  <a:cubicBezTo>
                    <a:pt x="672251" y="220794"/>
                    <a:pt x="651881" y="241164"/>
                    <a:pt x="626754" y="241164"/>
                  </a:cubicBezTo>
                  <a:lnTo>
                    <a:pt x="45497" y="241164"/>
                  </a:lnTo>
                  <a:cubicBezTo>
                    <a:pt x="20370" y="241164"/>
                    <a:pt x="0" y="220794"/>
                    <a:pt x="0" y="195667"/>
                  </a:cubicBezTo>
                  <a:lnTo>
                    <a:pt x="0" y="45497"/>
                  </a:lnTo>
                  <a:cubicBezTo>
                    <a:pt x="0" y="20370"/>
                    <a:pt x="20370" y="0"/>
                    <a:pt x="45497" y="0"/>
                  </a:cubicBezTo>
                  <a:close/>
                </a:path>
              </a:pathLst>
            </a:custGeom>
            <a:solidFill>
              <a:srgbClr val="1C88CF"/>
            </a:solidFill>
          </p:spPr>
          <p:txBody>
            <a:bodyPr/>
            <a:lstStyle/>
            <a:p>
              <a:endParaRPr lang="fr-FR"/>
            </a:p>
          </p:txBody>
        </p:sp>
        <p:sp>
          <p:nvSpPr>
            <p:cNvPr id="29" name="TextBox 29"/>
            <p:cNvSpPr txBox="1"/>
            <p:nvPr/>
          </p:nvSpPr>
          <p:spPr>
            <a:xfrm>
              <a:off x="0" y="-19050"/>
              <a:ext cx="812800" cy="831850"/>
            </a:xfrm>
            <a:prstGeom prst="rect">
              <a:avLst/>
            </a:prstGeom>
          </p:spPr>
          <p:txBody>
            <a:bodyPr lIns="254000" tIns="254000" rIns="254000" bIns="254000" rtlCol="0" anchor="ctr"/>
            <a:lstStyle/>
            <a:p>
              <a:pPr algn="ctr">
                <a:lnSpc>
                  <a:spcPts val="2079"/>
                </a:lnSpc>
              </a:pPr>
              <a:r>
                <a:rPr lang="en-US" sz="1599">
                  <a:solidFill>
                    <a:srgbClr val="FFFFFF"/>
                  </a:solidFill>
                  <a:latin typeface="Aileron Regular Bold"/>
                </a:rPr>
                <a:t>Exécuter le DAG </a:t>
              </a:r>
            </a:p>
          </p:txBody>
        </p:sp>
      </p:grpSp>
      <p:grpSp>
        <p:nvGrpSpPr>
          <p:cNvPr id="30" name="Group 30"/>
          <p:cNvGrpSpPr/>
          <p:nvPr/>
        </p:nvGrpSpPr>
        <p:grpSpPr>
          <a:xfrm>
            <a:off x="14706848" y="5834712"/>
            <a:ext cx="2552452" cy="915670"/>
            <a:chOff x="0" y="0"/>
            <a:chExt cx="672251" cy="241164"/>
          </a:xfrm>
        </p:grpSpPr>
        <p:sp>
          <p:nvSpPr>
            <p:cNvPr id="31" name="Freeform 31"/>
            <p:cNvSpPr/>
            <p:nvPr/>
          </p:nvSpPr>
          <p:spPr>
            <a:xfrm>
              <a:off x="0" y="0"/>
              <a:ext cx="672251" cy="241164"/>
            </a:xfrm>
            <a:custGeom>
              <a:avLst/>
              <a:gdLst/>
              <a:ahLst/>
              <a:cxnLst/>
              <a:rect l="l" t="t" r="r" b="b"/>
              <a:pathLst>
                <a:path w="672251" h="241164">
                  <a:moveTo>
                    <a:pt x="45497" y="0"/>
                  </a:moveTo>
                  <a:lnTo>
                    <a:pt x="626754" y="0"/>
                  </a:lnTo>
                  <a:cubicBezTo>
                    <a:pt x="651881" y="0"/>
                    <a:pt x="672251" y="20370"/>
                    <a:pt x="672251" y="45497"/>
                  </a:cubicBezTo>
                  <a:lnTo>
                    <a:pt x="672251" y="195667"/>
                  </a:lnTo>
                  <a:cubicBezTo>
                    <a:pt x="672251" y="220794"/>
                    <a:pt x="651881" y="241164"/>
                    <a:pt x="626754" y="241164"/>
                  </a:cubicBezTo>
                  <a:lnTo>
                    <a:pt x="45497" y="241164"/>
                  </a:lnTo>
                  <a:cubicBezTo>
                    <a:pt x="20370" y="241164"/>
                    <a:pt x="0" y="220794"/>
                    <a:pt x="0" y="195667"/>
                  </a:cubicBezTo>
                  <a:lnTo>
                    <a:pt x="0" y="45497"/>
                  </a:lnTo>
                  <a:cubicBezTo>
                    <a:pt x="0" y="20370"/>
                    <a:pt x="20370" y="0"/>
                    <a:pt x="45497" y="0"/>
                  </a:cubicBezTo>
                  <a:close/>
                </a:path>
              </a:pathLst>
            </a:custGeom>
            <a:solidFill>
              <a:srgbClr val="13538A"/>
            </a:solidFill>
          </p:spPr>
          <p:txBody>
            <a:bodyPr/>
            <a:lstStyle/>
            <a:p>
              <a:endParaRPr lang="fr-FR"/>
            </a:p>
          </p:txBody>
        </p:sp>
        <p:sp>
          <p:nvSpPr>
            <p:cNvPr id="32" name="TextBox 32"/>
            <p:cNvSpPr txBox="1"/>
            <p:nvPr/>
          </p:nvSpPr>
          <p:spPr>
            <a:xfrm>
              <a:off x="0" y="-19050"/>
              <a:ext cx="812800" cy="831850"/>
            </a:xfrm>
            <a:prstGeom prst="rect">
              <a:avLst/>
            </a:prstGeom>
          </p:spPr>
          <p:txBody>
            <a:bodyPr lIns="254000" tIns="254000" rIns="254000" bIns="254000" rtlCol="0" anchor="ctr"/>
            <a:lstStyle/>
            <a:p>
              <a:pPr algn="ctr">
                <a:lnSpc>
                  <a:spcPts val="2079"/>
                </a:lnSpc>
              </a:pPr>
              <a:r>
                <a:rPr lang="en-US" sz="1599">
                  <a:solidFill>
                    <a:srgbClr val="FFFFFF"/>
                  </a:solidFill>
                  <a:latin typeface="Aileron Regular Bold"/>
                </a:rPr>
                <a:t>Surveiller le DAG</a:t>
              </a:r>
            </a:p>
          </p:txBody>
        </p:sp>
      </p:grpSp>
      <p:sp>
        <p:nvSpPr>
          <p:cNvPr id="33" name="TextBox 33"/>
          <p:cNvSpPr txBox="1"/>
          <p:nvPr/>
        </p:nvSpPr>
        <p:spPr>
          <a:xfrm>
            <a:off x="1020714" y="7296767"/>
            <a:ext cx="2615673" cy="1592937"/>
          </a:xfrm>
          <a:prstGeom prst="rect">
            <a:avLst/>
          </a:prstGeom>
        </p:spPr>
        <p:txBody>
          <a:bodyPr lIns="0" tIns="0" rIns="0" bIns="0" rtlCol="0" anchor="t">
            <a:spAutoFit/>
          </a:bodyPr>
          <a:lstStyle/>
          <a:p>
            <a:pPr algn="ctr">
              <a:lnSpc>
                <a:spcPts val="2100"/>
              </a:lnSpc>
            </a:pPr>
            <a:r>
              <a:rPr lang="en-US" sz="1400" spc="21" err="1">
                <a:solidFill>
                  <a:srgbClr val="191919"/>
                </a:solidFill>
                <a:latin typeface="Avenir Next LT Pro" panose="020B0504020202020204" pitchFamily="34" charset="0"/>
              </a:rPr>
              <a:t>Ecrire</a:t>
            </a:r>
            <a:r>
              <a:rPr lang="en-US" sz="1400" spc="21">
                <a:solidFill>
                  <a:srgbClr val="191919"/>
                </a:solidFill>
                <a:latin typeface="Avenir Next LT Pro" panose="020B0504020202020204" pitchFamily="34" charset="0"/>
              </a:rPr>
              <a:t> le code pour </a:t>
            </a:r>
            <a:r>
              <a:rPr lang="en-US" sz="1400" spc="21" err="1">
                <a:solidFill>
                  <a:srgbClr val="191919"/>
                </a:solidFill>
                <a:latin typeface="Avenir Next LT Pro" panose="020B0504020202020204" pitchFamily="34" charset="0"/>
              </a:rPr>
              <a:t>chaque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tâche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individuelle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Chaque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tâche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est</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une</a:t>
            </a:r>
            <a:r>
              <a:rPr lang="en-US" sz="1400" spc="21">
                <a:solidFill>
                  <a:srgbClr val="191919"/>
                </a:solidFill>
                <a:latin typeface="Avenir Next LT Pro" panose="020B0504020202020204" pitchFamily="34" charset="0"/>
              </a:rPr>
              <a:t> étape du workflow qui doit </a:t>
            </a:r>
            <a:r>
              <a:rPr lang="en-US" sz="1400" spc="21" err="1">
                <a:solidFill>
                  <a:srgbClr val="191919"/>
                </a:solidFill>
                <a:latin typeface="Avenir Next LT Pro" panose="020B0504020202020204" pitchFamily="34" charset="0"/>
              </a:rPr>
              <a:t>être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effectuée</a:t>
            </a:r>
            <a:r>
              <a:rPr lang="en-US" sz="1400" spc="21">
                <a:solidFill>
                  <a:srgbClr val="191919"/>
                </a:solidFill>
                <a:latin typeface="Avenir Next LT Pro" panose="020B0504020202020204" pitchFamily="34" charset="0"/>
              </a:rPr>
              <a:t> dans un </a:t>
            </a:r>
            <a:r>
              <a:rPr lang="en-US" sz="1400" spc="21" err="1">
                <a:solidFill>
                  <a:srgbClr val="191919"/>
                </a:solidFill>
                <a:latin typeface="Avenir Next LT Pro" panose="020B0504020202020204" pitchFamily="34" charset="0"/>
              </a:rPr>
              <a:t>ordre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spécifique</a:t>
            </a:r>
            <a:r>
              <a:rPr lang="en-US" sz="1400" spc="21">
                <a:solidFill>
                  <a:srgbClr val="191919"/>
                </a:solidFill>
                <a:latin typeface="Avenir Next LT Pro" panose="020B0504020202020204" pitchFamily="34" charset="0"/>
              </a:rPr>
              <a:t>.</a:t>
            </a:r>
          </a:p>
        </p:txBody>
      </p:sp>
      <p:sp>
        <p:nvSpPr>
          <p:cNvPr id="34" name="TextBox 34"/>
          <p:cNvSpPr txBox="1"/>
          <p:nvPr/>
        </p:nvSpPr>
        <p:spPr>
          <a:xfrm>
            <a:off x="6575858" y="7423095"/>
            <a:ext cx="2457578" cy="1327785"/>
          </a:xfrm>
          <a:prstGeom prst="rect">
            <a:avLst/>
          </a:prstGeom>
        </p:spPr>
        <p:txBody>
          <a:bodyPr lIns="0" tIns="0" rIns="0" bIns="0" rtlCol="0" anchor="t">
            <a:spAutoFit/>
          </a:bodyPr>
          <a:lstStyle/>
          <a:p>
            <a:pPr algn="ctr">
              <a:lnSpc>
                <a:spcPts val="2100"/>
              </a:lnSpc>
            </a:pPr>
            <a:r>
              <a:rPr lang="en-US" sz="1400" spc="21">
                <a:solidFill>
                  <a:srgbClr val="191919"/>
                </a:solidFill>
                <a:latin typeface="Avenir Next LT Pro" panose="020B0504020202020204" pitchFamily="34" charset="0"/>
              </a:rPr>
              <a:t> Les </a:t>
            </a:r>
            <a:r>
              <a:rPr lang="en-US" sz="1400" spc="21" err="1">
                <a:solidFill>
                  <a:srgbClr val="191919"/>
                </a:solidFill>
                <a:latin typeface="Avenir Next LT Pro" panose="020B0504020202020204" pitchFamily="34" charset="0"/>
              </a:rPr>
              <a:t>tâches</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sont</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configurées</a:t>
            </a:r>
            <a:r>
              <a:rPr lang="en-US" sz="1400" spc="21">
                <a:solidFill>
                  <a:srgbClr val="191919"/>
                </a:solidFill>
                <a:latin typeface="Avenir Next LT Pro" panose="020B0504020202020204" pitchFamily="34" charset="0"/>
              </a:rPr>
              <a:t> de </a:t>
            </a:r>
            <a:r>
              <a:rPr lang="en-US" sz="1400" spc="21" err="1">
                <a:solidFill>
                  <a:srgbClr val="191919"/>
                </a:solidFill>
                <a:latin typeface="Avenir Next LT Pro" panose="020B0504020202020204" pitchFamily="34" charset="0"/>
              </a:rPr>
              <a:t>sorte</a:t>
            </a:r>
            <a:r>
              <a:rPr lang="en-US" sz="1400" spc="21">
                <a:solidFill>
                  <a:srgbClr val="191919"/>
                </a:solidFill>
                <a:latin typeface="Avenir Next LT Pro" panose="020B0504020202020204" pitchFamily="34" charset="0"/>
              </a:rPr>
              <a:t> que </a:t>
            </a:r>
            <a:r>
              <a:rPr lang="en-US" sz="1400" spc="21" err="1">
                <a:solidFill>
                  <a:srgbClr val="191919"/>
                </a:solidFill>
                <a:latin typeface="Avenir Next LT Pro" panose="020B0504020202020204" pitchFamily="34" charset="0"/>
              </a:rPr>
              <a:t>chaque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tâche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dépende</a:t>
            </a:r>
            <a:r>
              <a:rPr lang="en-US" sz="1400" spc="21">
                <a:solidFill>
                  <a:srgbClr val="191919"/>
                </a:solidFill>
                <a:latin typeface="Avenir Next LT Pro" panose="020B0504020202020204" pitchFamily="34" charset="0"/>
              </a:rPr>
              <a:t> de la </a:t>
            </a:r>
            <a:r>
              <a:rPr lang="en-US" sz="1400" spc="21" err="1">
                <a:solidFill>
                  <a:srgbClr val="191919"/>
                </a:solidFill>
                <a:latin typeface="Avenir Next LT Pro" panose="020B0504020202020204" pitchFamily="34" charset="0"/>
              </a:rPr>
              <a:t>tâche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précédente</a:t>
            </a:r>
            <a:r>
              <a:rPr lang="en-US" sz="1400" spc="21">
                <a:solidFill>
                  <a:srgbClr val="191919"/>
                </a:solidFill>
                <a:latin typeface="Avenir Next LT Pro" panose="020B0504020202020204" pitchFamily="34" charset="0"/>
              </a:rPr>
              <a:t> pour </a:t>
            </a:r>
            <a:r>
              <a:rPr lang="en-US" sz="1400" spc="21" err="1">
                <a:solidFill>
                  <a:srgbClr val="191919"/>
                </a:solidFill>
                <a:latin typeface="Avenir Next LT Pro" panose="020B0504020202020204" pitchFamily="34" charset="0"/>
              </a:rPr>
              <a:t>être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exécutée</a:t>
            </a:r>
            <a:r>
              <a:rPr lang="en-US" sz="1400" spc="21">
                <a:solidFill>
                  <a:srgbClr val="191919"/>
                </a:solidFill>
                <a:latin typeface="Avenir Next LT Pro" panose="020B0504020202020204" pitchFamily="34" charset="0"/>
              </a:rPr>
              <a:t>.</a:t>
            </a:r>
          </a:p>
        </p:txBody>
      </p:sp>
      <p:sp>
        <p:nvSpPr>
          <p:cNvPr id="35" name="TextBox 35"/>
          <p:cNvSpPr txBox="1"/>
          <p:nvPr/>
        </p:nvSpPr>
        <p:spPr>
          <a:xfrm>
            <a:off x="12051955" y="7430117"/>
            <a:ext cx="2457578" cy="1061085"/>
          </a:xfrm>
          <a:prstGeom prst="rect">
            <a:avLst/>
          </a:prstGeom>
        </p:spPr>
        <p:txBody>
          <a:bodyPr lIns="0" tIns="0" rIns="0" bIns="0" rtlCol="0" anchor="t">
            <a:spAutoFit/>
          </a:bodyPr>
          <a:lstStyle/>
          <a:p>
            <a:pPr algn="ctr">
              <a:lnSpc>
                <a:spcPts val="2100"/>
              </a:lnSpc>
            </a:pPr>
            <a:r>
              <a:rPr lang="en-US" sz="1400" spc="21">
                <a:solidFill>
                  <a:srgbClr val="191919"/>
                </a:solidFill>
                <a:latin typeface="Avenir Next LT Pro" panose="020B0504020202020204" pitchFamily="34" charset="0"/>
              </a:rPr>
              <a:t>Une </a:t>
            </a:r>
            <a:r>
              <a:rPr lang="en-US" sz="1400" spc="21" err="1">
                <a:solidFill>
                  <a:srgbClr val="191919"/>
                </a:solidFill>
                <a:latin typeface="Avenir Next LT Pro" panose="020B0504020202020204" pitchFamily="34" charset="0"/>
              </a:rPr>
              <a:t>fois</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planifié</a:t>
            </a:r>
            <a:r>
              <a:rPr lang="en-US" sz="1400" spc="21">
                <a:solidFill>
                  <a:srgbClr val="191919"/>
                </a:solidFill>
                <a:latin typeface="Avenir Next LT Pro" panose="020B0504020202020204" pitchFamily="34" charset="0"/>
              </a:rPr>
              <a:t>, Airflow </a:t>
            </a:r>
            <a:r>
              <a:rPr lang="en-US" sz="1400" spc="21" err="1">
                <a:solidFill>
                  <a:srgbClr val="191919"/>
                </a:solidFill>
                <a:latin typeface="Avenir Next LT Pro" panose="020B0504020202020204" pitchFamily="34" charset="0"/>
              </a:rPr>
              <a:t>exécute</a:t>
            </a:r>
            <a:r>
              <a:rPr lang="en-US" sz="1400" spc="21">
                <a:solidFill>
                  <a:srgbClr val="191919"/>
                </a:solidFill>
                <a:latin typeface="Avenir Next LT Pro" panose="020B0504020202020204" pitchFamily="34" charset="0"/>
              </a:rPr>
              <a:t> le DAG </a:t>
            </a:r>
            <a:r>
              <a:rPr lang="en-US" sz="1400" spc="21" err="1">
                <a:solidFill>
                  <a:srgbClr val="191919"/>
                </a:solidFill>
                <a:latin typeface="Avenir Next LT Pro" panose="020B0504020202020204" pitchFamily="34" charset="0"/>
              </a:rPr>
              <a:t>en</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suivant</a:t>
            </a:r>
            <a:r>
              <a:rPr lang="en-US" sz="1400" spc="21">
                <a:solidFill>
                  <a:srgbClr val="191919"/>
                </a:solidFill>
                <a:latin typeface="Avenir Next LT Pro" panose="020B0504020202020204" pitchFamily="34" charset="0"/>
              </a:rPr>
              <a:t> les </a:t>
            </a:r>
            <a:r>
              <a:rPr lang="en-US" sz="1400" spc="21" err="1">
                <a:solidFill>
                  <a:srgbClr val="191919"/>
                </a:solidFill>
                <a:latin typeface="Avenir Next LT Pro" panose="020B0504020202020204" pitchFamily="34" charset="0"/>
              </a:rPr>
              <a:t>dépendances</a:t>
            </a:r>
            <a:r>
              <a:rPr lang="en-US" sz="1400" spc="21">
                <a:solidFill>
                  <a:srgbClr val="191919"/>
                </a:solidFill>
                <a:latin typeface="Avenir Next LT Pro" panose="020B0504020202020204" pitchFamily="34" charset="0"/>
              </a:rPr>
              <a:t> entre les </a:t>
            </a:r>
            <a:r>
              <a:rPr lang="en-US" sz="1400" spc="21" err="1">
                <a:solidFill>
                  <a:srgbClr val="191919"/>
                </a:solidFill>
                <a:latin typeface="Avenir Next LT Pro" panose="020B0504020202020204" pitchFamily="34" charset="0"/>
              </a:rPr>
              <a:t>tâches</a:t>
            </a:r>
            <a:r>
              <a:rPr lang="en-US" sz="1400" spc="21">
                <a:solidFill>
                  <a:srgbClr val="191919"/>
                </a:solidFill>
                <a:latin typeface="Avenir Next LT Pro" panose="020B0504020202020204" pitchFamily="34" charset="0"/>
              </a:rPr>
              <a:t>.</a:t>
            </a:r>
          </a:p>
        </p:txBody>
      </p:sp>
      <p:sp>
        <p:nvSpPr>
          <p:cNvPr id="36" name="TextBox 36"/>
          <p:cNvSpPr txBox="1"/>
          <p:nvPr/>
        </p:nvSpPr>
        <p:spPr>
          <a:xfrm>
            <a:off x="3849716" y="3786279"/>
            <a:ext cx="2457578" cy="1327785"/>
          </a:xfrm>
          <a:prstGeom prst="rect">
            <a:avLst/>
          </a:prstGeom>
        </p:spPr>
        <p:txBody>
          <a:bodyPr lIns="0" tIns="0" rIns="0" bIns="0" rtlCol="0" anchor="t">
            <a:spAutoFit/>
          </a:bodyPr>
          <a:lstStyle/>
          <a:p>
            <a:pPr algn="ctr">
              <a:lnSpc>
                <a:spcPts val="2100"/>
              </a:lnSpc>
            </a:pPr>
            <a:r>
              <a:rPr lang="en-US" sz="1400" spc="21">
                <a:solidFill>
                  <a:srgbClr val="191919"/>
                </a:solidFill>
                <a:latin typeface="Avenir Next LT Pro" panose="020B0504020202020204" pitchFamily="34" charset="0"/>
              </a:rPr>
              <a:t>Un DAG </a:t>
            </a:r>
            <a:r>
              <a:rPr lang="en-US" sz="1400" spc="21" err="1">
                <a:solidFill>
                  <a:srgbClr val="191919"/>
                </a:solidFill>
                <a:latin typeface="Avenir Next LT Pro" panose="020B0504020202020204" pitchFamily="34" charset="0"/>
              </a:rPr>
              <a:t>est</a:t>
            </a:r>
            <a:r>
              <a:rPr lang="en-US" sz="1400" spc="21">
                <a:solidFill>
                  <a:srgbClr val="191919"/>
                </a:solidFill>
                <a:latin typeface="Avenir Next LT Pro" panose="020B0504020202020204" pitchFamily="34" charset="0"/>
              </a:rPr>
              <a:t> un </a:t>
            </a:r>
            <a:r>
              <a:rPr lang="en-US" sz="1400" spc="21" err="1">
                <a:solidFill>
                  <a:srgbClr val="191919"/>
                </a:solidFill>
                <a:latin typeface="Avenir Next LT Pro" panose="020B0504020202020204" pitchFamily="34" charset="0"/>
              </a:rPr>
              <a:t>graphe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orienté</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acyclique</a:t>
            </a:r>
            <a:r>
              <a:rPr lang="en-US" sz="1400" spc="21">
                <a:solidFill>
                  <a:srgbClr val="191919"/>
                </a:solidFill>
                <a:latin typeface="Avenir Next LT Pro" panose="020B0504020202020204" pitchFamily="34" charset="0"/>
              </a:rPr>
              <a:t> qui </a:t>
            </a:r>
            <a:r>
              <a:rPr lang="en-US" sz="1400" spc="21" err="1">
                <a:solidFill>
                  <a:srgbClr val="191919"/>
                </a:solidFill>
                <a:latin typeface="Avenir Next LT Pro" panose="020B0504020202020204" pitchFamily="34" charset="0"/>
              </a:rPr>
              <a:t>définit</a:t>
            </a:r>
            <a:r>
              <a:rPr lang="en-US" sz="1400" spc="21">
                <a:solidFill>
                  <a:srgbClr val="191919"/>
                </a:solidFill>
                <a:latin typeface="Avenir Next LT Pro" panose="020B0504020202020204" pitchFamily="34" charset="0"/>
              </a:rPr>
              <a:t> les relations entre les </a:t>
            </a:r>
            <a:r>
              <a:rPr lang="en-US" sz="1400" spc="21" err="1">
                <a:solidFill>
                  <a:srgbClr val="191919"/>
                </a:solidFill>
                <a:latin typeface="Avenir Next LT Pro" panose="020B0504020202020204" pitchFamily="34" charset="0"/>
              </a:rPr>
              <a:t>tâches</a:t>
            </a:r>
            <a:r>
              <a:rPr lang="en-US" sz="1400" spc="21">
                <a:solidFill>
                  <a:srgbClr val="191919"/>
                </a:solidFill>
                <a:latin typeface="Avenir Next LT Pro" panose="020B0504020202020204" pitchFamily="34" charset="0"/>
              </a:rPr>
              <a:t>. Dans Airflow, </a:t>
            </a:r>
            <a:r>
              <a:rPr lang="en-US" sz="1400" spc="21" err="1">
                <a:solidFill>
                  <a:srgbClr val="191919"/>
                </a:solidFill>
                <a:latin typeface="Avenir Next LT Pro" panose="020B0504020202020204" pitchFamily="34" charset="0"/>
              </a:rPr>
              <a:t>chaque</a:t>
            </a:r>
            <a:r>
              <a:rPr lang="en-US" sz="1400" spc="21">
                <a:solidFill>
                  <a:srgbClr val="191919"/>
                </a:solidFill>
                <a:latin typeface="Avenir Next LT Pro" panose="020B0504020202020204" pitchFamily="34" charset="0"/>
              </a:rPr>
              <a:t> DAG correspond à un workflow.</a:t>
            </a:r>
          </a:p>
        </p:txBody>
      </p:sp>
      <p:sp>
        <p:nvSpPr>
          <p:cNvPr id="37" name="TextBox 37"/>
          <p:cNvSpPr txBox="1"/>
          <p:nvPr/>
        </p:nvSpPr>
        <p:spPr>
          <a:xfrm>
            <a:off x="9302000" y="4052979"/>
            <a:ext cx="2457578" cy="1061085"/>
          </a:xfrm>
          <a:prstGeom prst="rect">
            <a:avLst/>
          </a:prstGeom>
        </p:spPr>
        <p:txBody>
          <a:bodyPr lIns="0" tIns="0" rIns="0" bIns="0" rtlCol="0" anchor="t">
            <a:spAutoFit/>
          </a:bodyPr>
          <a:lstStyle/>
          <a:p>
            <a:pPr algn="ctr">
              <a:lnSpc>
                <a:spcPts val="2100"/>
              </a:lnSpc>
            </a:pPr>
            <a:r>
              <a:rPr lang="en-US" sz="1400" spc="21">
                <a:solidFill>
                  <a:srgbClr val="191919"/>
                </a:solidFill>
                <a:latin typeface="Avenir Next LT Pro" panose="020B0504020202020204" pitchFamily="34" charset="0"/>
              </a:rPr>
              <a:t>Airflow </a:t>
            </a:r>
            <a:r>
              <a:rPr lang="en-US" sz="1400" spc="21" err="1">
                <a:solidFill>
                  <a:srgbClr val="191919"/>
                </a:solidFill>
                <a:latin typeface="Avenir Next LT Pro" panose="020B0504020202020204" pitchFamily="34" charset="0"/>
              </a:rPr>
              <a:t>permet</a:t>
            </a:r>
            <a:r>
              <a:rPr lang="en-US" sz="1400" spc="21">
                <a:solidFill>
                  <a:srgbClr val="191919"/>
                </a:solidFill>
                <a:latin typeface="Avenir Next LT Pro" panose="020B0504020202020204" pitchFamily="34" charset="0"/>
              </a:rPr>
              <a:t> de </a:t>
            </a:r>
            <a:r>
              <a:rPr lang="en-US" sz="1400" spc="21" err="1">
                <a:solidFill>
                  <a:srgbClr val="191919"/>
                </a:solidFill>
                <a:latin typeface="Avenir Next LT Pro" panose="020B0504020202020204" pitchFamily="34" charset="0"/>
              </a:rPr>
              <a:t>planifier</a:t>
            </a:r>
            <a:r>
              <a:rPr lang="en-US" sz="1400" spc="21">
                <a:solidFill>
                  <a:srgbClr val="191919"/>
                </a:solidFill>
                <a:latin typeface="Avenir Next LT Pro" panose="020B0504020202020204" pitchFamily="34" charset="0"/>
              </a:rPr>
              <a:t> la </a:t>
            </a:r>
            <a:r>
              <a:rPr lang="en-US" sz="1400" spc="21" err="1">
                <a:solidFill>
                  <a:srgbClr val="191919"/>
                </a:solidFill>
                <a:latin typeface="Avenir Next LT Pro" panose="020B0504020202020204" pitchFamily="34" charset="0"/>
              </a:rPr>
              <a:t>fréquence</a:t>
            </a:r>
            <a:r>
              <a:rPr lang="en-US" sz="1400" spc="21">
                <a:solidFill>
                  <a:srgbClr val="191919"/>
                </a:solidFill>
                <a:latin typeface="Avenir Next LT Pro" panose="020B0504020202020204" pitchFamily="34" charset="0"/>
              </a:rPr>
              <a:t> et </a:t>
            </a:r>
            <a:r>
              <a:rPr lang="en-US" sz="1400" spc="21" err="1">
                <a:solidFill>
                  <a:srgbClr val="191919"/>
                </a:solidFill>
                <a:latin typeface="Avenir Next LT Pro" panose="020B0504020202020204" pitchFamily="34" charset="0"/>
              </a:rPr>
              <a:t>l'heure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d'exécution</a:t>
            </a:r>
            <a:r>
              <a:rPr lang="en-US" sz="1400" spc="21">
                <a:solidFill>
                  <a:srgbClr val="191919"/>
                </a:solidFill>
                <a:latin typeface="Avenir Next LT Pro" panose="020B0504020202020204" pitchFamily="34" charset="0"/>
              </a:rPr>
              <a:t> du DAG </a:t>
            </a:r>
            <a:r>
              <a:rPr lang="en-US" sz="1400" spc="21" err="1">
                <a:solidFill>
                  <a:srgbClr val="191919"/>
                </a:solidFill>
                <a:latin typeface="Avenir Next LT Pro" panose="020B0504020202020204" pitchFamily="34" charset="0"/>
              </a:rPr>
              <a:t>en</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utilisant</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une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syntaxe</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cron</a:t>
            </a:r>
            <a:r>
              <a:rPr lang="en-US" sz="1400" spc="21">
                <a:solidFill>
                  <a:srgbClr val="191919"/>
                </a:solidFill>
                <a:latin typeface="Avenir Next LT Pro" panose="020B0504020202020204" pitchFamily="34" charset="0"/>
              </a:rPr>
              <a:t>.</a:t>
            </a:r>
          </a:p>
        </p:txBody>
      </p:sp>
      <p:sp>
        <p:nvSpPr>
          <p:cNvPr id="38" name="TextBox 38"/>
          <p:cNvSpPr txBox="1"/>
          <p:nvPr/>
        </p:nvSpPr>
        <p:spPr>
          <a:xfrm>
            <a:off x="14778097" y="3677340"/>
            <a:ext cx="2457578" cy="1327785"/>
          </a:xfrm>
          <a:prstGeom prst="rect">
            <a:avLst/>
          </a:prstGeom>
        </p:spPr>
        <p:txBody>
          <a:bodyPr lIns="0" tIns="0" rIns="0" bIns="0" rtlCol="0" anchor="t">
            <a:spAutoFit/>
          </a:bodyPr>
          <a:lstStyle/>
          <a:p>
            <a:pPr algn="ctr">
              <a:lnSpc>
                <a:spcPts val="2100"/>
              </a:lnSpc>
            </a:pPr>
            <a:r>
              <a:rPr lang="en-US" sz="1400" spc="21">
                <a:solidFill>
                  <a:srgbClr val="191919"/>
                </a:solidFill>
                <a:latin typeface="Avenir Next LT Pro" panose="020B0504020202020204" pitchFamily="34" charset="0"/>
              </a:rPr>
              <a:t>Airflow </a:t>
            </a:r>
            <a:r>
              <a:rPr lang="en-US" sz="1400" spc="21" err="1">
                <a:solidFill>
                  <a:srgbClr val="191919"/>
                </a:solidFill>
                <a:latin typeface="Avenir Next LT Pro" panose="020B0504020202020204" pitchFamily="34" charset="0"/>
              </a:rPr>
              <a:t>fournit</a:t>
            </a:r>
            <a:r>
              <a:rPr lang="en-US" sz="1400" spc="21">
                <a:solidFill>
                  <a:srgbClr val="191919"/>
                </a:solidFill>
                <a:latin typeface="Avenir Next LT Pro" panose="020B0504020202020204" pitchFamily="34" charset="0"/>
              </a:rPr>
              <a:t> des </a:t>
            </a:r>
            <a:r>
              <a:rPr lang="en-US" sz="1400" spc="21" err="1">
                <a:solidFill>
                  <a:srgbClr val="191919"/>
                </a:solidFill>
                <a:latin typeface="Avenir Next LT Pro" panose="020B0504020202020204" pitchFamily="34" charset="0"/>
              </a:rPr>
              <a:t>outils</a:t>
            </a:r>
            <a:r>
              <a:rPr lang="en-US" sz="1400" spc="21">
                <a:solidFill>
                  <a:srgbClr val="191919"/>
                </a:solidFill>
                <a:latin typeface="Avenir Next LT Pro" panose="020B0504020202020204" pitchFamily="34" charset="0"/>
              </a:rPr>
              <a:t> de surveillance pour </a:t>
            </a:r>
            <a:r>
              <a:rPr lang="en-US" sz="1400" spc="21" err="1">
                <a:solidFill>
                  <a:srgbClr val="191919"/>
                </a:solidFill>
                <a:latin typeface="Avenir Next LT Pro" panose="020B0504020202020204" pitchFamily="34" charset="0"/>
              </a:rPr>
              <a:t>surveiller</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l'exécution</a:t>
            </a:r>
            <a:r>
              <a:rPr lang="en-US" sz="1400" spc="21">
                <a:solidFill>
                  <a:srgbClr val="191919"/>
                </a:solidFill>
                <a:latin typeface="Avenir Next LT Pro" panose="020B0504020202020204" pitchFamily="34" charset="0"/>
              </a:rPr>
              <a:t> des </a:t>
            </a:r>
            <a:r>
              <a:rPr lang="en-US" sz="1400" spc="21" err="1">
                <a:solidFill>
                  <a:srgbClr val="191919"/>
                </a:solidFill>
                <a:latin typeface="Avenir Next LT Pro" panose="020B0504020202020204" pitchFamily="34" charset="0"/>
              </a:rPr>
              <a:t>tâches</a:t>
            </a:r>
            <a:r>
              <a:rPr lang="en-US" sz="1400" spc="21">
                <a:solidFill>
                  <a:srgbClr val="191919"/>
                </a:solidFill>
                <a:latin typeface="Avenir Next LT Pro" panose="020B0504020202020204" pitchFamily="34" charset="0"/>
              </a:rPr>
              <a:t> </a:t>
            </a:r>
            <a:r>
              <a:rPr lang="en-US" sz="1400" spc="21" err="1">
                <a:solidFill>
                  <a:srgbClr val="191919"/>
                </a:solidFill>
                <a:latin typeface="Avenir Next LT Pro" panose="020B0504020202020204" pitchFamily="34" charset="0"/>
              </a:rPr>
              <a:t>individuelles</a:t>
            </a:r>
            <a:r>
              <a:rPr lang="en-US" sz="1400" spc="21">
                <a:solidFill>
                  <a:srgbClr val="191919"/>
                </a:solidFill>
                <a:latin typeface="Avenir Next LT Pro" panose="020B0504020202020204" pitchFamily="34" charset="0"/>
              </a:rPr>
              <a:t> et du DAG dans son ensemble.</a:t>
            </a:r>
          </a:p>
        </p:txBody>
      </p:sp>
      <p:sp>
        <p:nvSpPr>
          <p:cNvPr id="39" name="AutoShape 39"/>
          <p:cNvSpPr/>
          <p:nvPr/>
        </p:nvSpPr>
        <p:spPr>
          <a:xfrm>
            <a:off x="3628589" y="6263972"/>
            <a:ext cx="173690" cy="0"/>
          </a:xfrm>
          <a:prstGeom prst="line">
            <a:avLst/>
          </a:prstGeom>
          <a:ln w="57150" cap="flat">
            <a:solidFill>
              <a:srgbClr val="EDF0F2"/>
            </a:solidFill>
            <a:prstDash val="solid"/>
            <a:headEnd type="none" w="sm" len="sm"/>
            <a:tailEnd type="none" w="sm" len="sm"/>
          </a:ln>
        </p:spPr>
      </p:sp>
      <p:sp>
        <p:nvSpPr>
          <p:cNvPr id="40" name="AutoShape 40"/>
          <p:cNvSpPr/>
          <p:nvPr/>
        </p:nvSpPr>
        <p:spPr>
          <a:xfrm>
            <a:off x="6354731" y="6263972"/>
            <a:ext cx="173690" cy="0"/>
          </a:xfrm>
          <a:prstGeom prst="line">
            <a:avLst/>
          </a:prstGeom>
          <a:ln w="57150" cap="flat">
            <a:solidFill>
              <a:srgbClr val="EDF0F2"/>
            </a:solidFill>
            <a:prstDash val="solid"/>
            <a:headEnd type="none" w="sm" len="sm"/>
            <a:tailEnd type="none" w="sm" len="sm"/>
          </a:ln>
        </p:spPr>
      </p:sp>
      <p:sp>
        <p:nvSpPr>
          <p:cNvPr id="41" name="AutoShape 41"/>
          <p:cNvSpPr/>
          <p:nvPr/>
        </p:nvSpPr>
        <p:spPr>
          <a:xfrm>
            <a:off x="9080873" y="6263972"/>
            <a:ext cx="173690" cy="0"/>
          </a:xfrm>
          <a:prstGeom prst="line">
            <a:avLst/>
          </a:prstGeom>
          <a:ln w="57150" cap="flat">
            <a:solidFill>
              <a:srgbClr val="EDF0F2"/>
            </a:solidFill>
            <a:prstDash val="solid"/>
            <a:headEnd type="none" w="sm" len="sm"/>
            <a:tailEnd type="none" w="sm" len="sm"/>
          </a:ln>
        </p:spPr>
      </p:sp>
      <p:sp>
        <p:nvSpPr>
          <p:cNvPr id="42" name="AutoShape 42"/>
          <p:cNvSpPr/>
          <p:nvPr/>
        </p:nvSpPr>
        <p:spPr>
          <a:xfrm>
            <a:off x="11807016" y="6263972"/>
            <a:ext cx="173690" cy="0"/>
          </a:xfrm>
          <a:prstGeom prst="line">
            <a:avLst/>
          </a:prstGeom>
          <a:ln w="57150" cap="flat">
            <a:solidFill>
              <a:srgbClr val="EDF0F2"/>
            </a:solidFill>
            <a:prstDash val="solid"/>
            <a:headEnd type="none" w="sm" len="sm"/>
            <a:tailEnd type="none" w="sm" len="sm"/>
          </a:ln>
        </p:spPr>
      </p:sp>
      <p:sp>
        <p:nvSpPr>
          <p:cNvPr id="43" name="AutoShape 43"/>
          <p:cNvSpPr/>
          <p:nvPr/>
        </p:nvSpPr>
        <p:spPr>
          <a:xfrm>
            <a:off x="14533158" y="6263972"/>
            <a:ext cx="173690" cy="0"/>
          </a:xfrm>
          <a:prstGeom prst="line">
            <a:avLst/>
          </a:prstGeom>
          <a:ln w="57150" cap="flat">
            <a:solidFill>
              <a:srgbClr val="EDF0F2"/>
            </a:solidFill>
            <a:prstDash val="solid"/>
            <a:headEnd type="none" w="sm" len="sm"/>
            <a:tailEnd type="none" w="sm" len="sm"/>
          </a:ln>
        </p:spPr>
      </p:sp>
      <p:sp>
        <p:nvSpPr>
          <p:cNvPr id="44" name="AutoShape 44"/>
          <p:cNvSpPr/>
          <p:nvPr/>
        </p:nvSpPr>
        <p:spPr>
          <a:xfrm rot="5399999">
            <a:off x="2102881" y="6976051"/>
            <a:ext cx="498963" cy="0"/>
          </a:xfrm>
          <a:prstGeom prst="line">
            <a:avLst/>
          </a:prstGeom>
          <a:ln w="47625" cap="flat">
            <a:solidFill>
              <a:srgbClr val="86EAE9"/>
            </a:solidFill>
            <a:prstDash val="solid"/>
            <a:headEnd type="none" w="sm" len="sm"/>
            <a:tailEnd type="arrow" w="med" len="sm"/>
          </a:ln>
        </p:spPr>
      </p:sp>
      <p:sp>
        <p:nvSpPr>
          <p:cNvPr id="45" name="AutoShape 45"/>
          <p:cNvSpPr/>
          <p:nvPr/>
        </p:nvSpPr>
        <p:spPr>
          <a:xfrm rot="5399999">
            <a:off x="7555166" y="6976051"/>
            <a:ext cx="498963" cy="0"/>
          </a:xfrm>
          <a:prstGeom prst="line">
            <a:avLst/>
          </a:prstGeom>
          <a:ln w="47625" cap="flat">
            <a:solidFill>
              <a:srgbClr val="37C9EF"/>
            </a:solidFill>
            <a:prstDash val="solid"/>
            <a:headEnd type="none" w="sm" len="sm"/>
            <a:tailEnd type="arrow" w="med" len="sm"/>
          </a:ln>
        </p:spPr>
      </p:sp>
      <p:sp>
        <p:nvSpPr>
          <p:cNvPr id="46" name="AutoShape 46"/>
          <p:cNvSpPr/>
          <p:nvPr/>
        </p:nvSpPr>
        <p:spPr>
          <a:xfrm rot="5399999">
            <a:off x="13007450" y="6976051"/>
            <a:ext cx="498963" cy="0"/>
          </a:xfrm>
          <a:prstGeom prst="line">
            <a:avLst/>
          </a:prstGeom>
          <a:ln w="47625" cap="flat">
            <a:solidFill>
              <a:srgbClr val="1C88CF"/>
            </a:solidFill>
            <a:prstDash val="solid"/>
            <a:headEnd type="none" w="sm" len="sm"/>
            <a:tailEnd type="arrow" w="med" len="sm"/>
          </a:ln>
        </p:spPr>
      </p:sp>
      <p:sp>
        <p:nvSpPr>
          <p:cNvPr id="47" name="AutoShape 47"/>
          <p:cNvSpPr/>
          <p:nvPr/>
        </p:nvSpPr>
        <p:spPr>
          <a:xfrm rot="5399999">
            <a:off x="4772191" y="5504585"/>
            <a:ext cx="612628" cy="0"/>
          </a:xfrm>
          <a:prstGeom prst="line">
            <a:avLst/>
          </a:prstGeom>
          <a:ln w="47625" cap="flat">
            <a:solidFill>
              <a:srgbClr val="3EDAD8"/>
            </a:solidFill>
            <a:prstDash val="solid"/>
            <a:headEnd type="arrow" w="med" len="sm"/>
            <a:tailEnd type="none" w="sm" len="sm"/>
          </a:ln>
        </p:spPr>
      </p:sp>
      <p:sp>
        <p:nvSpPr>
          <p:cNvPr id="48" name="AutoShape 48"/>
          <p:cNvSpPr/>
          <p:nvPr/>
        </p:nvSpPr>
        <p:spPr>
          <a:xfrm rot="5399999">
            <a:off x="10224476" y="5504585"/>
            <a:ext cx="612628" cy="0"/>
          </a:xfrm>
          <a:prstGeom prst="line">
            <a:avLst/>
          </a:prstGeom>
          <a:ln w="47625" cap="flat">
            <a:solidFill>
              <a:srgbClr val="18AFD6"/>
            </a:solidFill>
            <a:prstDash val="solid"/>
            <a:headEnd type="arrow" w="med" len="sm"/>
            <a:tailEnd type="none" w="sm" len="sm"/>
          </a:ln>
        </p:spPr>
      </p:sp>
      <p:sp>
        <p:nvSpPr>
          <p:cNvPr id="49" name="AutoShape 49"/>
          <p:cNvSpPr/>
          <p:nvPr/>
        </p:nvSpPr>
        <p:spPr>
          <a:xfrm rot="5399999">
            <a:off x="15676760" y="5504585"/>
            <a:ext cx="612628" cy="0"/>
          </a:xfrm>
          <a:prstGeom prst="line">
            <a:avLst/>
          </a:prstGeom>
          <a:ln w="47625" cap="flat">
            <a:solidFill>
              <a:srgbClr val="13538A"/>
            </a:solidFill>
            <a:prstDash val="solid"/>
            <a:headEnd type="arrow" w="med" len="sm"/>
            <a:tailEnd type="none" w="sm" len="sm"/>
          </a:ln>
        </p:spPr>
      </p:sp>
      <p:sp>
        <p:nvSpPr>
          <p:cNvPr id="50" name="TextBox 20">
            <a:extLst>
              <a:ext uri="{FF2B5EF4-FFF2-40B4-BE49-F238E27FC236}">
                <a16:creationId xmlns:a16="http://schemas.microsoft.com/office/drawing/2014/main" id="{328C5007-51E6-634A-236C-071FD48BD8A1}"/>
              </a:ext>
            </a:extLst>
          </p:cNvPr>
          <p:cNvSpPr txBox="1"/>
          <p:nvPr/>
        </p:nvSpPr>
        <p:spPr>
          <a:xfrm>
            <a:off x="806918" y="5744737"/>
            <a:ext cx="3086099" cy="1038469"/>
          </a:xfrm>
          <a:prstGeom prst="rect">
            <a:avLst/>
          </a:prstGeom>
        </p:spPr>
        <p:txBody>
          <a:bodyPr lIns="254000" tIns="254000" rIns="254000" bIns="254000" rtlCol="0" anchor="ctr"/>
          <a:lstStyle/>
          <a:p>
            <a:pPr algn="ctr">
              <a:lnSpc>
                <a:spcPts val="2079"/>
              </a:lnSpc>
            </a:pPr>
            <a:r>
              <a:rPr lang="fr-FR" sz="1600" b="1" i="0" u="none" strike="noStrike">
                <a:solidFill>
                  <a:srgbClr val="FFFFFF"/>
                </a:solidFill>
                <a:effectLst/>
              </a:rPr>
              <a:t>Écrire le code pour chaque tâche</a:t>
            </a:r>
            <a:endParaRPr lang="en-US" sz="1599">
              <a:solidFill>
                <a:srgbClr val="FFFFFF"/>
              </a:solidFill>
              <a:latin typeface="Aileron Regular Bold"/>
            </a:endParaRPr>
          </a:p>
        </p:txBody>
      </p:sp>
      <p:sp>
        <p:nvSpPr>
          <p:cNvPr id="56" name="TextBox 20">
            <a:extLst>
              <a:ext uri="{FF2B5EF4-FFF2-40B4-BE49-F238E27FC236}">
                <a16:creationId xmlns:a16="http://schemas.microsoft.com/office/drawing/2014/main" id="{BF25DA6C-A517-850F-7768-7781818B85D1}"/>
              </a:ext>
            </a:extLst>
          </p:cNvPr>
          <p:cNvSpPr txBox="1"/>
          <p:nvPr/>
        </p:nvSpPr>
        <p:spPr>
          <a:xfrm>
            <a:off x="6276106" y="5762382"/>
            <a:ext cx="3086099" cy="1038469"/>
          </a:xfrm>
          <a:prstGeom prst="rect">
            <a:avLst/>
          </a:prstGeom>
        </p:spPr>
        <p:txBody>
          <a:bodyPr lIns="254000" tIns="254000" rIns="254000" bIns="254000" rtlCol="0" anchor="ctr"/>
          <a:lstStyle/>
          <a:p>
            <a:pPr algn="ctr">
              <a:lnSpc>
                <a:spcPts val="2079"/>
              </a:lnSpc>
            </a:pPr>
            <a:r>
              <a:rPr lang="fr-FR" sz="1600" b="1" i="0" u="none" strike="noStrike">
                <a:solidFill>
                  <a:srgbClr val="FFFFFF"/>
                </a:solidFill>
                <a:effectLst/>
              </a:rPr>
              <a:t>Configurer les dépendances</a:t>
            </a:r>
            <a:endParaRPr lang="en-US" sz="1599">
              <a:solidFill>
                <a:srgbClr val="FFFFFF"/>
              </a:solidFill>
              <a:latin typeface="Aileron Regular Bold"/>
            </a:endParaRPr>
          </a:p>
        </p:txBody>
      </p:sp>
      <p:sp>
        <p:nvSpPr>
          <p:cNvPr id="57" name="TextBox 20">
            <a:extLst>
              <a:ext uri="{FF2B5EF4-FFF2-40B4-BE49-F238E27FC236}">
                <a16:creationId xmlns:a16="http://schemas.microsoft.com/office/drawing/2014/main" id="{A65C54AE-769F-6927-220D-D94AA1D08489}"/>
              </a:ext>
            </a:extLst>
          </p:cNvPr>
          <p:cNvSpPr txBox="1"/>
          <p:nvPr/>
        </p:nvSpPr>
        <p:spPr>
          <a:xfrm>
            <a:off x="8991317" y="5751262"/>
            <a:ext cx="3086099" cy="1038469"/>
          </a:xfrm>
          <a:prstGeom prst="rect">
            <a:avLst/>
          </a:prstGeom>
        </p:spPr>
        <p:txBody>
          <a:bodyPr lIns="254000" tIns="254000" rIns="254000" bIns="254000" rtlCol="0" anchor="ctr"/>
          <a:lstStyle/>
          <a:p>
            <a:pPr algn="ctr">
              <a:lnSpc>
                <a:spcPts val="2079"/>
              </a:lnSpc>
            </a:pPr>
            <a:r>
              <a:rPr lang="fr-FR" sz="1600" b="1" i="0" u="none" strike="noStrike">
                <a:solidFill>
                  <a:srgbClr val="FFFFFF"/>
                </a:solidFill>
                <a:effectLst/>
              </a:rPr>
              <a:t>Planifier le DAG </a:t>
            </a:r>
            <a:endParaRPr lang="en-US" sz="1599">
              <a:solidFill>
                <a:srgbClr val="FFFFFF"/>
              </a:solidFill>
              <a:latin typeface="Aileron Regular Bold"/>
            </a:endParaRPr>
          </a:p>
        </p:txBody>
      </p:sp>
      <p:sp>
        <p:nvSpPr>
          <p:cNvPr id="58" name="TextBox 20">
            <a:extLst>
              <a:ext uri="{FF2B5EF4-FFF2-40B4-BE49-F238E27FC236}">
                <a16:creationId xmlns:a16="http://schemas.microsoft.com/office/drawing/2014/main" id="{2C0F309F-1041-A4DA-A54A-E98193512257}"/>
              </a:ext>
            </a:extLst>
          </p:cNvPr>
          <p:cNvSpPr txBox="1"/>
          <p:nvPr/>
        </p:nvSpPr>
        <p:spPr>
          <a:xfrm>
            <a:off x="11713880" y="5751262"/>
            <a:ext cx="3086099" cy="1038469"/>
          </a:xfrm>
          <a:prstGeom prst="rect">
            <a:avLst/>
          </a:prstGeom>
        </p:spPr>
        <p:txBody>
          <a:bodyPr lIns="254000" tIns="254000" rIns="254000" bIns="254000" rtlCol="0" anchor="ctr"/>
          <a:lstStyle/>
          <a:p>
            <a:pPr algn="ctr">
              <a:lnSpc>
                <a:spcPts val="2079"/>
              </a:lnSpc>
            </a:pPr>
            <a:r>
              <a:rPr lang="fr-FR" sz="1600" b="1" i="0" u="none" strike="noStrike">
                <a:solidFill>
                  <a:srgbClr val="FFFFFF"/>
                </a:solidFill>
                <a:effectLst/>
              </a:rPr>
              <a:t>Exécuter le DAG </a:t>
            </a:r>
            <a:endParaRPr lang="en-US" sz="1599">
              <a:solidFill>
                <a:srgbClr val="FFFFFF"/>
              </a:solidFill>
              <a:latin typeface="Aileron Regular Bold"/>
            </a:endParaRPr>
          </a:p>
        </p:txBody>
      </p:sp>
      <p:sp>
        <p:nvSpPr>
          <p:cNvPr id="59" name="TextBox 20">
            <a:extLst>
              <a:ext uri="{FF2B5EF4-FFF2-40B4-BE49-F238E27FC236}">
                <a16:creationId xmlns:a16="http://schemas.microsoft.com/office/drawing/2014/main" id="{FF259C20-EF80-F5EC-D1E4-A1159178DDC8}"/>
              </a:ext>
            </a:extLst>
          </p:cNvPr>
          <p:cNvSpPr txBox="1"/>
          <p:nvPr/>
        </p:nvSpPr>
        <p:spPr>
          <a:xfrm>
            <a:off x="14463836" y="5744736"/>
            <a:ext cx="3086099" cy="1038469"/>
          </a:xfrm>
          <a:prstGeom prst="rect">
            <a:avLst/>
          </a:prstGeom>
        </p:spPr>
        <p:txBody>
          <a:bodyPr lIns="254000" tIns="254000" rIns="254000" bIns="254000" rtlCol="0" anchor="ctr"/>
          <a:lstStyle/>
          <a:p>
            <a:pPr algn="ctr">
              <a:lnSpc>
                <a:spcPts val="2079"/>
              </a:lnSpc>
            </a:pPr>
            <a:r>
              <a:rPr lang="fr-FR" sz="1600" b="1" i="0" u="none" strike="noStrike">
                <a:solidFill>
                  <a:srgbClr val="FFFFFF"/>
                </a:solidFill>
                <a:effectLst/>
              </a:rPr>
              <a:t>Surveiller le DAG</a:t>
            </a:r>
            <a:endParaRPr lang="en-US" sz="1599">
              <a:solidFill>
                <a:srgbClr val="FFFFFF"/>
              </a:solidFill>
              <a:latin typeface="Aileron Regular Bold"/>
            </a:endParaRPr>
          </a:p>
        </p:txBody>
      </p:sp>
      <p:sp>
        <p:nvSpPr>
          <p:cNvPr id="63" name="Espace réservé du numéro de diapositive 24">
            <a:extLst>
              <a:ext uri="{FF2B5EF4-FFF2-40B4-BE49-F238E27FC236}">
                <a16:creationId xmlns:a16="http://schemas.microsoft.com/office/drawing/2014/main" id="{3881208E-7736-8C48-DD24-C0CCF6900BE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32</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500"/>
                                        <p:tgtEl>
                                          <p:spTgt spid="33"/>
                                        </p:tgtEl>
                                      </p:cBhvr>
                                    </p:animEffect>
                                  </p:childTnLst>
                                </p:cTn>
                              </p:par>
                              <p:par>
                                <p:cTn id="16" presetID="9"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par>
                                <p:cTn id="27" presetID="9"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dissolve">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dissolve">
                                      <p:cBhvr>
                                        <p:cTn id="34" dur="500"/>
                                        <p:tgtEl>
                                          <p:spTgt spid="21"/>
                                        </p:tgtEl>
                                      </p:cBhvr>
                                    </p:animEffect>
                                  </p:childTnLst>
                                </p:cTn>
                              </p:par>
                              <p:par>
                                <p:cTn id="35" presetID="9"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dissolve">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par>
                                <p:cTn id="46" presetID="9"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dissolve">
                                      <p:cBhvr>
                                        <p:cTn id="48" dur="500"/>
                                        <p:tgtEl>
                                          <p:spTgt spid="48"/>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dissolve">
                                      <p:cBhvr>
                                        <p:cTn id="51" dur="5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dissolve">
                                      <p:cBhvr>
                                        <p:cTn id="56" dur="500"/>
                                        <p:tgtEl>
                                          <p:spTgt spid="27"/>
                                        </p:tgtEl>
                                      </p:cBhvr>
                                    </p:animEffect>
                                  </p:childTnLst>
                                </p:cTn>
                              </p:par>
                              <p:par>
                                <p:cTn id="57" presetID="9"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dissolve">
                                      <p:cBhvr>
                                        <p:cTn id="59" dur="500"/>
                                        <p:tgtEl>
                                          <p:spTgt spid="46"/>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dissolv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dissolve">
                                      <p:cBhvr>
                                        <p:cTn id="67" dur="500"/>
                                        <p:tgtEl>
                                          <p:spTgt spid="30"/>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dissolve">
                                      <p:cBhvr>
                                        <p:cTn id="70" dur="500"/>
                                        <p:tgtEl>
                                          <p:spTgt spid="38"/>
                                        </p:tgtEl>
                                      </p:cBhvr>
                                    </p:animEffect>
                                  </p:childTnLst>
                                </p:cTn>
                              </p:par>
                              <p:par>
                                <p:cTn id="71" presetID="9"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dissolve">
                                      <p:cBhvr>
                                        <p:cTn id="7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90199"/>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LES BEST PRACTICES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1" name="TextBox 11"/>
          <p:cNvSpPr txBox="1"/>
          <p:nvPr/>
        </p:nvSpPr>
        <p:spPr>
          <a:xfrm>
            <a:off x="1336030" y="2973070"/>
            <a:ext cx="15351870" cy="5834226"/>
          </a:xfrm>
          <a:prstGeom prst="rect">
            <a:avLst/>
          </a:prstGeom>
        </p:spPr>
        <p:txBody>
          <a:bodyPr lIns="0" tIns="0" rIns="0" bIns="0" rtlCol="0" anchor="t">
            <a:spAutoFit/>
          </a:bodyPr>
          <a:lstStyle/>
          <a:p>
            <a:pPr marL="431801" lvl="1" indent="-215900">
              <a:lnSpc>
                <a:spcPct val="250000"/>
              </a:lnSpc>
              <a:buFont typeface="Arial"/>
              <a:buChar char="•"/>
            </a:pPr>
            <a:r>
              <a:rPr lang="en-US" sz="2000" b="1" spc="26" err="1">
                <a:solidFill>
                  <a:srgbClr val="545454"/>
                </a:solidFill>
                <a:latin typeface="Avenir Next LT Pro" panose="020B0504020202020204" pitchFamily="34" charset="0"/>
              </a:rPr>
              <a:t>Utiliser</a:t>
            </a:r>
            <a:r>
              <a:rPr lang="en-US" sz="2000" b="1" spc="26">
                <a:solidFill>
                  <a:srgbClr val="545454"/>
                </a:solidFill>
                <a:latin typeface="Avenir Next LT Pro" panose="020B0504020202020204" pitchFamily="34" charset="0"/>
              </a:rPr>
              <a:t> des variables et des </a:t>
            </a:r>
            <a:r>
              <a:rPr lang="en-US" sz="2000" b="1" spc="26" err="1">
                <a:solidFill>
                  <a:srgbClr val="545454"/>
                </a:solidFill>
                <a:latin typeface="Avenir Next LT Pro" panose="020B0504020202020204" pitchFamily="34" charset="0"/>
              </a:rPr>
              <a:t>connexions</a:t>
            </a:r>
            <a:r>
              <a:rPr lang="en-US" sz="2000" b="1" spc="26">
                <a:solidFill>
                  <a:srgbClr val="545454"/>
                </a:solidFill>
                <a:latin typeface="Avenir Next LT Pro" panose="020B0504020202020204" pitchFamily="34" charset="0"/>
              </a:rPr>
              <a:t> : </a:t>
            </a:r>
            <a:br>
              <a:rPr lang="en-US" sz="2000" b="1" spc="26">
                <a:solidFill>
                  <a:srgbClr val="545454"/>
                </a:solidFill>
                <a:latin typeface="Avenir Next LT Pro" panose="020B0504020202020204" pitchFamily="34" charset="0"/>
              </a:rPr>
            </a:br>
            <a:r>
              <a:rPr lang="en-US" sz="2000" spc="26">
                <a:solidFill>
                  <a:srgbClr val="545454"/>
                </a:solidFill>
                <a:latin typeface="Avenir Next LT Pro" panose="020B0504020202020204" pitchFamily="34" charset="0"/>
              </a:rPr>
              <a:t>Airflow </a:t>
            </a:r>
            <a:r>
              <a:rPr lang="en-US" sz="2000" spc="26" err="1">
                <a:solidFill>
                  <a:srgbClr val="545454"/>
                </a:solidFill>
                <a:latin typeface="Avenir Next LT Pro" panose="020B0504020202020204" pitchFamily="34" charset="0"/>
              </a:rPr>
              <a:t>permet</a:t>
            </a:r>
            <a:r>
              <a:rPr lang="en-US" sz="2000" spc="26">
                <a:solidFill>
                  <a:srgbClr val="545454"/>
                </a:solidFill>
                <a:latin typeface="Avenir Next LT Pro" panose="020B0504020202020204" pitchFamily="34" charset="0"/>
              </a:rPr>
              <a:t> de stocker des variables et des </a:t>
            </a:r>
            <a:r>
              <a:rPr lang="en-US" sz="2000" spc="26" err="1">
                <a:solidFill>
                  <a:srgbClr val="545454"/>
                </a:solidFill>
                <a:latin typeface="Avenir Next LT Pro" panose="020B0504020202020204" pitchFamily="34" charset="0"/>
              </a:rPr>
              <a:t>connexions</a:t>
            </a:r>
            <a:r>
              <a:rPr lang="en-US" sz="2000" spc="26">
                <a:solidFill>
                  <a:srgbClr val="545454"/>
                </a:solidFill>
                <a:latin typeface="Avenir Next LT Pro" panose="020B0504020202020204" pitchFamily="34" charset="0"/>
              </a:rPr>
              <a:t> dans la </a:t>
            </a:r>
            <a:r>
              <a:rPr lang="en-US" sz="2000" spc="26" err="1">
                <a:solidFill>
                  <a:srgbClr val="545454"/>
                </a:solidFill>
                <a:latin typeface="Avenir Next LT Pro" panose="020B0504020202020204" pitchFamily="34" charset="0"/>
              </a:rPr>
              <a:t>métabase</a:t>
            </a:r>
            <a:r>
              <a:rPr lang="en-US" sz="2000" spc="26">
                <a:solidFill>
                  <a:srgbClr val="545454"/>
                </a:solidFill>
                <a:latin typeface="Avenir Next LT Pro" panose="020B0504020202020204" pitchFamily="34" charset="0"/>
              </a:rPr>
              <a:t> de </a:t>
            </a:r>
            <a:r>
              <a:rPr lang="en-US" sz="2000" spc="26" err="1">
                <a:solidFill>
                  <a:srgbClr val="545454"/>
                </a:solidFill>
                <a:latin typeface="Avenir Next LT Pro" panose="020B0504020202020204" pitchFamily="34" charset="0"/>
              </a:rPr>
              <a:t>données</a:t>
            </a:r>
            <a:r>
              <a:rPr lang="en-US" sz="2000" spc="26">
                <a:solidFill>
                  <a:srgbClr val="545454"/>
                </a:solidFill>
                <a:latin typeface="Avenir Next LT Pro" panose="020B0504020202020204" pitchFamily="34" charset="0"/>
              </a:rPr>
              <a:t>. Il </a:t>
            </a:r>
            <a:r>
              <a:rPr lang="en-US" sz="2000" spc="26" err="1">
                <a:solidFill>
                  <a:srgbClr val="545454"/>
                </a:solidFill>
                <a:latin typeface="Avenir Next LT Pro" panose="020B0504020202020204" pitchFamily="34" charset="0"/>
              </a:rPr>
              <a:t>est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recommandé</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d'utiliser</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ces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fonctionnalités</a:t>
            </a:r>
            <a:r>
              <a:rPr lang="en-US" sz="2000" spc="26">
                <a:solidFill>
                  <a:srgbClr val="545454"/>
                </a:solidFill>
                <a:latin typeface="Avenir Next LT Pro" panose="020B0504020202020204" pitchFamily="34" charset="0"/>
              </a:rPr>
              <a:t> pour stocker les </a:t>
            </a:r>
            <a:r>
              <a:rPr lang="en-US" sz="2000" spc="26" err="1">
                <a:solidFill>
                  <a:srgbClr val="545454"/>
                </a:solidFill>
                <a:latin typeface="Avenir Next LT Pro" panose="020B0504020202020204" pitchFamily="34" charset="0"/>
              </a:rPr>
              <a:t>informations</a:t>
            </a:r>
            <a:r>
              <a:rPr lang="en-US" sz="2000" spc="26">
                <a:solidFill>
                  <a:srgbClr val="545454"/>
                </a:solidFill>
                <a:latin typeface="Avenir Next LT Pro" panose="020B0504020202020204" pitchFamily="34" charset="0"/>
              </a:rPr>
              <a:t> de </a:t>
            </a:r>
            <a:r>
              <a:rPr lang="en-US" sz="2000" spc="26" err="1">
                <a:solidFill>
                  <a:srgbClr val="545454"/>
                </a:solidFill>
                <a:latin typeface="Avenir Next LT Pro" panose="020B0504020202020204" pitchFamily="34" charset="0"/>
              </a:rPr>
              <a:t>connexion</a:t>
            </a:r>
            <a:r>
              <a:rPr lang="en-US" sz="2000" spc="26">
                <a:solidFill>
                  <a:srgbClr val="545454"/>
                </a:solidFill>
                <a:latin typeface="Avenir Next LT Pro" panose="020B0504020202020204" pitchFamily="34" charset="0"/>
              </a:rPr>
              <a:t> et les variables qui </a:t>
            </a:r>
            <a:r>
              <a:rPr lang="en-US" sz="2000" spc="26" err="1">
                <a:solidFill>
                  <a:srgbClr val="545454"/>
                </a:solidFill>
                <a:latin typeface="Avenir Next LT Pro" panose="020B0504020202020204" pitchFamily="34" charset="0"/>
              </a:rPr>
              <a:t>sont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nécessaires</a:t>
            </a:r>
            <a:r>
              <a:rPr lang="en-US" sz="2000" spc="26">
                <a:solidFill>
                  <a:srgbClr val="545454"/>
                </a:solidFill>
                <a:latin typeface="Avenir Next LT Pro" panose="020B0504020202020204" pitchFamily="34" charset="0"/>
              </a:rPr>
              <a:t> pour </a:t>
            </a:r>
            <a:r>
              <a:rPr lang="en-US" sz="2000" spc="26" err="1">
                <a:solidFill>
                  <a:srgbClr val="545454"/>
                </a:solidFill>
                <a:latin typeface="Avenir Next LT Pro" panose="020B0504020202020204" pitchFamily="34" charset="0"/>
              </a:rPr>
              <a:t>exécuter</a:t>
            </a:r>
            <a:r>
              <a:rPr lang="en-US" sz="2000" spc="26">
                <a:solidFill>
                  <a:srgbClr val="545454"/>
                </a:solidFill>
                <a:latin typeface="Avenir Next LT Pro" panose="020B0504020202020204" pitchFamily="34" charset="0"/>
              </a:rPr>
              <a:t> les </a:t>
            </a:r>
            <a:r>
              <a:rPr lang="en-US" sz="2000" spc="26" err="1">
                <a:solidFill>
                  <a:srgbClr val="545454"/>
                </a:solidFill>
                <a:latin typeface="Avenir Next LT Pro" panose="020B0504020202020204" pitchFamily="34" charset="0"/>
              </a:rPr>
              <a:t>tâches</a:t>
            </a:r>
            <a:r>
              <a:rPr lang="en-US" sz="2000" spc="26">
                <a:solidFill>
                  <a:srgbClr val="545454"/>
                </a:solidFill>
                <a:latin typeface="Avenir Next LT Pro" panose="020B0504020202020204" pitchFamily="34" charset="0"/>
              </a:rPr>
              <a:t> du workflow.</a:t>
            </a:r>
          </a:p>
          <a:p>
            <a:pPr marL="431801" lvl="1" indent="-215900">
              <a:lnSpc>
                <a:spcPct val="250000"/>
              </a:lnSpc>
              <a:buFont typeface="Arial"/>
              <a:buChar char="•"/>
            </a:pPr>
            <a:r>
              <a:rPr lang="en-US" sz="2000" b="1" spc="26">
                <a:solidFill>
                  <a:srgbClr val="545454"/>
                </a:solidFill>
                <a:latin typeface="Avenir Next LT Pro" panose="020B0504020202020204" pitchFamily="34" charset="0"/>
              </a:rPr>
              <a:t>Tester les workflows : </a:t>
            </a:r>
            <a:br>
              <a:rPr lang="en-US" sz="2000" b="1" spc="26">
                <a:solidFill>
                  <a:srgbClr val="545454"/>
                </a:solidFill>
                <a:latin typeface="Avenir Next LT Pro" panose="020B0504020202020204" pitchFamily="34" charset="0"/>
              </a:rPr>
            </a:br>
            <a:r>
              <a:rPr lang="en-US" sz="2000" spc="26">
                <a:solidFill>
                  <a:srgbClr val="545454"/>
                </a:solidFill>
                <a:latin typeface="Avenir Next LT Pro" panose="020B0504020202020204" pitchFamily="34" charset="0"/>
              </a:rPr>
              <a:t>Il </a:t>
            </a:r>
            <a:r>
              <a:rPr lang="en-US" sz="2000" spc="26" err="1">
                <a:solidFill>
                  <a:srgbClr val="545454"/>
                </a:solidFill>
                <a:latin typeface="Avenir Next LT Pro" panose="020B0504020202020204" pitchFamily="34" charset="0"/>
              </a:rPr>
              <a:t>est</a:t>
            </a:r>
            <a:r>
              <a:rPr lang="en-US" sz="2000" spc="26">
                <a:solidFill>
                  <a:srgbClr val="545454"/>
                </a:solidFill>
                <a:latin typeface="Avenir Next LT Pro" panose="020B0504020202020204" pitchFamily="34" charset="0"/>
              </a:rPr>
              <a:t> important de tester les workflows </a:t>
            </a:r>
            <a:r>
              <a:rPr lang="en-US" sz="2000" spc="26" err="1">
                <a:solidFill>
                  <a:srgbClr val="545454"/>
                </a:solidFill>
                <a:latin typeface="Avenir Next LT Pro" panose="020B0504020202020204" pitchFamily="34" charset="0"/>
              </a:rPr>
              <a:t>avant</a:t>
            </a:r>
            <a:r>
              <a:rPr lang="en-US" sz="2000" spc="26">
                <a:solidFill>
                  <a:srgbClr val="545454"/>
                </a:solidFill>
                <a:latin typeface="Avenir Next LT Pro" panose="020B0504020202020204" pitchFamily="34" charset="0"/>
              </a:rPr>
              <a:t> de les </a:t>
            </a:r>
            <a:r>
              <a:rPr lang="en-US" sz="2000" spc="26" err="1">
                <a:solidFill>
                  <a:srgbClr val="545454"/>
                </a:solidFill>
                <a:latin typeface="Avenir Next LT Pro" panose="020B0504020202020204" pitchFamily="34" charset="0"/>
              </a:rPr>
              <a:t>déployer</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en</a:t>
            </a:r>
            <a:r>
              <a:rPr lang="en-US" sz="2000" spc="26">
                <a:solidFill>
                  <a:srgbClr val="545454"/>
                </a:solidFill>
                <a:latin typeface="Avenir Next LT Pro" panose="020B0504020202020204" pitchFamily="34" charset="0"/>
              </a:rPr>
              <a:t> production. Airflow propose des </a:t>
            </a:r>
            <a:r>
              <a:rPr lang="en-US" sz="2000" spc="26" err="1">
                <a:solidFill>
                  <a:srgbClr val="545454"/>
                </a:solidFill>
                <a:latin typeface="Avenir Next LT Pro" panose="020B0504020202020204" pitchFamily="34" charset="0"/>
              </a:rPr>
              <a:t>outils</a:t>
            </a:r>
            <a:r>
              <a:rPr lang="en-US" sz="2000" spc="26">
                <a:solidFill>
                  <a:srgbClr val="545454"/>
                </a:solidFill>
                <a:latin typeface="Avenir Next LT Pro" panose="020B0504020202020204" pitchFamily="34" charset="0"/>
              </a:rPr>
              <a:t> de test </a:t>
            </a:r>
            <a:r>
              <a:rPr lang="en-US" sz="2000" spc="26" err="1">
                <a:solidFill>
                  <a:srgbClr val="545454"/>
                </a:solidFill>
                <a:latin typeface="Avenir Next LT Pro" panose="020B0504020202020204" pitchFamily="34" charset="0"/>
              </a:rPr>
              <a:t>intégrés</a:t>
            </a:r>
            <a:r>
              <a:rPr lang="en-US" sz="2000" spc="26">
                <a:solidFill>
                  <a:srgbClr val="545454"/>
                </a:solidFill>
                <a:latin typeface="Avenir Next LT Pro" panose="020B0504020202020204" pitchFamily="34" charset="0"/>
              </a:rPr>
              <a:t> pour </a:t>
            </a:r>
            <a:r>
              <a:rPr lang="en-US" sz="2000" spc="26" err="1">
                <a:solidFill>
                  <a:srgbClr val="545454"/>
                </a:solidFill>
                <a:latin typeface="Avenir Next LT Pro" panose="020B0504020202020204" pitchFamily="34" charset="0"/>
              </a:rPr>
              <a:t>valider</a:t>
            </a:r>
            <a:r>
              <a:rPr lang="en-US" sz="2000" spc="26">
                <a:solidFill>
                  <a:srgbClr val="545454"/>
                </a:solidFill>
                <a:latin typeface="Avenir Next LT Pro" panose="020B0504020202020204" pitchFamily="34" charset="0"/>
              </a:rPr>
              <a:t> les </a:t>
            </a:r>
            <a:r>
              <a:rPr lang="en-US" sz="2000" spc="26" err="1">
                <a:solidFill>
                  <a:srgbClr val="545454"/>
                </a:solidFill>
                <a:latin typeface="Avenir Next LT Pro" panose="020B0504020202020204" pitchFamily="34" charset="0"/>
              </a:rPr>
              <a:t>tâches</a:t>
            </a:r>
            <a:r>
              <a:rPr lang="en-US" sz="2000" spc="26">
                <a:solidFill>
                  <a:srgbClr val="545454"/>
                </a:solidFill>
                <a:latin typeface="Avenir Next LT Pro" panose="020B0504020202020204" pitchFamily="34" charset="0"/>
              </a:rPr>
              <a:t> et les DAGs.</a:t>
            </a:r>
          </a:p>
          <a:p>
            <a:pPr>
              <a:lnSpc>
                <a:spcPts val="4000"/>
              </a:lnSpc>
            </a:pPr>
            <a:endParaRPr lang="en-US" sz="2000" spc="26">
              <a:solidFill>
                <a:srgbClr val="545454"/>
              </a:solidFill>
              <a:latin typeface="Avenir Next LT Pro" panose="020B0504020202020204" pitchFamily="34" charset="0"/>
            </a:endParaRPr>
          </a:p>
        </p:txBody>
      </p:sp>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LES BEST PRACTICES </a:t>
            </a:r>
          </a:p>
        </p:txBody>
      </p:sp>
      <p:sp>
        <p:nvSpPr>
          <p:cNvPr id="23" name="Espace réservé du numéro de diapositive 24">
            <a:extLst>
              <a:ext uri="{FF2B5EF4-FFF2-40B4-BE49-F238E27FC236}">
                <a16:creationId xmlns:a16="http://schemas.microsoft.com/office/drawing/2014/main" id="{D3356C01-30E5-09D4-BBC8-BB403A4BF84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33</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dissolv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90199"/>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LES BEST PRACTICES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1" name="TextBox 11"/>
          <p:cNvSpPr txBox="1"/>
          <p:nvPr/>
        </p:nvSpPr>
        <p:spPr>
          <a:xfrm>
            <a:off x="1336030" y="2973070"/>
            <a:ext cx="15351870" cy="5218673"/>
          </a:xfrm>
          <a:prstGeom prst="rect">
            <a:avLst/>
          </a:prstGeom>
        </p:spPr>
        <p:txBody>
          <a:bodyPr lIns="0" tIns="0" rIns="0" bIns="0" rtlCol="0" anchor="t">
            <a:spAutoFit/>
          </a:bodyPr>
          <a:lstStyle/>
          <a:p>
            <a:pPr marL="431801" lvl="1" indent="-215900">
              <a:lnSpc>
                <a:spcPct val="150000"/>
              </a:lnSpc>
              <a:buFont typeface="Arial"/>
              <a:buChar char="•"/>
            </a:pPr>
            <a:r>
              <a:rPr lang="en-US" sz="2000" b="1" spc="26" err="1">
                <a:solidFill>
                  <a:srgbClr val="545454"/>
                </a:solidFill>
                <a:latin typeface="Avenir Next LT Pro" panose="020B0504020202020204" pitchFamily="34" charset="0"/>
              </a:rPr>
              <a:t>Surveiller</a:t>
            </a:r>
            <a:r>
              <a:rPr lang="en-US" sz="2000" b="1" spc="26">
                <a:solidFill>
                  <a:srgbClr val="545454"/>
                </a:solidFill>
                <a:latin typeface="Avenir Next LT Pro" panose="020B0504020202020204" pitchFamily="34" charset="0"/>
              </a:rPr>
              <a:t> les workflows : </a:t>
            </a:r>
            <a:br>
              <a:rPr lang="en-US" sz="2000" b="1" spc="26">
                <a:solidFill>
                  <a:srgbClr val="545454"/>
                </a:solidFill>
                <a:latin typeface="Avenir Next LT Pro" panose="020B0504020202020204" pitchFamily="34" charset="0"/>
              </a:rPr>
            </a:br>
            <a:r>
              <a:rPr lang="en-US" sz="2000" spc="26">
                <a:solidFill>
                  <a:srgbClr val="545454"/>
                </a:solidFill>
                <a:latin typeface="Avenir Next LT Pro" panose="020B0504020202020204" pitchFamily="34" charset="0"/>
              </a:rPr>
              <a:t>Airflow propose </a:t>
            </a:r>
            <a:r>
              <a:rPr lang="en-US" sz="2000" spc="26" err="1">
                <a:solidFill>
                  <a:srgbClr val="545454"/>
                </a:solidFill>
                <a:latin typeface="Avenir Next LT Pro" panose="020B0504020202020204" pitchFamily="34" charset="0"/>
              </a:rPr>
              <a:t>une</a:t>
            </a:r>
            <a:r>
              <a:rPr lang="en-US" sz="2000" spc="26">
                <a:solidFill>
                  <a:srgbClr val="545454"/>
                </a:solidFill>
                <a:latin typeface="Avenir Next LT Pro" panose="020B0504020202020204" pitchFamily="34" charset="0"/>
              </a:rPr>
              <a:t> interface de monitoring pour </a:t>
            </a:r>
            <a:r>
              <a:rPr lang="en-US" sz="2000" spc="26" err="1">
                <a:solidFill>
                  <a:srgbClr val="545454"/>
                </a:solidFill>
                <a:latin typeface="Avenir Next LT Pro" panose="020B0504020202020204" pitchFamily="34" charset="0"/>
              </a:rPr>
              <a:t>surveiller</a:t>
            </a:r>
            <a:r>
              <a:rPr lang="en-US" sz="2000" spc="26">
                <a:solidFill>
                  <a:srgbClr val="545454"/>
                </a:solidFill>
                <a:latin typeface="Avenir Next LT Pro" panose="020B0504020202020204" pitchFamily="34" charset="0"/>
              </a:rPr>
              <a:t> les workflows </a:t>
            </a:r>
            <a:r>
              <a:rPr lang="en-US" sz="2000" spc="26" err="1">
                <a:solidFill>
                  <a:srgbClr val="545454"/>
                </a:solidFill>
                <a:latin typeface="Avenir Next LT Pro" panose="020B0504020202020204" pitchFamily="34" charset="0"/>
              </a:rPr>
              <a:t>en</a:t>
            </a:r>
            <a:r>
              <a:rPr lang="en-US" sz="2000" spc="26">
                <a:solidFill>
                  <a:srgbClr val="545454"/>
                </a:solidFill>
                <a:latin typeface="Avenir Next LT Pro" panose="020B0504020202020204" pitchFamily="34" charset="0"/>
              </a:rPr>
              <a:t> temps </a:t>
            </a:r>
            <a:r>
              <a:rPr lang="en-US" sz="2000" spc="26" err="1">
                <a:solidFill>
                  <a:srgbClr val="545454"/>
                </a:solidFill>
                <a:latin typeface="Avenir Next LT Pro" panose="020B0504020202020204" pitchFamily="34" charset="0"/>
              </a:rPr>
              <a:t>réel</a:t>
            </a:r>
            <a:r>
              <a:rPr lang="en-US" sz="2000" spc="26">
                <a:solidFill>
                  <a:srgbClr val="545454"/>
                </a:solidFill>
                <a:latin typeface="Avenir Next LT Pro" panose="020B0504020202020204" pitchFamily="34" charset="0"/>
              </a:rPr>
              <a:t>. </a:t>
            </a:r>
            <a:br>
              <a:rPr lang="en-US" sz="2000" spc="26">
                <a:solidFill>
                  <a:srgbClr val="545454"/>
                </a:solidFill>
                <a:latin typeface="Avenir Next LT Pro" panose="020B0504020202020204" pitchFamily="34" charset="0"/>
              </a:rPr>
            </a:br>
            <a:r>
              <a:rPr lang="en-US" sz="2000" spc="26">
                <a:solidFill>
                  <a:srgbClr val="545454"/>
                </a:solidFill>
                <a:latin typeface="Avenir Next LT Pro" panose="020B0504020202020204" pitchFamily="34" charset="0"/>
              </a:rPr>
              <a:t>Il </a:t>
            </a:r>
            <a:r>
              <a:rPr lang="en-US" sz="2000" spc="26" err="1">
                <a:solidFill>
                  <a:srgbClr val="545454"/>
                </a:solidFill>
                <a:latin typeface="Avenir Next LT Pro" panose="020B0504020202020204" pitchFamily="34" charset="0"/>
              </a:rPr>
              <a:t>est</a:t>
            </a:r>
            <a:r>
              <a:rPr lang="en-US" sz="2000" spc="26">
                <a:solidFill>
                  <a:srgbClr val="545454"/>
                </a:solidFill>
                <a:latin typeface="Avenir Next LT Pro" panose="020B0504020202020204" pitchFamily="34" charset="0"/>
              </a:rPr>
              <a:t> important de </a:t>
            </a:r>
            <a:r>
              <a:rPr lang="en-US" sz="2000" spc="26" err="1">
                <a:solidFill>
                  <a:srgbClr val="545454"/>
                </a:solidFill>
                <a:latin typeface="Avenir Next LT Pro" panose="020B0504020202020204" pitchFamily="34" charset="0"/>
              </a:rPr>
              <a:t>surveiller</a:t>
            </a:r>
            <a:r>
              <a:rPr lang="en-US" sz="2000" spc="26">
                <a:solidFill>
                  <a:srgbClr val="545454"/>
                </a:solidFill>
                <a:latin typeface="Avenir Next LT Pro" panose="020B0504020202020204" pitchFamily="34" charset="0"/>
              </a:rPr>
              <a:t> les workflows pour </a:t>
            </a:r>
            <a:r>
              <a:rPr lang="en-US" sz="2000" spc="26" err="1">
                <a:solidFill>
                  <a:srgbClr val="545454"/>
                </a:solidFill>
                <a:latin typeface="Avenir Next LT Pro" panose="020B0504020202020204" pitchFamily="34" charset="0"/>
              </a:rPr>
              <a:t>détecter</a:t>
            </a:r>
            <a:r>
              <a:rPr lang="en-US" sz="2000" spc="26">
                <a:solidFill>
                  <a:srgbClr val="545454"/>
                </a:solidFill>
                <a:latin typeface="Avenir Next LT Pro" panose="020B0504020202020204" pitchFamily="34" charset="0"/>
              </a:rPr>
              <a:t> les </a:t>
            </a:r>
            <a:r>
              <a:rPr lang="en-US" sz="2000" spc="26" err="1">
                <a:solidFill>
                  <a:srgbClr val="545454"/>
                </a:solidFill>
                <a:latin typeface="Avenir Next LT Pro" panose="020B0504020202020204" pitchFamily="34" charset="0"/>
              </a:rPr>
              <a:t>échecs</a:t>
            </a:r>
            <a:r>
              <a:rPr lang="en-US" sz="2000" spc="26">
                <a:solidFill>
                  <a:srgbClr val="545454"/>
                </a:solidFill>
                <a:latin typeface="Avenir Next LT Pro" panose="020B0504020202020204" pitchFamily="34" charset="0"/>
              </a:rPr>
              <a:t> et les anomalies.</a:t>
            </a:r>
          </a:p>
          <a:p>
            <a:pPr marL="431801" lvl="1" indent="-215900">
              <a:lnSpc>
                <a:spcPct val="150000"/>
              </a:lnSpc>
              <a:spcBef>
                <a:spcPts val="2400"/>
              </a:spcBef>
              <a:buFont typeface="Arial"/>
              <a:buChar char="•"/>
            </a:pPr>
            <a:r>
              <a:rPr lang="en-US" sz="2000" b="1" spc="26" err="1">
                <a:solidFill>
                  <a:srgbClr val="545454"/>
                </a:solidFill>
                <a:latin typeface="Avenir Next LT Pro" panose="020B0504020202020204" pitchFamily="34" charset="0"/>
              </a:rPr>
              <a:t>Utiliser</a:t>
            </a:r>
            <a:r>
              <a:rPr lang="en-US" sz="2000" b="1" spc="26">
                <a:solidFill>
                  <a:srgbClr val="545454"/>
                </a:solidFill>
                <a:latin typeface="Avenir Next LT Pro" panose="020B0504020202020204" pitchFamily="34" charset="0"/>
              </a:rPr>
              <a:t> les </a:t>
            </a:r>
            <a:r>
              <a:rPr lang="en-US" sz="2000" b="1" spc="26" err="1">
                <a:solidFill>
                  <a:srgbClr val="545454"/>
                </a:solidFill>
                <a:latin typeface="Avenir Next LT Pro" panose="020B0504020202020204" pitchFamily="34" charset="0"/>
              </a:rPr>
              <a:t>opérateurs</a:t>
            </a:r>
            <a:r>
              <a:rPr lang="en-US" sz="2000" b="1" spc="26">
                <a:solidFill>
                  <a:srgbClr val="545454"/>
                </a:solidFill>
                <a:latin typeface="Avenir Next LT Pro" panose="020B0504020202020204" pitchFamily="34" charset="0"/>
              </a:rPr>
              <a:t> </a:t>
            </a:r>
            <a:r>
              <a:rPr lang="en-US" sz="2000" b="1" spc="26" err="1">
                <a:solidFill>
                  <a:srgbClr val="545454"/>
                </a:solidFill>
                <a:latin typeface="Avenir Next LT Pro" panose="020B0504020202020204" pitchFamily="34" charset="0"/>
              </a:rPr>
              <a:t>appropriés</a:t>
            </a:r>
            <a:r>
              <a:rPr lang="en-US" sz="2000" b="1" spc="26">
                <a:solidFill>
                  <a:srgbClr val="545454"/>
                </a:solidFill>
                <a:latin typeface="Avenir Next LT Pro" panose="020B0504020202020204" pitchFamily="34" charset="0"/>
              </a:rPr>
              <a:t> : </a:t>
            </a:r>
            <a:br>
              <a:rPr lang="en-US" sz="2000" b="1" spc="26">
                <a:solidFill>
                  <a:srgbClr val="545454"/>
                </a:solidFill>
                <a:latin typeface="Avenir Next LT Pro" panose="020B0504020202020204" pitchFamily="34" charset="0"/>
              </a:rPr>
            </a:br>
            <a:r>
              <a:rPr lang="en-US" sz="2000" spc="26">
                <a:solidFill>
                  <a:srgbClr val="545454"/>
                </a:solidFill>
                <a:latin typeface="Avenir Next LT Pro" panose="020B0504020202020204" pitchFamily="34" charset="0"/>
              </a:rPr>
              <a:t>Airflow propose </a:t>
            </a:r>
            <a:r>
              <a:rPr lang="en-US" sz="2000" spc="26" err="1">
                <a:solidFill>
                  <a:srgbClr val="545454"/>
                </a:solidFill>
                <a:latin typeface="Avenir Next LT Pro" panose="020B0504020202020204" pitchFamily="34" charset="0"/>
              </a:rPr>
              <a:t>une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grande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variété</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d'opérateurs</a:t>
            </a:r>
            <a:r>
              <a:rPr lang="en-US" sz="2000" spc="26">
                <a:solidFill>
                  <a:srgbClr val="545454"/>
                </a:solidFill>
                <a:latin typeface="Avenir Next LT Pro" panose="020B0504020202020204" pitchFamily="34" charset="0"/>
              </a:rPr>
              <a:t> pour </a:t>
            </a:r>
            <a:r>
              <a:rPr lang="en-US" sz="2000" spc="26" err="1">
                <a:solidFill>
                  <a:srgbClr val="545454"/>
                </a:solidFill>
                <a:latin typeface="Avenir Next LT Pro" panose="020B0504020202020204" pitchFamily="34" charset="0"/>
              </a:rPr>
              <a:t>exécuter</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différentes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tâches</a:t>
            </a:r>
            <a:r>
              <a:rPr lang="en-US" sz="2000" spc="26">
                <a:solidFill>
                  <a:srgbClr val="545454"/>
                </a:solidFill>
                <a:latin typeface="Avenir Next LT Pro" panose="020B0504020202020204" pitchFamily="34" charset="0"/>
              </a:rPr>
              <a:t>. </a:t>
            </a:r>
            <a:br>
              <a:rPr lang="en-US" sz="2000" spc="26">
                <a:solidFill>
                  <a:srgbClr val="545454"/>
                </a:solidFill>
                <a:latin typeface="Avenir Next LT Pro" panose="020B0504020202020204" pitchFamily="34" charset="0"/>
              </a:rPr>
            </a:br>
            <a:r>
              <a:rPr lang="en-US" sz="2000" spc="26">
                <a:solidFill>
                  <a:srgbClr val="545454"/>
                </a:solidFill>
                <a:latin typeface="Avenir Next LT Pro" panose="020B0504020202020204" pitchFamily="34" charset="0"/>
              </a:rPr>
              <a:t>Il </a:t>
            </a:r>
            <a:r>
              <a:rPr lang="en-US" sz="2000" spc="26" err="1">
                <a:solidFill>
                  <a:srgbClr val="545454"/>
                </a:solidFill>
                <a:latin typeface="Avenir Next LT Pro" panose="020B0504020202020204" pitchFamily="34" charset="0"/>
              </a:rPr>
              <a:t>est</a:t>
            </a:r>
            <a:r>
              <a:rPr lang="en-US" sz="2000" spc="26">
                <a:solidFill>
                  <a:srgbClr val="545454"/>
                </a:solidFill>
                <a:latin typeface="Avenir Next LT Pro" panose="020B0504020202020204" pitchFamily="34" charset="0"/>
              </a:rPr>
              <a:t> important de </a:t>
            </a:r>
            <a:r>
              <a:rPr lang="en-US" sz="2000" spc="26" err="1">
                <a:solidFill>
                  <a:srgbClr val="545454"/>
                </a:solidFill>
                <a:latin typeface="Avenir Next LT Pro" panose="020B0504020202020204" pitchFamily="34" charset="0"/>
              </a:rPr>
              <a:t>choisir</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l'opérateur</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approprié</a:t>
            </a:r>
            <a:r>
              <a:rPr lang="en-US" sz="2000" spc="26">
                <a:solidFill>
                  <a:srgbClr val="545454"/>
                </a:solidFill>
                <a:latin typeface="Avenir Next LT Pro" panose="020B0504020202020204" pitchFamily="34" charset="0"/>
              </a:rPr>
              <a:t> pour </a:t>
            </a:r>
            <a:r>
              <a:rPr lang="en-US" sz="2000" spc="26" err="1">
                <a:solidFill>
                  <a:srgbClr val="545454"/>
                </a:solidFill>
                <a:latin typeface="Avenir Next LT Pro" panose="020B0504020202020204" pitchFamily="34" charset="0"/>
              </a:rPr>
              <a:t>chaque</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tâche</a:t>
            </a:r>
            <a:r>
              <a:rPr lang="en-US" sz="2000" spc="26">
                <a:solidFill>
                  <a:srgbClr val="545454"/>
                </a:solidFill>
                <a:latin typeface="Avenir Next LT Pro" panose="020B0504020202020204" pitchFamily="34" charset="0"/>
              </a:rPr>
              <a:t>.</a:t>
            </a:r>
          </a:p>
          <a:p>
            <a:pPr marL="431801" lvl="1" indent="-215900">
              <a:lnSpc>
                <a:spcPct val="150000"/>
              </a:lnSpc>
              <a:spcBef>
                <a:spcPts val="2400"/>
              </a:spcBef>
              <a:buFont typeface="Arial"/>
              <a:buChar char="•"/>
            </a:pPr>
            <a:r>
              <a:rPr lang="en-US" sz="2000" b="1" spc="26" err="1">
                <a:solidFill>
                  <a:srgbClr val="545454"/>
                </a:solidFill>
                <a:latin typeface="Avenir Next LT Pro" panose="020B0504020202020204" pitchFamily="34" charset="0"/>
              </a:rPr>
              <a:t>Utiliser</a:t>
            </a:r>
            <a:r>
              <a:rPr lang="en-US" sz="2000" b="1" spc="26">
                <a:solidFill>
                  <a:srgbClr val="545454"/>
                </a:solidFill>
                <a:latin typeface="Avenir Next LT Pro" panose="020B0504020202020204" pitchFamily="34" charset="0"/>
              </a:rPr>
              <a:t> des </a:t>
            </a:r>
            <a:r>
              <a:rPr lang="en-US" sz="2000" b="1" spc="26" err="1">
                <a:solidFill>
                  <a:srgbClr val="545454"/>
                </a:solidFill>
                <a:latin typeface="Avenir Next LT Pro" panose="020B0504020202020204" pitchFamily="34" charset="0"/>
              </a:rPr>
              <a:t>conteneurs</a:t>
            </a:r>
            <a:r>
              <a:rPr lang="en-US" sz="2000" b="1" spc="26">
                <a:solidFill>
                  <a:srgbClr val="545454"/>
                </a:solidFill>
                <a:latin typeface="Avenir Next LT Pro" panose="020B0504020202020204" pitchFamily="34" charset="0"/>
              </a:rPr>
              <a:t> : </a:t>
            </a:r>
            <a:br>
              <a:rPr lang="en-US" sz="2000" b="1" spc="26">
                <a:solidFill>
                  <a:srgbClr val="545454"/>
                </a:solidFill>
                <a:latin typeface="Avenir Next LT Pro" panose="020B0504020202020204" pitchFamily="34" charset="0"/>
              </a:rPr>
            </a:br>
            <a:r>
              <a:rPr lang="en-US" sz="1950" spc="26">
                <a:solidFill>
                  <a:srgbClr val="545454"/>
                </a:solidFill>
                <a:latin typeface="Avenir Next LT Pro" panose="020B0504020202020204" pitchFamily="34" charset="0"/>
              </a:rPr>
              <a:t>Il </a:t>
            </a:r>
            <a:r>
              <a:rPr lang="en-US" sz="1950" spc="26" err="1">
                <a:solidFill>
                  <a:srgbClr val="545454"/>
                </a:solidFill>
                <a:latin typeface="Avenir Next LT Pro" panose="020B0504020202020204" pitchFamily="34" charset="0"/>
              </a:rPr>
              <a:t>est</a:t>
            </a:r>
            <a:r>
              <a:rPr lang="en-US" sz="1950" spc="26">
                <a:solidFill>
                  <a:srgbClr val="545454"/>
                </a:solidFill>
                <a:latin typeface="Avenir Next LT Pro" panose="020B0504020202020204" pitchFamily="34" charset="0"/>
              </a:rPr>
              <a:t> </a:t>
            </a:r>
            <a:r>
              <a:rPr lang="en-US" sz="1950" spc="26" err="1">
                <a:solidFill>
                  <a:srgbClr val="545454"/>
                </a:solidFill>
                <a:latin typeface="Avenir Next LT Pro" panose="020B0504020202020204" pitchFamily="34" charset="0"/>
              </a:rPr>
              <a:t>recommandé</a:t>
            </a:r>
            <a:r>
              <a:rPr lang="en-US" sz="1950" spc="26">
                <a:solidFill>
                  <a:srgbClr val="545454"/>
                </a:solidFill>
                <a:latin typeface="Avenir Next LT Pro" panose="020B0504020202020204" pitchFamily="34" charset="0"/>
              </a:rPr>
              <a:t> </a:t>
            </a:r>
            <a:r>
              <a:rPr lang="en-US" sz="1950" spc="26" err="1">
                <a:solidFill>
                  <a:srgbClr val="545454"/>
                </a:solidFill>
                <a:latin typeface="Avenir Next LT Pro" panose="020B0504020202020204" pitchFamily="34" charset="0"/>
              </a:rPr>
              <a:t>d'utiliser</a:t>
            </a:r>
            <a:r>
              <a:rPr lang="en-US" sz="1950" spc="26">
                <a:solidFill>
                  <a:srgbClr val="545454"/>
                </a:solidFill>
                <a:latin typeface="Avenir Next LT Pro" panose="020B0504020202020204" pitchFamily="34" charset="0"/>
              </a:rPr>
              <a:t> des </a:t>
            </a:r>
            <a:r>
              <a:rPr lang="en-US" sz="1950" spc="26" err="1">
                <a:solidFill>
                  <a:srgbClr val="545454"/>
                </a:solidFill>
                <a:latin typeface="Avenir Next LT Pro" panose="020B0504020202020204" pitchFamily="34" charset="0"/>
              </a:rPr>
              <a:t>conteneurs</a:t>
            </a:r>
            <a:r>
              <a:rPr lang="en-US" sz="1950" spc="26">
                <a:solidFill>
                  <a:srgbClr val="545454"/>
                </a:solidFill>
                <a:latin typeface="Avenir Next LT Pro" panose="020B0504020202020204" pitchFamily="34" charset="0"/>
              </a:rPr>
              <a:t> pour </a:t>
            </a:r>
            <a:r>
              <a:rPr lang="en-US" sz="1950" spc="26" err="1">
                <a:solidFill>
                  <a:srgbClr val="545454"/>
                </a:solidFill>
                <a:latin typeface="Avenir Next LT Pro" panose="020B0504020202020204" pitchFamily="34" charset="0"/>
              </a:rPr>
              <a:t>exécuter</a:t>
            </a:r>
            <a:r>
              <a:rPr lang="en-US" sz="1950" spc="26">
                <a:solidFill>
                  <a:srgbClr val="545454"/>
                </a:solidFill>
                <a:latin typeface="Avenir Next LT Pro" panose="020B0504020202020204" pitchFamily="34" charset="0"/>
              </a:rPr>
              <a:t> les </a:t>
            </a:r>
            <a:r>
              <a:rPr lang="en-US" sz="1950" spc="26" err="1">
                <a:solidFill>
                  <a:srgbClr val="545454"/>
                </a:solidFill>
                <a:latin typeface="Avenir Next LT Pro" panose="020B0504020202020204" pitchFamily="34" charset="0"/>
              </a:rPr>
              <a:t>tâches</a:t>
            </a:r>
            <a:r>
              <a:rPr lang="en-US" sz="1950" spc="26">
                <a:solidFill>
                  <a:srgbClr val="545454"/>
                </a:solidFill>
                <a:latin typeface="Avenir Next LT Pro" panose="020B0504020202020204" pitchFamily="34" charset="0"/>
              </a:rPr>
              <a:t> dans des </a:t>
            </a:r>
            <a:r>
              <a:rPr lang="en-US" sz="1950" spc="26" err="1">
                <a:solidFill>
                  <a:srgbClr val="545454"/>
                </a:solidFill>
                <a:latin typeface="Avenir Next LT Pro" panose="020B0504020202020204" pitchFamily="34" charset="0"/>
              </a:rPr>
              <a:t>environnements</a:t>
            </a:r>
            <a:r>
              <a:rPr lang="en-US" sz="1950" spc="26">
                <a:solidFill>
                  <a:srgbClr val="545454"/>
                </a:solidFill>
                <a:latin typeface="Avenir Next LT Pro" panose="020B0504020202020204" pitchFamily="34" charset="0"/>
              </a:rPr>
              <a:t> </a:t>
            </a:r>
            <a:r>
              <a:rPr lang="en-US" sz="1950" spc="26" err="1">
                <a:solidFill>
                  <a:srgbClr val="545454"/>
                </a:solidFill>
                <a:latin typeface="Avenir Next LT Pro" panose="020B0504020202020204" pitchFamily="34" charset="0"/>
              </a:rPr>
              <a:t>isolés</a:t>
            </a:r>
            <a:r>
              <a:rPr lang="en-US" sz="1950" spc="26">
                <a:solidFill>
                  <a:srgbClr val="545454"/>
                </a:solidFill>
                <a:latin typeface="Avenir Next LT Pro" panose="020B0504020202020204" pitchFamily="34" charset="0"/>
              </a:rPr>
              <a: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Cela</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permet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d'assurer</a:t>
            </a:r>
            <a:r>
              <a:rPr lang="en-US" sz="2000" spc="26">
                <a:solidFill>
                  <a:srgbClr val="545454"/>
                </a:solidFill>
                <a:latin typeface="Avenir Next LT Pro" panose="020B0504020202020204" pitchFamily="34" charset="0"/>
              </a:rPr>
              <a:t> la </a:t>
            </a:r>
            <a:r>
              <a:rPr lang="en-US" sz="2000" spc="26" err="1">
                <a:solidFill>
                  <a:srgbClr val="545454"/>
                </a:solidFill>
                <a:latin typeface="Avenir Next LT Pro" panose="020B0504020202020204" pitchFamily="34" charset="0"/>
              </a:rPr>
              <a:t>cohérence</a:t>
            </a:r>
            <a:r>
              <a:rPr lang="en-US" sz="2000" spc="26">
                <a:solidFill>
                  <a:srgbClr val="545454"/>
                </a:solidFill>
                <a:latin typeface="Avenir Next LT Pro" panose="020B0504020202020204" pitchFamily="34" charset="0"/>
              </a:rPr>
              <a:t> de </a:t>
            </a:r>
            <a:r>
              <a:rPr lang="en-US" sz="2000" spc="26" err="1">
                <a:solidFill>
                  <a:srgbClr val="545454"/>
                </a:solidFill>
                <a:latin typeface="Avenir Next LT Pro" panose="020B0504020202020204" pitchFamily="34" charset="0"/>
              </a:rPr>
              <a:t>l'environnement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d'exécution</a:t>
            </a:r>
            <a:r>
              <a:rPr lang="en-US" sz="2000" spc="26">
                <a:solidFill>
                  <a:srgbClr val="545454"/>
                </a:solidFill>
                <a:latin typeface="Avenir Next LT Pro" panose="020B0504020202020204" pitchFamily="34" charset="0"/>
              </a:rPr>
              <a:t> et de simplifier le </a:t>
            </a:r>
            <a:r>
              <a:rPr lang="en-US" sz="2000" spc="26" err="1">
                <a:solidFill>
                  <a:srgbClr val="545454"/>
                </a:solidFill>
                <a:latin typeface="Avenir Next LT Pro" panose="020B0504020202020204" pitchFamily="34" charset="0"/>
              </a:rPr>
              <a:t>déploiement</a:t>
            </a:r>
            <a:r>
              <a:rPr lang="en-US" sz="2000" spc="26">
                <a:solidFill>
                  <a:srgbClr val="545454"/>
                </a:solidFill>
                <a:latin typeface="Avenir Next LT Pro" panose="020B0504020202020204" pitchFamily="34" charset="0"/>
              </a:rPr>
              <a:t>.</a:t>
            </a:r>
          </a:p>
          <a:p>
            <a:pPr>
              <a:lnSpc>
                <a:spcPts val="4000"/>
              </a:lnSpc>
            </a:pPr>
            <a:endParaRPr lang="en-US" sz="2000" spc="26">
              <a:solidFill>
                <a:srgbClr val="545454"/>
              </a:solidFill>
              <a:latin typeface="Avenir Next LT Pro" panose="020B0504020202020204" pitchFamily="34" charset="0"/>
            </a:endParaRPr>
          </a:p>
        </p:txBody>
      </p:sp>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LES BEST PRACTICES </a:t>
            </a:r>
          </a:p>
        </p:txBody>
      </p:sp>
      <p:sp>
        <p:nvSpPr>
          <p:cNvPr id="23" name="Espace réservé du numéro de diapositive 24">
            <a:extLst>
              <a:ext uri="{FF2B5EF4-FFF2-40B4-BE49-F238E27FC236}">
                <a16:creationId xmlns:a16="http://schemas.microsoft.com/office/drawing/2014/main" id="{1933C2C2-791C-546B-9E0A-8964DA049B7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34</a:t>
            </a:fld>
            <a:endParaRPr lang="en-US" sz="1800" b="1">
              <a:solidFill>
                <a:srgbClr val="A8CEC3"/>
              </a:solidFill>
            </a:endParaRPr>
          </a:p>
        </p:txBody>
      </p:sp>
    </p:spTree>
    <p:extLst>
      <p:ext uri="{BB962C8B-B14F-4D97-AF65-F5344CB8AC3E}">
        <p14:creationId xmlns:p14="http://schemas.microsoft.com/office/powerpoint/2010/main" val="395864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dissolv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dissolv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90199"/>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LIMITATIONS DE AIRFLOW</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1" name="TextBox 11"/>
          <p:cNvSpPr txBox="1"/>
          <p:nvPr/>
        </p:nvSpPr>
        <p:spPr>
          <a:xfrm>
            <a:off x="1336030" y="3026896"/>
            <a:ext cx="15351870" cy="3823419"/>
          </a:xfrm>
          <a:prstGeom prst="rect">
            <a:avLst/>
          </a:prstGeom>
        </p:spPr>
        <p:txBody>
          <a:bodyPr lIns="0" tIns="0" rIns="0" bIns="0" rtlCol="0" anchor="t">
            <a:spAutoFit/>
          </a:bodyPr>
          <a:lstStyle/>
          <a:p>
            <a:pPr marL="453390" lvl="1" indent="-226695">
              <a:lnSpc>
                <a:spcPct val="150000"/>
              </a:lnSpc>
              <a:buFont typeface="Arial"/>
              <a:buChar char="•"/>
            </a:pPr>
            <a:r>
              <a:rPr lang="en-US" sz="2100" b="1" spc="27" err="1">
                <a:solidFill>
                  <a:srgbClr val="545454"/>
                </a:solidFill>
                <a:latin typeface="Avenir Next LT Pro" panose="020B0504020202020204" pitchFamily="34" charset="0"/>
              </a:rPr>
              <a:t>Scalabilité</a:t>
            </a:r>
            <a:r>
              <a:rPr lang="en-US" sz="2100" b="1" spc="27">
                <a:solidFill>
                  <a:srgbClr val="545454"/>
                </a:solidFill>
                <a:latin typeface="Avenir Next LT Pro" panose="020B0504020202020204" pitchFamily="34" charset="0"/>
              </a:rPr>
              <a:t> : </a:t>
            </a:r>
          </a:p>
          <a:p>
            <a:pPr marL="226695" lvl="1">
              <a:lnSpc>
                <a:spcPct val="150000"/>
              </a:lnSpc>
            </a:pPr>
            <a:r>
              <a:rPr lang="en-US" sz="2100" spc="27">
                <a:solidFill>
                  <a:srgbClr val="545454"/>
                </a:solidFill>
                <a:latin typeface="Avenir Next LT Pro" panose="020B0504020202020204" pitchFamily="34" charset="0"/>
              </a:rPr>
              <a:t>Airflow </a:t>
            </a:r>
            <a:r>
              <a:rPr lang="en-US" sz="2100" spc="27" err="1">
                <a:solidFill>
                  <a:srgbClr val="545454"/>
                </a:solidFill>
                <a:latin typeface="Avenir Next LT Pro" panose="020B0504020202020204" pitchFamily="34" charset="0"/>
              </a:rPr>
              <a:t>peut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gérer</a:t>
            </a:r>
            <a:r>
              <a:rPr lang="en-US" sz="2100" spc="27">
                <a:solidFill>
                  <a:srgbClr val="545454"/>
                </a:solidFill>
                <a:latin typeface="Avenir Next LT Pro" panose="020B0504020202020204" pitchFamily="34" charset="0"/>
              </a:rPr>
              <a:t> un grand </a:t>
            </a:r>
            <a:r>
              <a:rPr lang="en-US" sz="2100" spc="27" err="1">
                <a:solidFill>
                  <a:srgbClr val="545454"/>
                </a:solidFill>
                <a:latin typeface="Avenir Next LT Pro" panose="020B0504020202020204" pitchFamily="34" charset="0"/>
              </a:rPr>
              <a:t>nombre</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tâches</a:t>
            </a:r>
            <a:r>
              <a:rPr lang="en-US" sz="2100" spc="27">
                <a:solidFill>
                  <a:srgbClr val="545454"/>
                </a:solidFill>
                <a:latin typeface="Avenir Next LT Pro" panose="020B0504020202020204" pitchFamily="34" charset="0"/>
              </a:rPr>
              <a:t> et de workflows, </a:t>
            </a:r>
            <a:r>
              <a:rPr lang="en-US" sz="2100" spc="27" err="1">
                <a:solidFill>
                  <a:srgbClr val="545454"/>
                </a:solidFill>
                <a:latin typeface="Avenir Next LT Pro" panose="020B0504020202020204" pitchFamily="34" charset="0"/>
              </a:rPr>
              <a:t>mais</a:t>
            </a:r>
            <a:r>
              <a:rPr lang="en-US" sz="2100" spc="27">
                <a:solidFill>
                  <a:srgbClr val="545454"/>
                </a:solidFill>
                <a:latin typeface="Avenir Next LT Pro" panose="020B0504020202020204" pitchFamily="34" charset="0"/>
              </a:rPr>
              <a:t> il </a:t>
            </a:r>
            <a:r>
              <a:rPr lang="en-US" sz="2100" spc="27" err="1">
                <a:solidFill>
                  <a:srgbClr val="545454"/>
                </a:solidFill>
                <a:latin typeface="Avenir Next LT Pro" panose="020B0504020202020204" pitchFamily="34" charset="0"/>
              </a:rPr>
              <a:t>est</a:t>
            </a:r>
            <a:r>
              <a:rPr lang="en-US" sz="2100" spc="27">
                <a:solidFill>
                  <a:srgbClr val="545454"/>
                </a:solidFill>
                <a:latin typeface="Avenir Next LT Pro" panose="020B0504020202020204" pitchFamily="34" charset="0"/>
              </a:rPr>
              <a:t> important de prendre </a:t>
            </a:r>
            <a:r>
              <a:rPr lang="en-US" sz="2100" spc="27" err="1">
                <a:solidFill>
                  <a:srgbClr val="545454"/>
                </a:solidFill>
                <a:latin typeface="Avenir Next LT Pro" panose="020B0504020202020204" pitchFamily="34" charset="0"/>
              </a:rPr>
              <a:t>en</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compte</a:t>
            </a:r>
            <a:r>
              <a:rPr lang="en-US" sz="2100" spc="27">
                <a:solidFill>
                  <a:srgbClr val="545454"/>
                </a:solidFill>
                <a:latin typeface="Avenir Next LT Pro" panose="020B0504020202020204" pitchFamily="34" charset="0"/>
              </a:rPr>
              <a:t> les limitations de la machine sur </a:t>
            </a:r>
            <a:r>
              <a:rPr lang="en-US" sz="2100" spc="27" err="1">
                <a:solidFill>
                  <a:srgbClr val="545454"/>
                </a:solidFill>
                <a:latin typeface="Avenir Next LT Pro" panose="020B0504020202020204" pitchFamily="34" charset="0"/>
              </a:rPr>
              <a:t>laquelle</a:t>
            </a:r>
            <a:r>
              <a:rPr lang="en-US" sz="2100" spc="27">
                <a:solidFill>
                  <a:srgbClr val="545454"/>
                </a:solidFill>
                <a:latin typeface="Avenir Next LT Pro" panose="020B0504020202020204" pitchFamily="34" charset="0"/>
              </a:rPr>
              <a:t> il </a:t>
            </a:r>
            <a:r>
              <a:rPr lang="en-US" sz="2100" spc="27" err="1">
                <a:solidFill>
                  <a:srgbClr val="545454"/>
                </a:solidFill>
                <a:latin typeface="Avenir Next LT Pro" panose="020B0504020202020204" pitchFamily="34" charset="0"/>
              </a:rPr>
              <a:t>s'exécute</a:t>
            </a:r>
            <a:r>
              <a:rPr lang="en-US" sz="2100" spc="27">
                <a:solidFill>
                  <a:srgbClr val="545454"/>
                </a:solidFill>
                <a:latin typeface="Avenir Next LT Pro" panose="020B0504020202020204" pitchFamily="34" charset="0"/>
              </a:rPr>
              <a:t>.</a:t>
            </a:r>
          </a:p>
          <a:p>
            <a:pPr marL="453390" lvl="1" indent="-226695">
              <a:lnSpc>
                <a:spcPct val="150000"/>
              </a:lnSpc>
              <a:buFont typeface="Arial"/>
              <a:buChar char="•"/>
            </a:pPr>
            <a:endParaRPr lang="en-US" sz="2100" spc="27">
              <a:solidFill>
                <a:srgbClr val="545454"/>
              </a:solidFill>
              <a:latin typeface="Avenir Next LT Pro" panose="020B0504020202020204" pitchFamily="34" charset="0"/>
            </a:endParaRPr>
          </a:p>
          <a:p>
            <a:pPr marL="453390" lvl="1" indent="-226695">
              <a:lnSpc>
                <a:spcPct val="150000"/>
              </a:lnSpc>
              <a:buFont typeface="Arial"/>
              <a:buChar char="•"/>
            </a:pPr>
            <a:r>
              <a:rPr lang="en-US" sz="2100" b="1" spc="27" err="1">
                <a:solidFill>
                  <a:srgbClr val="545454"/>
                </a:solidFill>
                <a:latin typeface="Avenir Next LT Pro" panose="020B0504020202020204" pitchFamily="34" charset="0"/>
              </a:rPr>
              <a:t>Complexité</a:t>
            </a:r>
            <a:r>
              <a:rPr lang="en-US" sz="2100" b="1" spc="27">
                <a:solidFill>
                  <a:srgbClr val="545454"/>
                </a:solidFill>
                <a:latin typeface="Avenir Next LT Pro" panose="020B0504020202020204" pitchFamily="34" charset="0"/>
              </a:rPr>
              <a:t> : </a:t>
            </a:r>
          </a:p>
          <a:p>
            <a:pPr marL="226695" lvl="1">
              <a:lnSpc>
                <a:spcPct val="150000"/>
              </a:lnSpc>
            </a:pPr>
            <a:r>
              <a:rPr lang="en-US" sz="2100" spc="27">
                <a:solidFill>
                  <a:srgbClr val="545454"/>
                </a:solidFill>
                <a:latin typeface="Avenir Next LT Pro" panose="020B0504020202020204" pitchFamily="34" charset="0"/>
              </a:rPr>
              <a:t>Les workflows complexes </a:t>
            </a:r>
            <a:r>
              <a:rPr lang="en-US" sz="2100" spc="27" err="1">
                <a:solidFill>
                  <a:srgbClr val="545454"/>
                </a:solidFill>
                <a:latin typeface="Avenir Next LT Pro" panose="020B0504020202020204" pitchFamily="34" charset="0"/>
              </a:rPr>
              <a:t>peuvent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être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difficiles</a:t>
            </a:r>
            <a:r>
              <a:rPr lang="en-US" sz="2100" spc="27">
                <a:solidFill>
                  <a:srgbClr val="545454"/>
                </a:solidFill>
                <a:latin typeface="Avenir Next LT Pro" panose="020B0504020202020204" pitchFamily="34" charset="0"/>
              </a:rPr>
              <a:t> à </a:t>
            </a:r>
            <a:r>
              <a:rPr lang="en-US" sz="2100" spc="27" err="1">
                <a:solidFill>
                  <a:srgbClr val="545454"/>
                </a:solidFill>
                <a:latin typeface="Avenir Next LT Pro" panose="020B0504020202020204" pitchFamily="34" charset="0"/>
              </a:rPr>
              <a:t>gérer</a:t>
            </a:r>
            <a:r>
              <a:rPr lang="en-US" sz="2100" spc="27">
                <a:solidFill>
                  <a:srgbClr val="545454"/>
                </a:solidFill>
                <a:latin typeface="Avenir Next LT Pro" panose="020B0504020202020204" pitchFamily="34" charset="0"/>
              </a:rPr>
              <a:t> dans Airflow. Il </a:t>
            </a:r>
            <a:r>
              <a:rPr lang="en-US" sz="2100" spc="27" err="1">
                <a:solidFill>
                  <a:srgbClr val="545454"/>
                </a:solidFill>
                <a:latin typeface="Avenir Next LT Pro" panose="020B0504020202020204" pitchFamily="34" charset="0"/>
              </a:rPr>
              <a:t>est</a:t>
            </a:r>
            <a:r>
              <a:rPr lang="en-US" sz="2100" spc="27">
                <a:solidFill>
                  <a:srgbClr val="545454"/>
                </a:solidFill>
                <a:latin typeface="Avenir Next LT Pro" panose="020B0504020202020204" pitchFamily="34" charset="0"/>
              </a:rPr>
              <a:t> important de </a:t>
            </a:r>
            <a:r>
              <a:rPr lang="en-US" sz="2100" spc="27" err="1">
                <a:solidFill>
                  <a:srgbClr val="545454"/>
                </a:solidFill>
                <a:latin typeface="Avenir Next LT Pro" panose="020B0504020202020204" pitchFamily="34" charset="0"/>
              </a:rPr>
              <a:t>diviser</a:t>
            </a:r>
            <a:r>
              <a:rPr lang="en-US" sz="2100" spc="27">
                <a:solidFill>
                  <a:srgbClr val="545454"/>
                </a:solidFill>
                <a:latin typeface="Avenir Next LT Pro" panose="020B0504020202020204" pitchFamily="34" charset="0"/>
              </a:rPr>
              <a:t> les workflows </a:t>
            </a:r>
            <a:r>
              <a:rPr lang="en-US" sz="2100" spc="27" err="1">
                <a:solidFill>
                  <a:srgbClr val="545454"/>
                </a:solidFill>
                <a:latin typeface="Avenir Next LT Pro" panose="020B0504020202020204" pitchFamily="34" charset="0"/>
              </a:rPr>
              <a:t>en</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tâches</a:t>
            </a:r>
            <a:r>
              <a:rPr lang="en-US" sz="2100" spc="27">
                <a:solidFill>
                  <a:srgbClr val="545454"/>
                </a:solidFill>
                <a:latin typeface="Avenir Next LT Pro" panose="020B0504020202020204" pitchFamily="34" charset="0"/>
              </a:rPr>
              <a:t> plus petites et plus simples pour </a:t>
            </a:r>
            <a:r>
              <a:rPr lang="en-US" sz="2100" spc="27" err="1">
                <a:solidFill>
                  <a:srgbClr val="545454"/>
                </a:solidFill>
                <a:latin typeface="Avenir Next LT Pro" panose="020B0504020202020204" pitchFamily="34" charset="0"/>
              </a:rPr>
              <a:t>faciliter</a:t>
            </a:r>
            <a:r>
              <a:rPr lang="en-US" sz="2100" spc="27">
                <a:solidFill>
                  <a:srgbClr val="545454"/>
                </a:solidFill>
                <a:latin typeface="Avenir Next LT Pro" panose="020B0504020202020204" pitchFamily="34" charset="0"/>
              </a:rPr>
              <a:t> la maintenance et le </a:t>
            </a:r>
            <a:r>
              <a:rPr lang="en-US" sz="2100" spc="27" err="1">
                <a:solidFill>
                  <a:srgbClr val="545454"/>
                </a:solidFill>
                <a:latin typeface="Avenir Next LT Pro" panose="020B0504020202020204" pitchFamily="34" charset="0"/>
              </a:rPr>
              <a:t>débogage</a:t>
            </a:r>
            <a:r>
              <a:rPr lang="en-US" sz="2100" spc="27">
                <a:solidFill>
                  <a:srgbClr val="545454"/>
                </a:solidFill>
                <a:latin typeface="Avenir Next LT Pro" panose="020B0504020202020204" pitchFamily="34" charset="0"/>
              </a:rPr>
              <a:t>.</a:t>
            </a:r>
          </a:p>
          <a:p>
            <a:pPr>
              <a:lnSpc>
                <a:spcPct val="150000"/>
              </a:lnSpc>
            </a:pPr>
            <a:endParaRPr lang="en-US" sz="2100" spc="27">
              <a:solidFill>
                <a:srgbClr val="545454"/>
              </a:solidFill>
              <a:latin typeface="Avenir Next LT Pro" panose="020B0504020202020204" pitchFamily="34" charset="0"/>
            </a:endParaRPr>
          </a:p>
        </p:txBody>
      </p:sp>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LES LIMITATIONS</a:t>
            </a:r>
          </a:p>
        </p:txBody>
      </p:sp>
      <p:sp>
        <p:nvSpPr>
          <p:cNvPr id="23" name="Espace réservé du numéro de diapositive 24">
            <a:extLst>
              <a:ext uri="{FF2B5EF4-FFF2-40B4-BE49-F238E27FC236}">
                <a16:creationId xmlns:a16="http://schemas.microsoft.com/office/drawing/2014/main" id="{689C123D-6DA1-7BFD-D73C-902BED84E6B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35</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dissolv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dissolve">
                                      <p:cBhvr>
                                        <p:cTn id="15" dur="500"/>
                                        <p:tgtEl>
                                          <p:spTgt spid="11">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dissolve">
                                      <p:cBhvr>
                                        <p:cTn id="18"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90199"/>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LIMITATIONS DE AIRFLOW</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1" name="TextBox 11"/>
          <p:cNvSpPr txBox="1"/>
          <p:nvPr/>
        </p:nvSpPr>
        <p:spPr>
          <a:xfrm>
            <a:off x="1336030" y="3026896"/>
            <a:ext cx="15351870" cy="3954224"/>
          </a:xfrm>
          <a:prstGeom prst="rect">
            <a:avLst/>
          </a:prstGeom>
        </p:spPr>
        <p:txBody>
          <a:bodyPr lIns="0" tIns="0" rIns="0" bIns="0" rtlCol="0" anchor="t">
            <a:spAutoFit/>
          </a:bodyPr>
          <a:lstStyle/>
          <a:p>
            <a:pPr marL="453390" lvl="1" indent="-226695">
              <a:lnSpc>
                <a:spcPct val="150000"/>
              </a:lnSpc>
              <a:spcBef>
                <a:spcPts val="2400"/>
              </a:spcBef>
              <a:buFont typeface="Arial"/>
              <a:buChar char="•"/>
            </a:pPr>
            <a:r>
              <a:rPr lang="en-US" sz="2100" b="1" spc="27">
                <a:solidFill>
                  <a:srgbClr val="545454"/>
                </a:solidFill>
                <a:latin typeface="Avenir Next LT Pro" panose="020B0504020202020204" pitchFamily="34" charset="0"/>
              </a:rPr>
              <a:t>Performance : </a:t>
            </a:r>
            <a:br>
              <a:rPr lang="en-US" sz="2100" b="1" spc="27">
                <a:solidFill>
                  <a:srgbClr val="545454"/>
                </a:solidFill>
                <a:latin typeface="Avenir Next LT Pro" panose="020B0504020202020204" pitchFamily="34" charset="0"/>
              </a:rPr>
            </a:br>
            <a:r>
              <a:rPr lang="en-US" sz="2100" spc="27">
                <a:solidFill>
                  <a:srgbClr val="545454"/>
                </a:solidFill>
                <a:latin typeface="Avenir Next LT Pro" panose="020B0504020202020204" pitchFamily="34" charset="0"/>
              </a:rPr>
              <a:t>Airflow </a:t>
            </a:r>
            <a:r>
              <a:rPr lang="en-US" sz="2100" spc="27" err="1">
                <a:solidFill>
                  <a:srgbClr val="545454"/>
                </a:solidFill>
                <a:latin typeface="Avenir Next LT Pro" panose="020B0504020202020204" pitchFamily="34" charset="0"/>
              </a:rPr>
              <a:t>est</a:t>
            </a:r>
            <a:r>
              <a:rPr lang="en-US" sz="2100" spc="27">
                <a:solidFill>
                  <a:srgbClr val="545454"/>
                </a:solidFill>
                <a:latin typeface="Avenir Next LT Pro" panose="020B0504020202020204" pitchFamily="34" charset="0"/>
              </a:rPr>
              <a:t> un framework flexible, </a:t>
            </a:r>
            <a:r>
              <a:rPr lang="en-US" sz="2100" spc="27" err="1">
                <a:solidFill>
                  <a:srgbClr val="545454"/>
                </a:solidFill>
                <a:latin typeface="Avenir Next LT Pro" panose="020B0504020202020204" pitchFamily="34" charset="0"/>
              </a:rPr>
              <a:t>mais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cela</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peut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avoir</a:t>
            </a:r>
            <a:r>
              <a:rPr lang="en-US" sz="2100" spc="27">
                <a:solidFill>
                  <a:srgbClr val="545454"/>
                </a:solidFill>
                <a:latin typeface="Avenir Next LT Pro" panose="020B0504020202020204" pitchFamily="34" charset="0"/>
              </a:rPr>
              <a:t> un impact sur les performances. </a:t>
            </a:r>
            <a:br>
              <a:rPr lang="en-US" sz="2100" spc="27">
                <a:solidFill>
                  <a:srgbClr val="545454"/>
                </a:solidFill>
                <a:latin typeface="Avenir Next LT Pro" panose="020B0504020202020204" pitchFamily="34" charset="0"/>
              </a:rPr>
            </a:br>
            <a:r>
              <a:rPr lang="en-US" sz="2100" spc="27">
                <a:solidFill>
                  <a:srgbClr val="545454"/>
                </a:solidFill>
                <a:latin typeface="Avenir Next LT Pro" panose="020B0504020202020204" pitchFamily="34" charset="0"/>
              </a:rPr>
              <a:t>Il </a:t>
            </a:r>
            <a:r>
              <a:rPr lang="en-US" sz="2100" spc="27" err="1">
                <a:solidFill>
                  <a:srgbClr val="545454"/>
                </a:solidFill>
                <a:latin typeface="Avenir Next LT Pro" panose="020B0504020202020204" pitchFamily="34" charset="0"/>
              </a:rPr>
              <a:t>est</a:t>
            </a:r>
            <a:r>
              <a:rPr lang="en-US" sz="2100" spc="27">
                <a:solidFill>
                  <a:srgbClr val="545454"/>
                </a:solidFill>
                <a:latin typeface="Avenir Next LT Pro" panose="020B0504020202020204" pitchFamily="34" charset="0"/>
              </a:rPr>
              <a:t> important de </a:t>
            </a:r>
            <a:r>
              <a:rPr lang="en-US" sz="2100" spc="27" err="1">
                <a:solidFill>
                  <a:srgbClr val="545454"/>
                </a:solidFill>
                <a:latin typeface="Avenir Next LT Pro" panose="020B0504020202020204" pitchFamily="34" charset="0"/>
              </a:rPr>
              <a:t>surveiller</a:t>
            </a:r>
            <a:r>
              <a:rPr lang="en-US" sz="2100" spc="27">
                <a:solidFill>
                  <a:srgbClr val="545454"/>
                </a:solidFill>
                <a:latin typeface="Avenir Next LT Pro" panose="020B0504020202020204" pitchFamily="34" charset="0"/>
              </a:rPr>
              <a:t> les performances et </a:t>
            </a:r>
            <a:r>
              <a:rPr lang="en-US" sz="2100" spc="27" err="1">
                <a:solidFill>
                  <a:srgbClr val="545454"/>
                </a:solidFill>
                <a:latin typeface="Avenir Next LT Pro" panose="020B0504020202020204" pitchFamily="34" charset="0"/>
              </a:rPr>
              <a:t>d'optimiser</a:t>
            </a:r>
            <a:r>
              <a:rPr lang="en-US" sz="2100" spc="27">
                <a:solidFill>
                  <a:srgbClr val="545454"/>
                </a:solidFill>
                <a:latin typeface="Avenir Next LT Pro" panose="020B0504020202020204" pitchFamily="34" charset="0"/>
              </a:rPr>
              <a:t> les workflows </a:t>
            </a:r>
            <a:r>
              <a:rPr lang="en-US" sz="2100" spc="27" err="1">
                <a:solidFill>
                  <a:srgbClr val="545454"/>
                </a:solidFill>
                <a:latin typeface="Avenir Next LT Pro" panose="020B0504020202020204" pitchFamily="34" charset="0"/>
              </a:rPr>
              <a:t>si</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nécessaire</a:t>
            </a:r>
            <a:r>
              <a:rPr lang="en-US" sz="2100" spc="27">
                <a:solidFill>
                  <a:srgbClr val="545454"/>
                </a:solidFill>
                <a:latin typeface="Avenir Next LT Pro" panose="020B0504020202020204" pitchFamily="34" charset="0"/>
              </a:rPr>
              <a:t>.</a:t>
            </a:r>
          </a:p>
          <a:p>
            <a:pPr marL="453390" lvl="1" indent="-226695">
              <a:lnSpc>
                <a:spcPct val="150000"/>
              </a:lnSpc>
              <a:spcBef>
                <a:spcPts val="2400"/>
              </a:spcBef>
              <a:buFont typeface="Arial"/>
              <a:buChar char="•"/>
            </a:pPr>
            <a:r>
              <a:rPr lang="en-US" sz="2100" b="1" spc="27" err="1">
                <a:solidFill>
                  <a:srgbClr val="545454"/>
                </a:solidFill>
                <a:latin typeface="Avenir Next LT Pro" panose="020B0504020202020204" pitchFamily="34" charset="0"/>
              </a:rPr>
              <a:t>Sécurité</a:t>
            </a:r>
            <a:r>
              <a:rPr lang="en-US" sz="2100" b="1" spc="27">
                <a:solidFill>
                  <a:srgbClr val="545454"/>
                </a:solidFill>
                <a:latin typeface="Avenir Next LT Pro" panose="020B0504020202020204" pitchFamily="34" charset="0"/>
              </a:rPr>
              <a:t> : </a:t>
            </a:r>
            <a:br>
              <a:rPr lang="en-US" sz="2100" b="1" spc="27">
                <a:solidFill>
                  <a:srgbClr val="545454"/>
                </a:solidFill>
                <a:latin typeface="Avenir Next LT Pro" panose="020B0504020202020204" pitchFamily="34" charset="0"/>
              </a:rPr>
            </a:br>
            <a:r>
              <a:rPr lang="en-US" sz="2100" spc="27">
                <a:solidFill>
                  <a:srgbClr val="545454"/>
                </a:solidFill>
                <a:latin typeface="Avenir Next LT Pro" panose="020B0504020202020204" pitchFamily="34" charset="0"/>
              </a:rPr>
              <a:t>Airflow ne propose pas de </a:t>
            </a:r>
            <a:r>
              <a:rPr lang="en-US" sz="2100" spc="27" err="1">
                <a:solidFill>
                  <a:srgbClr val="545454"/>
                </a:solidFill>
                <a:latin typeface="Avenir Next LT Pro" panose="020B0504020202020204" pitchFamily="34" charset="0"/>
              </a:rPr>
              <a:t>mécanismes</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sécurité</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avancés</a:t>
            </a:r>
            <a:r>
              <a:rPr lang="en-US" sz="2100" spc="27">
                <a:solidFill>
                  <a:srgbClr val="545454"/>
                </a:solidFill>
                <a:latin typeface="Avenir Next LT Pro" panose="020B0504020202020204" pitchFamily="34" charset="0"/>
              </a:rPr>
              <a:t>. </a:t>
            </a:r>
            <a:br>
              <a:rPr lang="en-US" sz="2100" spc="27">
                <a:solidFill>
                  <a:srgbClr val="545454"/>
                </a:solidFill>
                <a:latin typeface="Avenir Next LT Pro" panose="020B0504020202020204" pitchFamily="34" charset="0"/>
              </a:rPr>
            </a:br>
            <a:r>
              <a:rPr lang="en-US" sz="2100" spc="27">
                <a:solidFill>
                  <a:srgbClr val="545454"/>
                </a:solidFill>
                <a:latin typeface="Avenir Next LT Pro" panose="020B0504020202020204" pitchFamily="34" charset="0"/>
              </a:rPr>
              <a:t>Il </a:t>
            </a:r>
            <a:r>
              <a:rPr lang="en-US" sz="2100" spc="27" err="1">
                <a:solidFill>
                  <a:srgbClr val="545454"/>
                </a:solidFill>
                <a:latin typeface="Avenir Next LT Pro" panose="020B0504020202020204" pitchFamily="34" charset="0"/>
              </a:rPr>
              <a:t>est</a:t>
            </a:r>
            <a:r>
              <a:rPr lang="en-US" sz="2100" spc="27">
                <a:solidFill>
                  <a:srgbClr val="545454"/>
                </a:solidFill>
                <a:latin typeface="Avenir Next LT Pro" panose="020B0504020202020204" pitchFamily="34" charset="0"/>
              </a:rPr>
              <a:t> important de </a:t>
            </a:r>
            <a:r>
              <a:rPr lang="en-US" sz="2100" spc="27" err="1">
                <a:solidFill>
                  <a:srgbClr val="545454"/>
                </a:solidFill>
                <a:latin typeface="Avenir Next LT Pro" panose="020B0504020202020204" pitchFamily="34" charset="0"/>
              </a:rPr>
              <a:t>mettre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en</a:t>
            </a:r>
            <a:r>
              <a:rPr lang="en-US" sz="2100" spc="27">
                <a:solidFill>
                  <a:srgbClr val="545454"/>
                </a:solidFill>
                <a:latin typeface="Avenir Next LT Pro" panose="020B0504020202020204" pitchFamily="34" charset="0"/>
              </a:rPr>
              <a:t> place des </a:t>
            </a:r>
            <a:r>
              <a:rPr lang="en-US" sz="2100" spc="27" err="1">
                <a:solidFill>
                  <a:srgbClr val="545454"/>
                </a:solidFill>
                <a:latin typeface="Avenir Next LT Pro" panose="020B0504020202020204" pitchFamily="34" charset="0"/>
              </a:rPr>
              <a:t>mesures</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sécurité</a:t>
            </a:r>
            <a:r>
              <a:rPr lang="en-US" sz="2100" spc="27">
                <a:solidFill>
                  <a:srgbClr val="545454"/>
                </a:solidFill>
                <a:latin typeface="Avenir Next LT Pro" panose="020B0504020202020204" pitchFamily="34" charset="0"/>
              </a:rPr>
              <a:t> pour </a:t>
            </a:r>
            <a:r>
              <a:rPr lang="en-US" sz="2100" spc="27" err="1">
                <a:solidFill>
                  <a:srgbClr val="545454"/>
                </a:solidFill>
                <a:latin typeface="Avenir Next LT Pro" panose="020B0504020202020204" pitchFamily="34" charset="0"/>
              </a:rPr>
              <a:t>protéger</a:t>
            </a:r>
            <a:r>
              <a:rPr lang="en-US" sz="2100" spc="27">
                <a:solidFill>
                  <a:srgbClr val="545454"/>
                </a:solidFill>
                <a:latin typeface="Avenir Next LT Pro" panose="020B0504020202020204" pitchFamily="34" charset="0"/>
              </a:rPr>
              <a:t> les workflows et les </a:t>
            </a:r>
            <a:r>
              <a:rPr lang="en-US" sz="2100" spc="27" err="1">
                <a:solidFill>
                  <a:srgbClr val="545454"/>
                </a:solidFill>
                <a:latin typeface="Avenir Next LT Pro" panose="020B0504020202020204" pitchFamily="34" charset="0"/>
              </a:rPr>
              <a:t>données</a:t>
            </a:r>
            <a:r>
              <a:rPr lang="en-US" sz="2100" spc="27">
                <a:solidFill>
                  <a:srgbClr val="545454"/>
                </a:solidFill>
                <a:latin typeface="Avenir Next LT Pro" panose="020B0504020202020204" pitchFamily="34" charset="0"/>
              </a:rPr>
              <a:t>.</a:t>
            </a:r>
          </a:p>
          <a:p>
            <a:pPr>
              <a:lnSpc>
                <a:spcPct val="150000"/>
              </a:lnSpc>
              <a:spcBef>
                <a:spcPts val="2400"/>
              </a:spcBef>
            </a:pPr>
            <a:endParaRPr lang="en-US" sz="2100" spc="27">
              <a:solidFill>
                <a:srgbClr val="545454"/>
              </a:solidFill>
              <a:latin typeface="Avenir Next LT Pro" panose="020B0504020202020204" pitchFamily="34" charset="0"/>
            </a:endParaRPr>
          </a:p>
        </p:txBody>
      </p:sp>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4" name="TextBox 14"/>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LES LIMITATIONS</a:t>
            </a:r>
          </a:p>
        </p:txBody>
      </p:sp>
      <p:sp>
        <p:nvSpPr>
          <p:cNvPr id="23" name="Espace réservé du numéro de diapositive 24">
            <a:extLst>
              <a:ext uri="{FF2B5EF4-FFF2-40B4-BE49-F238E27FC236}">
                <a16:creationId xmlns:a16="http://schemas.microsoft.com/office/drawing/2014/main" id="{328C7CFD-C85A-E3C2-DF89-4F173DADA68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36</a:t>
            </a:fld>
            <a:endParaRPr lang="en-US" sz="1800" b="1">
              <a:solidFill>
                <a:srgbClr val="A8CEC3"/>
              </a:solidFill>
            </a:endParaRPr>
          </a:p>
        </p:txBody>
      </p:sp>
    </p:spTree>
    <p:extLst>
      <p:ext uri="{BB962C8B-B14F-4D97-AF65-F5344CB8AC3E}">
        <p14:creationId xmlns:p14="http://schemas.microsoft.com/office/powerpoint/2010/main" val="35470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dissolv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76667" y="3215255"/>
            <a:ext cx="10934667" cy="3032369"/>
          </a:xfrm>
          <a:prstGeom prst="rect">
            <a:avLst/>
          </a:prstGeom>
        </p:spPr>
        <p:txBody>
          <a:bodyPr wrap="square" lIns="0" tIns="0" rIns="0" bIns="0" rtlCol="0" anchor="t">
            <a:spAutoFit/>
          </a:bodyPr>
          <a:lstStyle/>
          <a:p>
            <a:pPr algn="ctr">
              <a:lnSpc>
                <a:spcPts val="24803"/>
              </a:lnSpc>
              <a:spcBef>
                <a:spcPct val="0"/>
              </a:spcBef>
            </a:pPr>
            <a:r>
              <a:rPr lang="en-US" sz="17716" b="1">
                <a:solidFill>
                  <a:srgbClr val="545454"/>
                </a:solidFill>
                <a:latin typeface="Avenir Next LT Pro" panose="020B0504020202020204" pitchFamily="34" charset="0"/>
              </a:rPr>
              <a:t>ATELIER</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4982" r="26696" b="85928"/>
          <a:stretch>
            <a:fillRect/>
          </a:stretch>
        </p:blipFill>
        <p:spPr>
          <a:xfrm>
            <a:off x="10662146" y="4742570"/>
            <a:ext cx="2093734" cy="104031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4982" r="30376" b="88190"/>
          <a:stretch>
            <a:fillRect/>
          </a:stretch>
        </p:blipFill>
        <p:spPr>
          <a:xfrm>
            <a:off x="6882243" y="4957439"/>
            <a:ext cx="1821702" cy="87307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60966" y="-2545084"/>
            <a:ext cx="5287916" cy="5287916"/>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61050" y="7558682"/>
            <a:ext cx="5287916" cy="5287916"/>
          </a:xfrm>
          <a:prstGeom prst="rect">
            <a:avLst/>
          </a:prstGeom>
        </p:spPr>
      </p:pic>
      <p:sp>
        <p:nvSpPr>
          <p:cNvPr id="9" name="TextBox 5">
            <a:extLst>
              <a:ext uri="{FF2B5EF4-FFF2-40B4-BE49-F238E27FC236}">
                <a16:creationId xmlns:a16="http://schemas.microsoft.com/office/drawing/2014/main" id="{A65C73AE-0067-1C18-A9DD-AD8171BF3AAD}"/>
              </a:ext>
            </a:extLst>
          </p:cNvPr>
          <p:cNvSpPr txBox="1"/>
          <p:nvPr/>
        </p:nvSpPr>
        <p:spPr>
          <a:xfrm>
            <a:off x="5769864" y="6925414"/>
            <a:ext cx="8065009" cy="2128788"/>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Light" panose="020B0304020202020204" pitchFamily="34" charset="0"/>
              </a:rPr>
              <a:t>INSTALLATION</a:t>
            </a:r>
            <a:br>
              <a:rPr lang="en-US" sz="7500" b="1">
                <a:solidFill>
                  <a:srgbClr val="545454"/>
                </a:solidFill>
                <a:latin typeface="Avenir Next LT Pro Light" panose="020B0304020202020204" pitchFamily="34" charset="0"/>
              </a:rPr>
            </a:br>
            <a:r>
              <a:rPr lang="en-US" sz="7500" b="1">
                <a:solidFill>
                  <a:srgbClr val="545454"/>
                </a:solidFill>
                <a:latin typeface="Avenir Next LT Pro Light" panose="020B0304020202020204" pitchFamily="34" charset="0"/>
              </a:rPr>
              <a:t>CONFIGURATION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15838" y="1136969"/>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panose="020B0504020202020204" pitchFamily="34" charset="0"/>
              </a:rPr>
              <a:t>CONFIGURER APACHE AIRFLOW AVEC DOCKER-COMPOSE EN 5 MINUTES</a:t>
            </a:r>
          </a:p>
        </p:txBody>
      </p:sp>
      <p:grpSp>
        <p:nvGrpSpPr>
          <p:cNvPr id="3" name="Group 3"/>
          <p:cNvGrpSpPr/>
          <p:nvPr/>
        </p:nvGrpSpPr>
        <p:grpSpPr>
          <a:xfrm rot="5400000">
            <a:off x="16742261" y="1330659"/>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2" name="Picture 12"/>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315838" y="1873827"/>
            <a:ext cx="16364109" cy="300403"/>
          </a:xfrm>
          <a:prstGeom prst="rect">
            <a:avLst/>
          </a:prstGeom>
        </p:spPr>
        <p:txBody>
          <a:bodyPr lIns="0" tIns="0" rIns="0" bIns="0" rtlCol="0" anchor="t">
            <a:spAutoFit/>
          </a:bodyPr>
          <a:lstStyle/>
          <a:p>
            <a:pPr>
              <a:lnSpc>
                <a:spcPts val="2239"/>
              </a:lnSpc>
            </a:pPr>
            <a:r>
              <a:rPr lang="en-US" sz="2799" b="1" spc="36">
                <a:solidFill>
                  <a:srgbClr val="8CA9AD"/>
                </a:solidFill>
                <a:latin typeface="Avenir Next LT Pro" panose="020B0504020202020204" pitchFamily="34" charset="0"/>
              </a:rPr>
              <a:t>AVANT DE COMMENCER</a:t>
            </a:r>
          </a:p>
        </p:txBody>
      </p:sp>
      <p:sp>
        <p:nvSpPr>
          <p:cNvPr id="14" name="TextBox 14"/>
          <p:cNvSpPr txBox="1"/>
          <p:nvPr/>
        </p:nvSpPr>
        <p:spPr>
          <a:xfrm>
            <a:off x="1315838" y="2459232"/>
            <a:ext cx="15351870" cy="3311099"/>
          </a:xfrm>
          <a:prstGeom prst="rect">
            <a:avLst/>
          </a:prstGeom>
        </p:spPr>
        <p:txBody>
          <a:bodyPr lIns="0" tIns="0" rIns="0" bIns="0" rtlCol="0" anchor="t">
            <a:spAutoFit/>
          </a:bodyPr>
          <a:lstStyle/>
          <a:p>
            <a:pPr>
              <a:lnSpc>
                <a:spcPts val="4389"/>
              </a:lnSpc>
            </a:pPr>
            <a:r>
              <a:rPr lang="en-US" sz="2100" spc="27" err="1">
                <a:solidFill>
                  <a:srgbClr val="545454"/>
                </a:solidFill>
                <a:latin typeface="Avenir Next LT Pro" panose="020B0504020202020204" pitchFamily="34" charset="0"/>
              </a:rPr>
              <a:t>Cette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procédure</a:t>
            </a:r>
            <a:r>
              <a:rPr lang="en-US" sz="2100" spc="27">
                <a:solidFill>
                  <a:srgbClr val="545454"/>
                </a:solidFill>
                <a:latin typeface="Avenir Next LT Pro" panose="020B0504020202020204" pitchFamily="34" charset="0"/>
              </a:rPr>
              <a:t> suppose </a:t>
            </a:r>
            <a:r>
              <a:rPr lang="en-US" sz="2100" spc="27" err="1">
                <a:solidFill>
                  <a:srgbClr val="545454"/>
                </a:solidFill>
                <a:latin typeface="Avenir Next LT Pro" panose="020B0504020202020204" pitchFamily="34" charset="0"/>
              </a:rPr>
              <a:t>une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familiarité</a:t>
            </a:r>
            <a:r>
              <a:rPr lang="en-US" sz="2100" spc="27">
                <a:solidFill>
                  <a:srgbClr val="545454"/>
                </a:solidFill>
                <a:latin typeface="Avenir Next LT Pro" panose="020B0504020202020204" pitchFamily="34" charset="0"/>
              </a:rPr>
              <a:t> avec Docker et Docker Compose.</a:t>
            </a:r>
          </a:p>
          <a:p>
            <a:pPr marL="453390" lvl="1" indent="-226695">
              <a:lnSpc>
                <a:spcPts val="4389"/>
              </a:lnSpc>
              <a:buFont typeface="Arial"/>
              <a:buChar char="•"/>
            </a:pPr>
            <a:r>
              <a:rPr lang="en-US" sz="2100" b="1" spc="27">
                <a:solidFill>
                  <a:srgbClr val="545454"/>
                </a:solidFill>
                <a:latin typeface="Avenir Next LT Pro" panose="020B0504020202020204" pitchFamily="34" charset="0"/>
              </a:rPr>
              <a:t>Docker :  </a:t>
            </a:r>
            <a:r>
              <a:rPr lang="en-US" sz="2100" spc="27">
                <a:solidFill>
                  <a:srgbClr val="545454"/>
                </a:solidFill>
                <a:latin typeface="Avenir Next LT Pro" panose="020B0504020202020204" pitchFamily="34" charset="0"/>
              </a:rPr>
              <a:t>Une </a:t>
            </a:r>
            <a:r>
              <a:rPr lang="en-US" sz="2100" spc="27" err="1">
                <a:solidFill>
                  <a:srgbClr val="545454"/>
                </a:solidFill>
                <a:latin typeface="Avenir Next LT Pro" panose="020B0504020202020204" pitchFamily="34" charset="0"/>
              </a:rPr>
              <a:t>plateforme</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virtualisation</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conteneurs</a:t>
            </a:r>
            <a:r>
              <a:rPr lang="en-US" sz="2100" spc="27">
                <a:solidFill>
                  <a:srgbClr val="545454"/>
                </a:solidFill>
                <a:latin typeface="Avenir Next LT Pro" panose="020B0504020202020204" pitchFamily="34" charset="0"/>
              </a:rPr>
              <a:t> qui </a:t>
            </a:r>
            <a:r>
              <a:rPr lang="en-US" sz="2100" spc="27" err="1">
                <a:solidFill>
                  <a:srgbClr val="545454"/>
                </a:solidFill>
                <a:latin typeface="Avenir Next LT Pro" panose="020B0504020202020204" pitchFamily="34" charset="0"/>
              </a:rPr>
              <a:t>permet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d'exécuter</a:t>
            </a:r>
            <a:r>
              <a:rPr lang="en-US" sz="2100" spc="27">
                <a:solidFill>
                  <a:srgbClr val="545454"/>
                </a:solidFill>
                <a:latin typeface="Avenir Next LT Pro" panose="020B0504020202020204" pitchFamily="34" charset="0"/>
              </a:rPr>
              <a:t> des applications dans des </a:t>
            </a:r>
            <a:r>
              <a:rPr lang="en-US" sz="2100" spc="27" err="1">
                <a:solidFill>
                  <a:srgbClr val="545454"/>
                </a:solidFill>
                <a:latin typeface="Avenir Next LT Pro" panose="020B0504020202020204" pitchFamily="34" charset="0"/>
              </a:rPr>
              <a:t>environnements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isolés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appelés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conteneurs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afin</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faciliter</a:t>
            </a:r>
            <a:r>
              <a:rPr lang="en-US" sz="2100" spc="27">
                <a:solidFill>
                  <a:srgbClr val="545454"/>
                </a:solidFill>
                <a:latin typeface="Avenir Next LT Pro" panose="020B0504020202020204" pitchFamily="34" charset="0"/>
              </a:rPr>
              <a:t> le </a:t>
            </a:r>
            <a:r>
              <a:rPr lang="en-US" sz="2100" spc="27" err="1">
                <a:solidFill>
                  <a:srgbClr val="545454"/>
                </a:solidFill>
                <a:latin typeface="Avenir Next LT Pro" panose="020B0504020202020204" pitchFamily="34" charset="0"/>
              </a:rPr>
              <a:t>déploiement</a:t>
            </a:r>
            <a:r>
              <a:rPr lang="en-US" sz="2100" spc="27">
                <a:solidFill>
                  <a:srgbClr val="545454"/>
                </a:solidFill>
                <a:latin typeface="Avenir Next LT Pro" panose="020B0504020202020204" pitchFamily="34" charset="0"/>
              </a:rPr>
              <a:t> et la gestion </a:t>
            </a:r>
            <a:r>
              <a:rPr lang="en-US" sz="2100" spc="27" err="1">
                <a:solidFill>
                  <a:srgbClr val="545454"/>
                </a:solidFill>
                <a:latin typeface="Avenir Next LT Pro" panose="020B0504020202020204" pitchFamily="34" charset="0"/>
              </a:rPr>
              <a:t>d'applications</a:t>
            </a:r>
            <a:r>
              <a:rPr lang="en-US" sz="2100" spc="27">
                <a:solidFill>
                  <a:srgbClr val="545454"/>
                </a:solidFill>
                <a:latin typeface="Avenir Next LT Pro" panose="020B0504020202020204" pitchFamily="34" charset="0"/>
              </a:rPr>
              <a:t> sur </a:t>
            </a:r>
            <a:r>
              <a:rPr lang="en-US" sz="2100" spc="27" err="1">
                <a:solidFill>
                  <a:srgbClr val="545454"/>
                </a:solidFill>
                <a:latin typeface="Avenir Next LT Pro" panose="020B0504020202020204" pitchFamily="34" charset="0"/>
              </a:rPr>
              <a:t>différents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systèmes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d'exploitation</a:t>
            </a:r>
            <a:r>
              <a:rPr lang="en-US" sz="2100" spc="27">
                <a:solidFill>
                  <a:srgbClr val="545454"/>
                </a:solidFill>
                <a:latin typeface="Avenir Next LT Pro" panose="020B0504020202020204" pitchFamily="34" charset="0"/>
              </a:rPr>
              <a:t> et infrastructures.</a:t>
            </a:r>
          </a:p>
          <a:p>
            <a:pPr marL="453390" lvl="1" indent="-226695">
              <a:lnSpc>
                <a:spcPts val="4389"/>
              </a:lnSpc>
              <a:buFont typeface="Arial"/>
              <a:buChar char="•"/>
            </a:pPr>
            <a:r>
              <a:rPr lang="en-US" sz="2100" b="1" spc="27">
                <a:solidFill>
                  <a:srgbClr val="545454"/>
                </a:solidFill>
                <a:latin typeface="Avenir Next LT Pro" panose="020B0504020202020204" pitchFamily="34" charset="0"/>
              </a:rPr>
              <a:t>Docker-compose : </a:t>
            </a:r>
            <a:r>
              <a:rPr lang="en-US" sz="2100" spc="27">
                <a:solidFill>
                  <a:srgbClr val="545454"/>
                </a:solidFill>
                <a:latin typeface="Avenir Next LT Pro" panose="020B0504020202020204" pitchFamily="34" charset="0"/>
              </a:rPr>
              <a:t>Est un </a:t>
            </a:r>
            <a:r>
              <a:rPr lang="en-US" sz="2100" spc="27" err="1">
                <a:solidFill>
                  <a:srgbClr val="545454"/>
                </a:solidFill>
                <a:latin typeface="Avenir Next LT Pro" panose="020B0504020202020204" pitchFamily="34" charset="0"/>
              </a:rPr>
              <a:t>outil</a:t>
            </a:r>
            <a:r>
              <a:rPr lang="en-US" sz="2100" spc="27">
                <a:solidFill>
                  <a:srgbClr val="545454"/>
                </a:solidFill>
                <a:latin typeface="Avenir Next LT Pro" panose="020B0504020202020204" pitchFamily="34" charset="0"/>
              </a:rPr>
              <a:t> de gestion de </a:t>
            </a:r>
            <a:r>
              <a:rPr lang="en-US" sz="2100" spc="27" err="1">
                <a:solidFill>
                  <a:srgbClr val="545454"/>
                </a:solidFill>
                <a:latin typeface="Avenir Next LT Pro" panose="020B0504020202020204" pitchFamily="34" charset="0"/>
              </a:rPr>
              <a:t>conteneurs</a:t>
            </a:r>
            <a:r>
              <a:rPr lang="en-US" sz="2100" spc="27">
                <a:solidFill>
                  <a:srgbClr val="545454"/>
                </a:solidFill>
                <a:latin typeface="Avenir Next LT Pro" panose="020B0504020202020204" pitchFamily="34" charset="0"/>
              </a:rPr>
              <a:t> qui </a:t>
            </a:r>
            <a:r>
              <a:rPr lang="en-US" sz="2100" spc="27" err="1">
                <a:solidFill>
                  <a:srgbClr val="545454"/>
                </a:solidFill>
                <a:latin typeface="Avenir Next LT Pro" panose="020B0504020202020204" pitchFamily="34" charset="0"/>
              </a:rPr>
              <a:t>permet</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définir</a:t>
            </a:r>
            <a:r>
              <a:rPr lang="en-US" sz="2100" spc="27">
                <a:solidFill>
                  <a:srgbClr val="545454"/>
                </a:solidFill>
                <a:latin typeface="Avenir Next LT Pro" panose="020B0504020202020204" pitchFamily="34" charset="0"/>
              </a:rPr>
              <a:t> et de </a:t>
            </a:r>
            <a:r>
              <a:rPr lang="en-US" sz="2100" spc="27" err="1">
                <a:solidFill>
                  <a:srgbClr val="545454"/>
                </a:solidFill>
                <a:latin typeface="Avenir Next LT Pro" panose="020B0504020202020204" pitchFamily="34" charset="0"/>
              </a:rPr>
              <a:t>gérer</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plusieurs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conteneurs</a:t>
            </a:r>
            <a:r>
              <a:rPr lang="en-US" sz="2100" spc="27">
                <a:solidFill>
                  <a:srgbClr val="545454"/>
                </a:solidFill>
                <a:latin typeface="Avenir Next LT Pro" panose="020B0504020202020204" pitchFamily="34" charset="0"/>
              </a:rPr>
              <a:t> Docker </a:t>
            </a:r>
            <a:r>
              <a:rPr lang="en-US" sz="2100" spc="27" err="1">
                <a:solidFill>
                  <a:srgbClr val="545454"/>
                </a:solidFill>
                <a:latin typeface="Avenir Next LT Pro" panose="020B0504020202020204" pitchFamily="34" charset="0"/>
              </a:rPr>
              <a:t>en</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même</a:t>
            </a:r>
            <a:r>
              <a:rPr lang="en-US" sz="2100" spc="27">
                <a:solidFill>
                  <a:srgbClr val="545454"/>
                </a:solidFill>
                <a:latin typeface="Avenir Next LT Pro" panose="020B0504020202020204" pitchFamily="34" charset="0"/>
              </a:rPr>
              <a:t> temps</a:t>
            </a:r>
          </a:p>
        </p:txBody>
      </p:sp>
      <p:sp>
        <p:nvSpPr>
          <p:cNvPr id="15" name="TextBox 15"/>
          <p:cNvSpPr txBox="1"/>
          <p:nvPr/>
        </p:nvSpPr>
        <p:spPr>
          <a:xfrm>
            <a:off x="1374936" y="6279519"/>
            <a:ext cx="16364109" cy="300403"/>
          </a:xfrm>
          <a:prstGeom prst="rect">
            <a:avLst/>
          </a:prstGeom>
        </p:spPr>
        <p:txBody>
          <a:bodyPr lIns="0" tIns="0" rIns="0" bIns="0" rtlCol="0" anchor="t">
            <a:spAutoFit/>
          </a:bodyPr>
          <a:lstStyle/>
          <a:p>
            <a:pPr>
              <a:lnSpc>
                <a:spcPts val="2239"/>
              </a:lnSpc>
            </a:pPr>
            <a:r>
              <a:rPr lang="en-US" sz="2799" b="1" spc="36">
                <a:solidFill>
                  <a:srgbClr val="8CA9AD"/>
                </a:solidFill>
                <a:latin typeface="Avenir Next LT Pro" panose="020B0504020202020204" pitchFamily="34" charset="0"/>
              </a:rPr>
              <a:t>RÉCUPÉRATION DOCKER-COMPOSE.YAML</a:t>
            </a:r>
          </a:p>
        </p:txBody>
      </p:sp>
      <p:sp>
        <p:nvSpPr>
          <p:cNvPr id="16" name="TextBox 16"/>
          <p:cNvSpPr txBox="1"/>
          <p:nvPr/>
        </p:nvSpPr>
        <p:spPr>
          <a:xfrm>
            <a:off x="1374936" y="6864924"/>
            <a:ext cx="15351870" cy="496062"/>
          </a:xfrm>
          <a:prstGeom prst="rect">
            <a:avLst/>
          </a:prstGeom>
        </p:spPr>
        <p:txBody>
          <a:bodyPr lIns="0" tIns="0" rIns="0" bIns="0" rtlCol="0" anchor="t">
            <a:spAutoFit/>
          </a:bodyPr>
          <a:lstStyle/>
          <a:p>
            <a:pPr>
              <a:lnSpc>
                <a:spcPts val="4389"/>
              </a:lnSpc>
            </a:pPr>
            <a:r>
              <a:rPr lang="en-US" sz="2100" spc="27">
                <a:solidFill>
                  <a:srgbClr val="545454"/>
                </a:solidFill>
                <a:latin typeface="Avenir Next LT Pro" panose="020B0504020202020204" pitchFamily="34" charset="0"/>
              </a:rPr>
              <a:t>Pour le </a:t>
            </a:r>
            <a:r>
              <a:rPr lang="en-US" sz="2100" spc="27" err="1">
                <a:solidFill>
                  <a:srgbClr val="545454"/>
                </a:solidFill>
                <a:latin typeface="Avenir Next LT Pro" panose="020B0504020202020204" pitchFamily="34" charset="0"/>
              </a:rPr>
              <a:t>déploiement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d'Airflow</a:t>
            </a:r>
            <a:r>
              <a:rPr lang="en-US" sz="2100" spc="27">
                <a:solidFill>
                  <a:srgbClr val="545454"/>
                </a:solidFill>
                <a:latin typeface="Avenir Next LT Pro" panose="020B0504020202020204" pitchFamily="34" charset="0"/>
              </a:rPr>
              <a:t> sur Docker Compose, il </a:t>
            </a:r>
            <a:r>
              <a:rPr lang="en-US" sz="2100" spc="27" err="1">
                <a:solidFill>
                  <a:srgbClr val="545454"/>
                </a:solidFill>
                <a:latin typeface="Avenir Next LT Pro" panose="020B0504020202020204" pitchFamily="34" charset="0"/>
              </a:rPr>
              <a:t>est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nécessaire</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récupérer</a:t>
            </a:r>
            <a:r>
              <a:rPr lang="en-US" sz="2100" spc="27">
                <a:solidFill>
                  <a:srgbClr val="545454"/>
                </a:solidFill>
                <a:latin typeface="Avenir Next LT Pro" panose="020B0504020202020204" pitchFamily="34" charset="0"/>
              </a:rPr>
              <a:t> le </a:t>
            </a:r>
            <a:r>
              <a:rPr lang="en-US" sz="2100" spc="27" err="1">
                <a:solidFill>
                  <a:srgbClr val="545454"/>
                </a:solidFill>
                <a:latin typeface="Avenir Next LT Pro" panose="020B0504020202020204" pitchFamily="34" charset="0"/>
              </a:rPr>
              <a:t>fichier</a:t>
            </a:r>
            <a:r>
              <a:rPr lang="en-US" sz="2100" spc="27">
                <a:solidFill>
                  <a:srgbClr val="545454"/>
                </a:solidFill>
                <a:latin typeface="Avenir Next LT Pro" panose="020B0504020202020204" pitchFamily="34" charset="0"/>
              </a:rPr>
              <a:t> docker-</a:t>
            </a:r>
            <a:r>
              <a:rPr lang="en-US" sz="2100" spc="27" err="1">
                <a:solidFill>
                  <a:srgbClr val="545454"/>
                </a:solidFill>
                <a:latin typeface="Avenir Next LT Pro" panose="020B0504020202020204" pitchFamily="34" charset="0"/>
              </a:rPr>
              <a:t>compose.yaml</a:t>
            </a:r>
            <a:r>
              <a:rPr lang="en-US" sz="2100" spc="27">
                <a:solidFill>
                  <a:srgbClr val="545454"/>
                </a:solidFill>
                <a:latin typeface="Avenir Next LT Pro" panose="020B0504020202020204" pitchFamily="34" charset="0"/>
              </a:rPr>
              <a:t>.</a:t>
            </a:r>
          </a:p>
        </p:txBody>
      </p:sp>
      <p:pic>
        <p:nvPicPr>
          <p:cNvPr id="17" name="Image 15">
            <a:hlinkClick r:id="rId5"/>
            <a:extLst>
              <a:ext uri="{FF2B5EF4-FFF2-40B4-BE49-F238E27FC236}">
                <a16:creationId xmlns:a16="http://schemas.microsoft.com/office/drawing/2014/main" id="{5849341A-E38D-FA25-D0E5-A952850E77D0}"/>
              </a:ext>
            </a:extLst>
          </p:cNvPr>
          <p:cNvPicPr>
            <a:picLocks noChangeAspect="1"/>
          </p:cNvPicPr>
          <p:nvPr/>
        </p:nvPicPr>
        <p:blipFill>
          <a:blip r:embed="rId6"/>
          <a:stretch>
            <a:fillRect/>
          </a:stretch>
        </p:blipFill>
        <p:spPr>
          <a:xfrm>
            <a:off x="14663501" y="7617752"/>
            <a:ext cx="1905000" cy="1905000"/>
          </a:xfrm>
          <a:prstGeom prst="rect">
            <a:avLst/>
          </a:prstGeom>
        </p:spPr>
      </p:pic>
      <p:sp>
        <p:nvSpPr>
          <p:cNvPr id="26" name="Espace réservé du numéro de diapositive 24">
            <a:extLst>
              <a:ext uri="{FF2B5EF4-FFF2-40B4-BE49-F238E27FC236}">
                <a16:creationId xmlns:a16="http://schemas.microsoft.com/office/drawing/2014/main" id="{23FC3D58-F7CB-243F-C263-2DF7136C147D}"/>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38</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dissolve">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dissolv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dissolv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59430" y="1143000"/>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panose="020B0504020202020204" pitchFamily="34" charset="0"/>
              </a:rPr>
              <a:t>CONFIGURER APACHE AIRFLOW AVEC DOCKER-COMPOSE EN 5 MINUTES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2" name="Group 12"/>
          <p:cNvGrpSpPr/>
          <p:nvPr/>
        </p:nvGrpSpPr>
        <p:grpSpPr>
          <a:xfrm>
            <a:off x="1359430" y="1645103"/>
            <a:ext cx="15351870" cy="3230761"/>
            <a:chOff x="0" y="-179804"/>
            <a:chExt cx="4043291" cy="850900"/>
          </a:xfrm>
        </p:grpSpPr>
        <p:sp>
          <p:nvSpPr>
            <p:cNvPr id="13" name="Freeform 13"/>
            <p:cNvSpPr/>
            <p:nvPr/>
          </p:nvSpPr>
          <p:spPr>
            <a:xfrm>
              <a:off x="0" y="0"/>
              <a:ext cx="4043291" cy="449983"/>
            </a:xfrm>
            <a:custGeom>
              <a:avLst/>
              <a:gdLst/>
              <a:ahLst/>
              <a:cxnLst/>
              <a:rect l="l" t="t" r="r" b="b"/>
              <a:pathLst>
                <a:path w="4043291" h="449983">
                  <a:moveTo>
                    <a:pt x="25719" y="0"/>
                  </a:moveTo>
                  <a:lnTo>
                    <a:pt x="4017571" y="0"/>
                  </a:lnTo>
                  <a:cubicBezTo>
                    <a:pt x="4024393" y="0"/>
                    <a:pt x="4030935" y="2710"/>
                    <a:pt x="4035758" y="7533"/>
                  </a:cubicBezTo>
                  <a:cubicBezTo>
                    <a:pt x="4040581" y="12356"/>
                    <a:pt x="4043291" y="18898"/>
                    <a:pt x="4043291" y="25719"/>
                  </a:cubicBezTo>
                  <a:lnTo>
                    <a:pt x="4043291" y="424264"/>
                  </a:lnTo>
                  <a:cubicBezTo>
                    <a:pt x="4043291" y="438468"/>
                    <a:pt x="4031776" y="449983"/>
                    <a:pt x="4017571" y="449983"/>
                  </a:cubicBezTo>
                  <a:lnTo>
                    <a:pt x="25719" y="449983"/>
                  </a:lnTo>
                  <a:cubicBezTo>
                    <a:pt x="11515" y="449983"/>
                    <a:pt x="0" y="438468"/>
                    <a:pt x="0" y="424264"/>
                  </a:cubicBezTo>
                  <a:lnTo>
                    <a:pt x="0" y="25719"/>
                  </a:lnTo>
                  <a:cubicBezTo>
                    <a:pt x="0" y="11515"/>
                    <a:pt x="11515" y="0"/>
                    <a:pt x="25719" y="0"/>
                  </a:cubicBezTo>
                  <a:close/>
                </a:path>
              </a:pathLst>
            </a:custGeom>
            <a:solidFill>
              <a:srgbClr val="3B3838"/>
            </a:solidFill>
            <a:ln w="38100">
              <a:solidFill>
                <a:srgbClr val="BBCBCD"/>
              </a:solidFill>
            </a:ln>
          </p:spPr>
        </p:sp>
        <p:sp>
          <p:nvSpPr>
            <p:cNvPr id="14" name="TextBox 14"/>
            <p:cNvSpPr txBox="1"/>
            <p:nvPr/>
          </p:nvSpPr>
          <p:spPr>
            <a:xfrm>
              <a:off x="57223" y="-179804"/>
              <a:ext cx="3600598" cy="850900"/>
            </a:xfrm>
            <a:prstGeom prst="rect">
              <a:avLst/>
            </a:prstGeom>
          </p:spPr>
          <p:txBody>
            <a:bodyPr lIns="50800" tIns="50800" rIns="50800" bIns="50800" rtlCol="0" anchor="ctr"/>
            <a:lstStyle/>
            <a:p>
              <a:pPr algn="ctr">
                <a:lnSpc>
                  <a:spcPts val="3359"/>
                </a:lnSpc>
              </a:pPr>
              <a:r>
                <a:rPr lang="en-US" sz="2400">
                  <a:solidFill>
                    <a:srgbClr val="FFFFFF"/>
                  </a:solidFill>
                  <a:latin typeface="Roboto Mono Regular" panose="020B0604020202020204" charset="0"/>
                  <a:ea typeface="Roboto Mono Regular" panose="020B0604020202020204" charset="0"/>
                </a:rPr>
                <a:t>curl -</a:t>
              </a:r>
              <a:r>
                <a:rPr lang="en-US" sz="2400" err="1">
                  <a:solidFill>
                    <a:srgbClr val="FFFFFF"/>
                  </a:solidFill>
                  <a:latin typeface="Roboto Mono Regular" panose="020B0604020202020204" charset="0"/>
                  <a:ea typeface="Roboto Mono Regular" panose="020B0604020202020204" charset="0"/>
                </a:rPr>
                <a:t>LfO</a:t>
              </a:r>
              <a:r>
                <a:rPr lang="en-US" sz="2400">
                  <a:solidFill>
                    <a:srgbClr val="FFFFFF"/>
                  </a:solidFill>
                  <a:latin typeface="Roboto Mono Regular" panose="020B0604020202020204" charset="0"/>
                  <a:ea typeface="Roboto Mono Regular" panose="020B0604020202020204" charset="0"/>
                </a:rPr>
                <a:t> </a:t>
              </a:r>
              <a:r>
                <a:rPr lang="en-US" sz="2400">
                  <a:solidFill>
                    <a:srgbClr val="E9462C"/>
                  </a:solidFill>
                  <a:latin typeface="Roboto Mono Regular" panose="020B0604020202020204" charset="0"/>
                  <a:ea typeface="Roboto Mono Regular" panose="020B0604020202020204" charset="0"/>
                </a:rPr>
                <a:t>'https://airflow.apache.org/docs/</a:t>
              </a:r>
              <a:r>
                <a:rPr lang="en-US" sz="2400" err="1">
                  <a:solidFill>
                    <a:srgbClr val="E9462C"/>
                  </a:solidFill>
                  <a:latin typeface="Roboto Mono Regular" panose="020B0604020202020204" charset="0"/>
                  <a:ea typeface="Roboto Mono Regular" panose="020B0604020202020204" charset="0"/>
                </a:rPr>
                <a:t>apache</a:t>
              </a:r>
              <a:r>
                <a:rPr lang="en-US" sz="2400">
                  <a:solidFill>
                    <a:srgbClr val="E9462C"/>
                  </a:solidFill>
                  <a:latin typeface="Roboto Mono Regular" panose="020B0604020202020204" charset="0"/>
                  <a:ea typeface="Roboto Mono Regular" panose="020B0604020202020204" charset="0"/>
                </a:rPr>
                <a:t>-airflow/2.5.1/docker-</a:t>
              </a:r>
              <a:r>
                <a:rPr lang="en-US" sz="2400" err="1">
                  <a:solidFill>
                    <a:srgbClr val="E9462C"/>
                  </a:solidFill>
                  <a:latin typeface="Roboto Mono Regular" panose="020B0604020202020204" charset="0"/>
                  <a:ea typeface="Roboto Mono Regular" panose="020B0604020202020204" charset="0"/>
                </a:rPr>
                <a:t>compose.yaml</a:t>
              </a:r>
              <a:r>
                <a:rPr lang="en-US" sz="2400">
                  <a:solidFill>
                    <a:srgbClr val="E9462C"/>
                  </a:solidFill>
                  <a:latin typeface="Roboto Mono Regular" panose="020B0604020202020204" charset="0"/>
                  <a:ea typeface="Roboto Mono Regular" panose="020B0604020202020204" charset="0"/>
                </a:rPr>
                <a:t>'</a:t>
              </a:r>
            </a:p>
          </p:txBody>
        </p:sp>
      </p:grpSp>
      <p:pic>
        <p:nvPicPr>
          <p:cNvPr id="15" name="Picture 15"/>
          <p:cNvPicPr>
            <a:picLocks noChangeAspect="1"/>
          </p:cNvPicPr>
          <p:nvPr/>
        </p:nvPicPr>
        <p:blipFill>
          <a:blip r:embed="rId5"/>
          <a:srcRect/>
          <a:stretch>
            <a:fillRect/>
          </a:stretch>
        </p:blipFill>
        <p:spPr>
          <a:xfrm>
            <a:off x="5374299" y="6417238"/>
            <a:ext cx="7539401" cy="2572457"/>
          </a:xfrm>
          <a:prstGeom prst="rect">
            <a:avLst/>
          </a:prstGeom>
        </p:spPr>
      </p:pic>
      <p:sp>
        <p:nvSpPr>
          <p:cNvPr id="17" name="TextBox 17"/>
          <p:cNvSpPr txBox="1"/>
          <p:nvPr/>
        </p:nvSpPr>
        <p:spPr>
          <a:xfrm>
            <a:off x="1468065" y="4121820"/>
            <a:ext cx="15351870" cy="2743508"/>
          </a:xfrm>
          <a:prstGeom prst="rect">
            <a:avLst/>
          </a:prstGeom>
        </p:spPr>
        <p:txBody>
          <a:bodyPr lIns="0" tIns="0" rIns="0" bIns="0" rtlCol="0" anchor="t">
            <a:spAutoFit/>
          </a:bodyPr>
          <a:lstStyle/>
          <a:p>
            <a:pPr>
              <a:lnSpc>
                <a:spcPts val="4389"/>
              </a:lnSpc>
            </a:pPr>
            <a:r>
              <a:rPr lang="en-US" sz="2100" spc="27">
                <a:solidFill>
                  <a:srgbClr val="545454"/>
                </a:solidFill>
                <a:latin typeface="Avenir Next LT Pro" panose="020B0504020202020204" pitchFamily="34" charset="0"/>
              </a:rPr>
              <a:t>Ce </a:t>
            </a:r>
            <a:r>
              <a:rPr lang="en-US" sz="2100" spc="27" err="1">
                <a:solidFill>
                  <a:srgbClr val="545454"/>
                </a:solidFill>
                <a:latin typeface="Avenir Next LT Pro" panose="020B0504020202020204" pitchFamily="34" charset="0"/>
              </a:rPr>
              <a:t>fichier</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contient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plusieurs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définitions</a:t>
            </a:r>
            <a:r>
              <a:rPr lang="en-US" sz="2100" spc="27">
                <a:solidFill>
                  <a:srgbClr val="545454"/>
                </a:solidFill>
                <a:latin typeface="Avenir Next LT Pro" panose="020B0504020202020204" pitchFamily="34" charset="0"/>
              </a:rPr>
              <a:t> de service:</a:t>
            </a:r>
          </a:p>
          <a:p>
            <a:pPr marL="453390" lvl="1" indent="-226695">
              <a:lnSpc>
                <a:spcPts val="4389"/>
              </a:lnSpc>
              <a:buFont typeface="Arial"/>
              <a:buChar char="•"/>
            </a:pPr>
            <a:r>
              <a:rPr lang="en-US" sz="2100" b="1" spc="27">
                <a:solidFill>
                  <a:srgbClr val="545454"/>
                </a:solidFill>
                <a:latin typeface="Avenir Next LT Pro" panose="020B0504020202020204" pitchFamily="34" charset="0"/>
              </a:rPr>
              <a:t>airflow-</a:t>
            </a:r>
            <a:r>
              <a:rPr lang="en-US" sz="2100" b="1" spc="27" err="1">
                <a:solidFill>
                  <a:srgbClr val="545454"/>
                </a:solidFill>
                <a:latin typeface="Avenir Next LT Pro" panose="020B0504020202020204" pitchFamily="34" charset="0"/>
              </a:rPr>
              <a:t>init</a:t>
            </a:r>
            <a:r>
              <a:rPr lang="en-US" sz="2100" b="1" spc="27">
                <a:solidFill>
                  <a:srgbClr val="545454"/>
                </a:solidFill>
                <a:latin typeface="Avenir Next LT Pro" panose="020B0504020202020204" pitchFamily="34" charset="0"/>
              </a:rPr>
              <a:t> : </a:t>
            </a:r>
            <a:r>
              <a:rPr lang="en-US" sz="2100" spc="27">
                <a:solidFill>
                  <a:srgbClr val="545454"/>
                </a:solidFill>
                <a:latin typeface="Avenir Next LT Pro" panose="020B0504020202020204" pitchFamily="34" charset="0"/>
              </a:rPr>
              <a:t>Le service </a:t>
            </a:r>
            <a:r>
              <a:rPr lang="en-US" sz="2100" spc="27" err="1">
                <a:solidFill>
                  <a:srgbClr val="545454"/>
                </a:solidFill>
                <a:latin typeface="Avenir Next LT Pro" panose="020B0504020202020204" pitchFamily="34" charset="0"/>
              </a:rPr>
              <a:t>d'initialisation</a:t>
            </a:r>
            <a:r>
              <a:rPr lang="en-US" sz="2100" spc="27">
                <a:solidFill>
                  <a:srgbClr val="545454"/>
                </a:solidFill>
                <a:latin typeface="Avenir Next LT Pro" panose="020B0504020202020204" pitchFamily="34" charset="0"/>
              </a:rPr>
              <a:t>.</a:t>
            </a:r>
          </a:p>
          <a:p>
            <a:pPr marL="453390" lvl="1" indent="-226695">
              <a:lnSpc>
                <a:spcPts val="4389"/>
              </a:lnSpc>
              <a:buFont typeface="Arial"/>
              <a:buChar char="•"/>
            </a:pPr>
            <a:r>
              <a:rPr lang="en-US" sz="2100" b="1" spc="27">
                <a:solidFill>
                  <a:srgbClr val="545454"/>
                </a:solidFill>
                <a:latin typeface="Avenir Next LT Pro" panose="020B0504020202020204" pitchFamily="34" charset="0"/>
              </a:rPr>
              <a:t>airflow-scheduler : </a:t>
            </a:r>
            <a:r>
              <a:rPr lang="en-US" sz="2100" spc="27">
                <a:solidFill>
                  <a:srgbClr val="545454"/>
                </a:solidFill>
                <a:latin typeface="Avenir Next LT Pro" panose="020B0504020202020204" pitchFamily="34" charset="0"/>
              </a:rPr>
              <a:t>Le </a:t>
            </a:r>
            <a:r>
              <a:rPr lang="en-US" sz="2100" spc="27" err="1">
                <a:solidFill>
                  <a:srgbClr val="545454"/>
                </a:solidFill>
                <a:latin typeface="Avenir Next LT Pro" panose="020B0504020202020204" pitchFamily="34" charset="0"/>
              </a:rPr>
              <a:t>planificateur</a:t>
            </a:r>
            <a:r>
              <a:rPr lang="en-US" sz="2100" spc="27">
                <a:solidFill>
                  <a:srgbClr val="545454"/>
                </a:solidFill>
                <a:latin typeface="Avenir Next LT Pro" panose="020B0504020202020204" pitchFamily="34" charset="0"/>
              </a:rPr>
              <a:t> surveille </a:t>
            </a:r>
            <a:r>
              <a:rPr lang="en-US" sz="2100" spc="27" err="1">
                <a:solidFill>
                  <a:srgbClr val="545454"/>
                </a:solidFill>
                <a:latin typeface="Avenir Next LT Pro" panose="020B0504020202020204" pitchFamily="34" charset="0"/>
              </a:rPr>
              <a:t>toutes</a:t>
            </a:r>
            <a:r>
              <a:rPr lang="en-US" sz="2100" spc="27">
                <a:solidFill>
                  <a:srgbClr val="545454"/>
                </a:solidFill>
                <a:latin typeface="Avenir Next LT Pro" panose="020B0504020202020204" pitchFamily="34" charset="0"/>
              </a:rPr>
              <a:t> les </a:t>
            </a:r>
            <a:r>
              <a:rPr lang="en-US" sz="2100" spc="27" err="1">
                <a:solidFill>
                  <a:srgbClr val="545454"/>
                </a:solidFill>
                <a:latin typeface="Avenir Next LT Pro" panose="020B0504020202020204" pitchFamily="34" charset="0"/>
              </a:rPr>
              <a:t>tâches</a:t>
            </a:r>
            <a:r>
              <a:rPr lang="en-US" sz="2100" spc="27">
                <a:solidFill>
                  <a:srgbClr val="545454"/>
                </a:solidFill>
                <a:latin typeface="Avenir Next LT Pro" panose="020B0504020202020204" pitchFamily="34" charset="0"/>
              </a:rPr>
              <a:t> et les DAG, </a:t>
            </a:r>
            <a:r>
              <a:rPr lang="en-US" sz="2100" spc="27" err="1">
                <a:solidFill>
                  <a:srgbClr val="545454"/>
                </a:solidFill>
                <a:latin typeface="Avenir Next LT Pro" panose="020B0504020202020204" pitchFamily="34" charset="0"/>
              </a:rPr>
              <a:t>puis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déclenche</a:t>
            </a:r>
            <a:r>
              <a:rPr lang="en-US" sz="2100" spc="27">
                <a:solidFill>
                  <a:srgbClr val="545454"/>
                </a:solidFill>
                <a:latin typeface="Avenir Next LT Pro" panose="020B0504020202020204" pitchFamily="34" charset="0"/>
              </a:rPr>
              <a:t> le les instances de </a:t>
            </a:r>
            <a:r>
              <a:rPr lang="en-US" sz="2100" spc="27" err="1">
                <a:solidFill>
                  <a:srgbClr val="545454"/>
                </a:solidFill>
                <a:latin typeface="Avenir Next LT Pro" panose="020B0504020202020204" pitchFamily="34" charset="0"/>
              </a:rPr>
              <a:t>tâches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une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fois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leurs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dépendances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terminées</a:t>
            </a:r>
            <a:r>
              <a:rPr lang="en-US" sz="2100" spc="27">
                <a:solidFill>
                  <a:srgbClr val="545454"/>
                </a:solidFill>
                <a:latin typeface="Avenir Next LT Pro" panose="020B0504020202020204" pitchFamily="34" charset="0"/>
              </a:rPr>
              <a:t>.</a:t>
            </a:r>
          </a:p>
          <a:p>
            <a:pPr>
              <a:lnSpc>
                <a:spcPts val="4389"/>
              </a:lnSpc>
            </a:pPr>
            <a:endParaRPr lang="en-US" sz="2100" spc="27">
              <a:solidFill>
                <a:srgbClr val="545454"/>
              </a:solidFill>
              <a:latin typeface="Avenir Next LT Pro" panose="020B0504020202020204" pitchFamily="34" charset="0"/>
            </a:endParaRPr>
          </a:p>
        </p:txBody>
      </p:sp>
      <p:sp>
        <p:nvSpPr>
          <p:cNvPr id="18" name="TextBox 18"/>
          <p:cNvSpPr txBox="1"/>
          <p:nvPr/>
        </p:nvSpPr>
        <p:spPr>
          <a:xfrm>
            <a:off x="1359430" y="1827092"/>
            <a:ext cx="16364109" cy="300403"/>
          </a:xfrm>
          <a:prstGeom prst="rect">
            <a:avLst/>
          </a:prstGeom>
        </p:spPr>
        <p:txBody>
          <a:bodyPr lIns="0" tIns="0" rIns="0" bIns="0" rtlCol="0" anchor="t">
            <a:spAutoFit/>
          </a:bodyPr>
          <a:lstStyle/>
          <a:p>
            <a:pPr>
              <a:lnSpc>
                <a:spcPts val="2239"/>
              </a:lnSpc>
            </a:pPr>
            <a:r>
              <a:rPr lang="en-US" sz="2799" b="1" spc="36">
                <a:solidFill>
                  <a:srgbClr val="8CA9AD"/>
                </a:solidFill>
                <a:latin typeface="Avenir Next LT Pro" panose="020B0504020202020204" pitchFamily="34" charset="0"/>
              </a:rPr>
              <a:t>RÉCUPÉRATION DOCKER-COMPOSE.YAML</a:t>
            </a:r>
          </a:p>
        </p:txBody>
      </p:sp>
      <p:sp>
        <p:nvSpPr>
          <p:cNvPr id="27" name="Espace réservé du numéro de diapositive 24">
            <a:extLst>
              <a:ext uri="{FF2B5EF4-FFF2-40B4-BE49-F238E27FC236}">
                <a16:creationId xmlns:a16="http://schemas.microsoft.com/office/drawing/2014/main" id="{71920000-8F12-DD91-C491-14AB7D14149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39</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dissolve">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dissolve">
                                      <p:cBhvr>
                                        <p:cTn id="1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5962" y="4221726"/>
            <a:ext cx="4575768" cy="909956"/>
          </a:xfrm>
          <a:prstGeom prst="rect">
            <a:avLst/>
          </a:prstGeom>
        </p:spPr>
        <p:txBody>
          <a:bodyPr lIns="0" tIns="0" rIns="0" bIns="0" rtlCol="0" anchor="t">
            <a:spAutoFit/>
          </a:bodyPr>
          <a:lstStyle/>
          <a:p>
            <a:pPr>
              <a:lnSpc>
                <a:spcPts val="7040"/>
              </a:lnSpc>
            </a:pPr>
            <a:r>
              <a:rPr lang="en-US" sz="6400" b="1" err="1">
                <a:solidFill>
                  <a:srgbClr val="545454"/>
                </a:solidFill>
                <a:latin typeface="Avenir Next LT Pro Light" panose="020B0304020202020204" pitchFamily="34" charset="0"/>
              </a:rPr>
              <a:t>Programme</a:t>
            </a:r>
            <a:endParaRPr lang="en-US" sz="6400" b="1">
              <a:solidFill>
                <a:srgbClr val="545454"/>
              </a:solidFill>
              <a:latin typeface="Avenir Next LT Pro Light" panose="020B0304020202020204" pitchFamily="34" charset="0"/>
            </a:endParaRPr>
          </a:p>
        </p:txBody>
      </p:sp>
      <p:sp>
        <p:nvSpPr>
          <p:cNvPr id="5" name="AutoShape 5"/>
          <p:cNvSpPr/>
          <p:nvPr/>
        </p:nvSpPr>
        <p:spPr>
          <a:xfrm>
            <a:off x="795962" y="5385642"/>
            <a:ext cx="1175568" cy="137659"/>
          </a:xfrm>
          <a:prstGeom prst="rect">
            <a:avLst/>
          </a:prstGeom>
          <a:solidFill>
            <a:srgbClr val="545454"/>
          </a:solidFill>
        </p:spPr>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78986" y="9133512"/>
            <a:ext cx="9727319" cy="3106962"/>
          </a:xfrm>
          <a:prstGeom prst="rect">
            <a:avLst/>
          </a:prstGeom>
        </p:spPr>
      </p:pic>
      <p:grpSp>
        <p:nvGrpSpPr>
          <p:cNvPr id="11" name="Group 11"/>
          <p:cNvGrpSpPr/>
          <p:nvPr/>
        </p:nvGrpSpPr>
        <p:grpSpPr>
          <a:xfrm rot="5400000">
            <a:off x="16762453" y="1336691"/>
            <a:ext cx="804837" cy="188856"/>
            <a:chOff x="0" y="0"/>
            <a:chExt cx="1073116" cy="251808"/>
          </a:xfrm>
        </p:grpSpPr>
        <p:grpSp>
          <p:nvGrpSpPr>
            <p:cNvPr id="12" name="Group 12"/>
            <p:cNvGrpSpPr/>
            <p:nvPr/>
          </p:nvGrpSpPr>
          <p:grpSpPr>
            <a:xfrm>
              <a:off x="0" y="0"/>
              <a:ext cx="251808" cy="25180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4" name="Group 14"/>
            <p:cNvGrpSpPr/>
            <p:nvPr/>
          </p:nvGrpSpPr>
          <p:grpSpPr>
            <a:xfrm>
              <a:off x="410654" y="0"/>
              <a:ext cx="251808" cy="251808"/>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6" name="Group 16"/>
            <p:cNvGrpSpPr/>
            <p:nvPr/>
          </p:nvGrpSpPr>
          <p:grpSpPr>
            <a:xfrm>
              <a:off x="821308" y="0"/>
              <a:ext cx="251808" cy="251808"/>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9" name="Picture 19"/>
          <p:cNvPicPr>
            <a:picLocks noChangeAspect="1"/>
          </p:cNvPicPr>
          <p:nvPr/>
        </p:nvPicPr>
        <p:blipFill>
          <a:blip r:embed="rId4"/>
          <a:srcRect t="20802" r="2170" b="22228"/>
          <a:stretch>
            <a:fillRect/>
          </a:stretch>
        </p:blipFill>
        <p:spPr>
          <a:xfrm>
            <a:off x="16687901" y="0"/>
            <a:ext cx="1600099" cy="922073"/>
          </a:xfrm>
          <a:prstGeom prst="rect">
            <a:avLst/>
          </a:prstGeom>
        </p:spPr>
      </p:pic>
      <p:graphicFrame>
        <p:nvGraphicFramePr>
          <p:cNvPr id="25" name="Tableau 25">
            <a:extLst>
              <a:ext uri="{FF2B5EF4-FFF2-40B4-BE49-F238E27FC236}">
                <a16:creationId xmlns:a16="http://schemas.microsoft.com/office/drawing/2014/main" id="{CF3928DF-9405-631B-B488-2DB6686BABD0}"/>
              </a:ext>
            </a:extLst>
          </p:cNvPr>
          <p:cNvGraphicFramePr>
            <a:graphicFrameLocks noGrp="1"/>
          </p:cNvGraphicFramePr>
          <p:nvPr>
            <p:extLst>
              <p:ext uri="{D42A27DB-BD31-4B8C-83A1-F6EECF244321}">
                <p14:modId xmlns:p14="http://schemas.microsoft.com/office/powerpoint/2010/main" val="2544740385"/>
              </p:ext>
            </p:extLst>
          </p:nvPr>
        </p:nvGraphicFramePr>
        <p:xfrm>
          <a:off x="5371730" y="698854"/>
          <a:ext cx="12239626" cy="9159486"/>
        </p:xfrm>
        <a:graphic>
          <a:graphicData uri="http://schemas.openxmlformats.org/drawingml/2006/table">
            <a:tbl>
              <a:tblPr firstRow="1" bandRow="1">
                <a:tableStyleId>{2D5ABB26-0587-4C30-8999-92F81FD0307C}</a:tableStyleId>
              </a:tblPr>
              <a:tblGrid>
                <a:gridCol w="1694088">
                  <a:extLst>
                    <a:ext uri="{9D8B030D-6E8A-4147-A177-3AD203B41FA5}">
                      <a16:colId xmlns:a16="http://schemas.microsoft.com/office/drawing/2014/main" val="4247694540"/>
                    </a:ext>
                  </a:extLst>
                </a:gridCol>
                <a:gridCol w="10545538">
                  <a:extLst>
                    <a:ext uri="{9D8B030D-6E8A-4147-A177-3AD203B41FA5}">
                      <a16:colId xmlns:a16="http://schemas.microsoft.com/office/drawing/2014/main" val="1653816792"/>
                    </a:ext>
                  </a:extLst>
                </a:gridCol>
              </a:tblGrid>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AECAC2"/>
                          </a:solidFill>
                        </a:rPr>
                        <a:t> Module 08</a:t>
                      </a:r>
                    </a:p>
                  </a:txBody>
                  <a:tcPr/>
                </a:tc>
                <a:tc>
                  <a:txBody>
                    <a:bodyPr/>
                    <a:lstStyle/>
                    <a:p>
                      <a:pPr lvl="0"/>
                      <a:r>
                        <a:rPr lang="en-US" sz="2000" b="1"/>
                        <a:t>AIRFLOW OPTIMISATION​</a:t>
                      </a:r>
                    </a:p>
                    <a:p>
                      <a:pPr marL="800100" lvl="1" indent="-342900">
                        <a:buFont typeface="Arial" panose="020B0604020202020204" pitchFamily="34" charset="0"/>
                        <a:buChar char="•"/>
                      </a:pPr>
                      <a:r>
                        <a:rPr lang="fr-MA" sz="2000">
                          <a:solidFill>
                            <a:srgbClr val="000000"/>
                          </a:solidFill>
                        </a:rPr>
                        <a:t>Bottleneck &amp; deadlocks​</a:t>
                      </a:r>
                    </a:p>
                    <a:p>
                      <a:pPr marL="800100" lvl="1" indent="-342900">
                        <a:buFont typeface="Arial" panose="020B0604020202020204" pitchFamily="34" charset="0"/>
                        <a:buChar char="•"/>
                      </a:pPr>
                      <a:r>
                        <a:rPr lang="fr-MA" sz="2000">
                          <a:solidFill>
                            <a:srgbClr val="000000"/>
                          </a:solidFill>
                        </a:rPr>
                        <a:t>Deadlock : causes ​</a:t>
                      </a:r>
                      <a:r>
                        <a:rPr lang="fr-FR" sz="2000">
                          <a:solidFill>
                            <a:srgbClr val="000000"/>
                          </a:solidFill>
                        </a:rPr>
                        <a:t>​ </a:t>
                      </a:r>
                    </a:p>
                    <a:p>
                      <a:pPr marL="800100" lvl="1" indent="-342900">
                        <a:buFont typeface="Arial" panose="020B0604020202020204" pitchFamily="34" charset="0"/>
                        <a:buChar char="•"/>
                      </a:pPr>
                      <a:r>
                        <a:rPr lang="fr-MA" sz="2000">
                          <a:solidFill>
                            <a:srgbClr val="000000"/>
                          </a:solidFill>
                        </a:rPr>
                        <a:t>Prévention des deadlock </a:t>
                      </a:r>
                    </a:p>
                    <a:p>
                      <a:pPr marL="800100" lvl="1" indent="-342900">
                        <a:buFont typeface="Arial" panose="020B0604020202020204" pitchFamily="34" charset="0"/>
                        <a:buChar char="•"/>
                      </a:pPr>
                      <a:r>
                        <a:rPr lang="fr-MA" sz="2000">
                          <a:solidFill>
                            <a:srgbClr val="000000"/>
                          </a:solidFill>
                        </a:rPr>
                        <a:t>Bottleneck : causes et traitements</a:t>
                      </a:r>
                    </a:p>
                    <a:p>
                      <a:pPr marL="800100" lvl="1" indent="-342900">
                        <a:buFont typeface="Arial" panose="020B0604020202020204" pitchFamily="34" charset="0"/>
                        <a:buChar char="•"/>
                      </a:pPr>
                      <a:r>
                        <a:rPr lang="fr-MA" sz="2000">
                          <a:solidFill>
                            <a:srgbClr val="000000"/>
                          </a:solidFill>
                        </a:rPr>
                        <a:t>Jinja templating ​​​</a:t>
                      </a:r>
                      <a:endParaRPr lang="fr-FR" sz="2000">
                        <a:solidFill>
                          <a:srgbClr val="000000"/>
                        </a:solidFill>
                        <a:latin typeface="Avenir Next LT Pro Light"/>
                      </a:endParaRPr>
                    </a:p>
                  </a:txBody>
                  <a:tcPr/>
                </a:tc>
                <a:extLst>
                  <a:ext uri="{0D108BD9-81ED-4DB2-BD59-A6C34878D82A}">
                    <a16:rowId xmlns:a16="http://schemas.microsoft.com/office/drawing/2014/main" val="3342609590"/>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AECAC2"/>
                          </a:solidFill>
                        </a:rPr>
                        <a:t> Module 09</a:t>
                      </a:r>
                      <a:endParaRPr lang="en-US" sz="2400" b="1">
                        <a:solidFill>
                          <a:srgbClr val="AECAC2"/>
                        </a:solidFill>
                        <a:latin typeface="League Spartan"/>
                      </a:endParaRPr>
                    </a:p>
                  </a:txBody>
                  <a:tcPr/>
                </a:tc>
                <a:tc>
                  <a:txBody>
                    <a:bodyPr/>
                    <a:lstStyle/>
                    <a:p>
                      <a:pPr lvl="0"/>
                      <a:r>
                        <a:rPr lang="en-US" sz="2000" b="1"/>
                        <a:t>DAG BRANCHING</a:t>
                      </a:r>
                      <a:r>
                        <a:rPr lang="en-US" sz="2400"/>
                        <a:t>​</a:t>
                      </a:r>
                    </a:p>
                    <a:p>
                      <a:pPr marL="742950" lvl="1" indent="-285750" fontAlgn="base">
                        <a:buFont typeface="Arial" panose="020B0604020202020204" pitchFamily="34" charset="0"/>
                        <a:buChar char="•"/>
                      </a:pPr>
                      <a:r>
                        <a:rPr lang="fr-MA" sz="2000">
                          <a:solidFill>
                            <a:srgbClr val="000000"/>
                          </a:solidFill>
                        </a:rPr>
                        <a:t>Branching dans le dag​ </a:t>
                      </a:r>
                    </a:p>
                    <a:p>
                      <a:pPr marL="742950" lvl="1" indent="-285750" fontAlgn="base">
                        <a:buFont typeface="Arial" panose="020B0604020202020204" pitchFamily="34" charset="0"/>
                        <a:buChar char="•"/>
                      </a:pPr>
                      <a:r>
                        <a:rPr lang="fr-FR" sz="2000">
                          <a:solidFill>
                            <a:srgbClr val="000000"/>
                          </a:solidFill>
                        </a:rPr>
                        <a:t>Ajout de tâches supplémentaires de récupération/nettoyage</a:t>
                      </a:r>
                      <a:endParaRPr lang="fr-FR" sz="2000">
                        <a:solidFill>
                          <a:srgbClr val="000000"/>
                        </a:solidFill>
                        <a:latin typeface="Avenir Next LT Pro Light"/>
                      </a:endParaRPr>
                    </a:p>
                  </a:txBody>
                  <a:tcPr/>
                </a:tc>
                <a:extLst>
                  <a:ext uri="{0D108BD9-81ED-4DB2-BD59-A6C34878D82A}">
                    <a16:rowId xmlns:a16="http://schemas.microsoft.com/office/drawing/2014/main" val="424608918"/>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AECAC2"/>
                          </a:solidFill>
                        </a:rPr>
                        <a:t> Module 10</a:t>
                      </a:r>
                      <a:endParaRPr lang="en-US" sz="2400" b="1">
                        <a:solidFill>
                          <a:srgbClr val="AECAC2"/>
                        </a:solidFill>
                        <a:latin typeface="League Spartan"/>
                      </a:endParaRPr>
                    </a:p>
                  </a:txBody>
                  <a:tcPr/>
                </a:tc>
                <a:tc>
                  <a:txBody>
                    <a:bodyPr/>
                    <a:lstStyle/>
                    <a:p>
                      <a:pPr fontAlgn="base"/>
                      <a:r>
                        <a:rPr lang="en-US" sz="2000" b="1"/>
                        <a:t>​ OPTIMISER LE TRAITEMENT ​DES DONNEES​</a:t>
                      </a:r>
                      <a:endParaRPr lang="en-US" sz="2400"/>
                    </a:p>
                    <a:p>
                      <a:pPr marL="742950" lvl="1" indent="-285750" fontAlgn="base">
                        <a:buFont typeface="Arial" panose="020B0604020202020204" pitchFamily="34" charset="0"/>
                        <a:buChar char="•"/>
                      </a:pPr>
                      <a:r>
                        <a:rPr lang="fr-MA" sz="2000">
                          <a:solidFill>
                            <a:srgbClr val="000000"/>
                          </a:solidFill>
                        </a:rPr>
                        <a:t>Polling custom conditions​</a:t>
                      </a:r>
                      <a:r>
                        <a:rPr lang="en-US" sz="2000">
                          <a:solidFill>
                            <a:srgbClr val="000000"/>
                          </a:solidFill>
                        </a:rPr>
                        <a:t>​</a:t>
                      </a:r>
                    </a:p>
                    <a:p>
                      <a:pPr marL="742950" lvl="1" indent="-285750" fontAlgn="base">
                        <a:buFont typeface="Arial" panose="020B0604020202020204" pitchFamily="34" charset="0"/>
                        <a:buChar char="•"/>
                      </a:pPr>
                      <a:r>
                        <a:rPr lang="fr-MA" sz="2000">
                          <a:solidFill>
                            <a:srgbClr val="000000"/>
                          </a:solidFill>
                        </a:rPr>
                        <a:t>Efficient data handling​</a:t>
                      </a:r>
                      <a:endParaRPr lang="en-US" sz="2000">
                        <a:solidFill>
                          <a:srgbClr val="000000"/>
                        </a:solidFill>
                        <a:latin typeface="Avenir Next LT Pro Light"/>
                      </a:endParaRPr>
                    </a:p>
                  </a:txBody>
                  <a:tcPr/>
                </a:tc>
                <a:extLst>
                  <a:ext uri="{0D108BD9-81ED-4DB2-BD59-A6C34878D82A}">
                    <a16:rowId xmlns:a16="http://schemas.microsoft.com/office/drawing/2014/main" val="232651749"/>
                  </a:ext>
                </a:extLst>
              </a:tr>
              <a:tr h="6239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AECAC2"/>
                          </a:solidFill>
                        </a:rPr>
                        <a:t> Module 11</a:t>
                      </a:r>
                      <a:endParaRPr lang="en-US" sz="2400" b="1">
                        <a:solidFill>
                          <a:srgbClr val="AECAC2"/>
                        </a:solidFill>
                        <a:latin typeface="League Spartan"/>
                      </a:endParaRPr>
                    </a:p>
                  </a:txBody>
                  <a:tcPr/>
                </a:tc>
                <a:tc>
                  <a:txBody>
                    <a:bodyPr/>
                    <a:lstStyle/>
                    <a:p>
                      <a:pPr fontAlgn="base"/>
                      <a:r>
                        <a:rPr lang="en-US" sz="2000" b="1"/>
                        <a:t>GESTION DE CONCURRENCE ​AVEC LES POOLS DE  RESSOURCES​</a:t>
                      </a:r>
                    </a:p>
                    <a:p>
                      <a:pPr marL="742950" lvl="1" indent="-285750" fontAlgn="base">
                        <a:buFont typeface="Arial" panose="020B0604020202020204" pitchFamily="34" charset="0"/>
                        <a:buChar char="•"/>
                      </a:pPr>
                      <a:r>
                        <a:rPr lang="fr-MA" sz="2000">
                          <a:solidFill>
                            <a:srgbClr val="000000"/>
                          </a:solidFill>
                        </a:rPr>
                        <a:t>Pools de ressources​</a:t>
                      </a:r>
                      <a:endParaRPr lang="en-US" sz="2000">
                        <a:solidFill>
                          <a:srgbClr val="000000"/>
                        </a:solidFill>
                        <a:latin typeface="Avenir Next LT Pro Light"/>
                      </a:endParaRPr>
                    </a:p>
                  </a:txBody>
                  <a:tcPr/>
                </a:tc>
                <a:extLst>
                  <a:ext uri="{0D108BD9-81ED-4DB2-BD59-A6C34878D82A}">
                    <a16:rowId xmlns:a16="http://schemas.microsoft.com/office/drawing/2014/main" val="723005195"/>
                  </a:ext>
                </a:extLst>
              </a:tr>
              <a:tr h="6409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AECAC2"/>
                          </a:solidFill>
                        </a:rPr>
                        <a:t> Module 12</a:t>
                      </a:r>
                      <a:endParaRPr lang="en-US" sz="2400" b="1">
                        <a:solidFill>
                          <a:srgbClr val="AECAC2"/>
                        </a:solidFill>
                        <a:latin typeface="League Spartan"/>
                      </a:endParaRPr>
                    </a:p>
                  </a:txBody>
                  <a:tcPr/>
                </a:tc>
                <a:tc>
                  <a:txBody>
                    <a:bodyPr/>
                    <a:lstStyle/>
                    <a:p>
                      <a:pPr fontAlgn="base"/>
                      <a:r>
                        <a:rPr lang="en-US" sz="2000" b="1"/>
                        <a:t>MONITORING ​W/NOTIFICATIONS​</a:t>
                      </a:r>
                      <a:r>
                        <a:rPr lang="en-US" sz="2000">
                          <a:solidFill>
                            <a:srgbClr val="000000"/>
                          </a:solidFill>
                        </a:rPr>
                        <a:t> </a:t>
                      </a:r>
                    </a:p>
                    <a:p>
                      <a:pPr marL="800100" lvl="1" indent="-342900">
                        <a:buFont typeface="Arial" panose="020B0604020202020204" pitchFamily="34" charset="0"/>
                        <a:buChar char="•"/>
                      </a:pPr>
                      <a:r>
                        <a:rPr lang="en-US" sz="2000">
                          <a:solidFill>
                            <a:srgbClr val="000000"/>
                          </a:solidFill>
                        </a:rPr>
                        <a:t>​</a:t>
                      </a:r>
                      <a:r>
                        <a:rPr lang="fr-MA" sz="2000">
                          <a:solidFill>
                            <a:srgbClr val="000000"/>
                          </a:solidFill>
                        </a:rPr>
                        <a:t>Alert monitoring​</a:t>
                      </a:r>
                      <a:endParaRPr lang="en-US" sz="2000">
                        <a:solidFill>
                          <a:srgbClr val="000000"/>
                        </a:solidFill>
                        <a:latin typeface="Avenir Next LT Pro Light"/>
                      </a:endParaRPr>
                    </a:p>
                  </a:txBody>
                  <a:tcPr/>
                </a:tc>
                <a:extLst>
                  <a:ext uri="{0D108BD9-81ED-4DB2-BD59-A6C34878D82A}">
                    <a16:rowId xmlns:a16="http://schemas.microsoft.com/office/drawing/2014/main" val="3664025473"/>
                  </a:ext>
                </a:extLst>
              </a:tr>
              <a:tr h="5877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AECAC2"/>
                          </a:solidFill>
                        </a:rPr>
                        <a:t> Module 13</a:t>
                      </a:r>
                      <a:endParaRPr lang="en-US" sz="2400" b="1">
                        <a:solidFill>
                          <a:srgbClr val="AECAC2"/>
                        </a:solidFill>
                        <a:latin typeface="League Spartan"/>
                      </a:endParaRPr>
                    </a:p>
                  </a:txBody>
                  <a:tcPr/>
                </a:tc>
                <a:tc>
                  <a:txBody>
                    <a:bodyPr/>
                    <a:lstStyle/>
                    <a:p>
                      <a:pPr fontAlgn="base"/>
                      <a:r>
                        <a:rPr lang="en-US" sz="2000" b="1"/>
                        <a:t>MONITORING ​LONG RUNNING TASK W/ SLA​</a:t>
                      </a:r>
                    </a:p>
                    <a:p>
                      <a:pPr marL="800100" lvl="1" indent="-342900">
                        <a:buFont typeface="Arial" panose="020B0604020202020204" pitchFamily="34" charset="0"/>
                        <a:buChar char="•"/>
                      </a:pPr>
                      <a:r>
                        <a:rPr lang="fr-MA" sz="2000">
                          <a:solidFill>
                            <a:srgbClr val="000000"/>
                          </a:solidFill>
                        </a:rPr>
                        <a:t>Sla monitoring​</a:t>
                      </a:r>
                      <a:endParaRPr lang="en-US" sz="2000">
                        <a:solidFill>
                          <a:srgbClr val="000000"/>
                        </a:solidFill>
                        <a:latin typeface="Avenir Next LT Pro Light"/>
                      </a:endParaRPr>
                    </a:p>
                  </a:txBody>
                  <a:tcPr/>
                </a:tc>
                <a:extLst>
                  <a:ext uri="{0D108BD9-81ED-4DB2-BD59-A6C34878D82A}">
                    <a16:rowId xmlns:a16="http://schemas.microsoft.com/office/drawing/2014/main" val="546813659"/>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solidFill>
                          <a:srgbClr val="AECAC2"/>
                        </a:solidFill>
                        <a:latin typeface="League Spartan"/>
                      </a:endParaRPr>
                    </a:p>
                  </a:txBody>
                  <a:tcPr/>
                </a:tc>
                <a:tc>
                  <a:txBody>
                    <a:bodyPr/>
                    <a:lstStyle/>
                    <a:p>
                      <a:pPr lvl="0"/>
                      <a:endParaRPr lang="en-US" sz="2000">
                        <a:solidFill>
                          <a:srgbClr val="000000"/>
                        </a:solidFill>
                        <a:latin typeface="Avenir Next LT Pro Light"/>
                      </a:endParaRPr>
                    </a:p>
                  </a:txBody>
                  <a:tcPr/>
                </a:tc>
                <a:extLst>
                  <a:ext uri="{0D108BD9-81ED-4DB2-BD59-A6C34878D82A}">
                    <a16:rowId xmlns:a16="http://schemas.microsoft.com/office/drawing/2014/main" val="308918226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solidFill>
                          <a:srgbClr val="AECAC2"/>
                        </a:solidFill>
                        <a:latin typeface="League Spartan"/>
                      </a:endParaRPr>
                    </a:p>
                  </a:txBody>
                  <a:tcPr/>
                </a:tc>
                <a:tc>
                  <a:txBody>
                    <a:bodyPr/>
                    <a:lstStyle/>
                    <a:p>
                      <a:pPr lvl="0"/>
                      <a:endParaRPr lang="en-US" sz="2400"/>
                    </a:p>
                  </a:txBody>
                  <a:tcPr/>
                </a:tc>
                <a:extLst>
                  <a:ext uri="{0D108BD9-81ED-4DB2-BD59-A6C34878D82A}">
                    <a16:rowId xmlns:a16="http://schemas.microsoft.com/office/drawing/2014/main" val="2425359663"/>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solidFill>
                          <a:srgbClr val="AECAC2"/>
                        </a:solidFill>
                        <a:latin typeface="League Spartan"/>
                      </a:endParaRPr>
                    </a:p>
                  </a:txBody>
                  <a:tcPr/>
                </a:tc>
                <a:tc>
                  <a:txBody>
                    <a:bodyPr/>
                    <a:lstStyle/>
                    <a:p>
                      <a:pPr marL="0" marR="0" lvl="0" indent="0" algn="l" defTabSz="914400" rtl="0" eaLnBrk="1" fontAlgn="auto" latinLnBrk="0" hangingPunct="1">
                        <a:lnSpc>
                          <a:spcPts val="3150"/>
                        </a:lnSpc>
                        <a:spcBef>
                          <a:spcPts val="0"/>
                        </a:spcBef>
                        <a:spcAft>
                          <a:spcPts val="0"/>
                        </a:spcAft>
                        <a:buClrTx/>
                        <a:buSzTx/>
                        <a:buFontTx/>
                        <a:buNone/>
                        <a:tabLst/>
                        <a:defRPr/>
                      </a:pPr>
                      <a:endParaRPr lang="en-US" sz="2000" kern="1200">
                        <a:solidFill>
                          <a:srgbClr val="000000"/>
                        </a:solidFill>
                        <a:latin typeface="+mn-lt"/>
                        <a:ea typeface="+mn-ea"/>
                        <a:cs typeface="+mn-cs"/>
                      </a:endParaRPr>
                    </a:p>
                  </a:txBody>
                  <a:tcPr/>
                </a:tc>
                <a:extLst>
                  <a:ext uri="{0D108BD9-81ED-4DB2-BD59-A6C34878D82A}">
                    <a16:rowId xmlns:a16="http://schemas.microsoft.com/office/drawing/2014/main" val="3715205589"/>
                  </a:ext>
                </a:extLst>
              </a:tr>
              <a:tr h="868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solidFill>
                          <a:srgbClr val="AECAC2"/>
                        </a:solidFill>
                        <a:latin typeface="League Spartan"/>
                      </a:endParaRPr>
                    </a:p>
                  </a:txBody>
                  <a:tcPr/>
                </a:tc>
                <a:tc>
                  <a:txBody>
                    <a:bodyPr/>
                    <a:lstStyle/>
                    <a:p>
                      <a:pPr marL="0" marR="0" lvl="0" indent="0" algn="l" defTabSz="914400" rtl="0" eaLnBrk="1" fontAlgn="auto" latinLnBrk="0" hangingPunct="1">
                        <a:lnSpc>
                          <a:spcPts val="3150"/>
                        </a:lnSpc>
                        <a:spcBef>
                          <a:spcPts val="0"/>
                        </a:spcBef>
                        <a:spcAft>
                          <a:spcPts val="0"/>
                        </a:spcAft>
                        <a:buClrTx/>
                        <a:buSzTx/>
                        <a:buFontTx/>
                        <a:buNone/>
                        <a:tabLst/>
                        <a:defRPr/>
                      </a:pPr>
                      <a:endParaRPr lang="en-US" sz="2000" b="1" kern="1200">
                        <a:solidFill>
                          <a:schemeClr val="dk1"/>
                        </a:solidFill>
                        <a:latin typeface="+mn-lt"/>
                        <a:ea typeface="+mn-ea"/>
                        <a:cs typeface="+mn-cs"/>
                      </a:endParaRPr>
                    </a:p>
                  </a:txBody>
                  <a:tcPr/>
                </a:tc>
                <a:extLst>
                  <a:ext uri="{0D108BD9-81ED-4DB2-BD59-A6C34878D82A}">
                    <a16:rowId xmlns:a16="http://schemas.microsoft.com/office/drawing/2014/main" val="3981638869"/>
                  </a:ext>
                </a:extLst>
              </a:tr>
            </a:tbl>
          </a:graphicData>
        </a:graphic>
      </p:graphicFrame>
    </p:spTree>
    <p:extLst>
      <p:ext uri="{BB962C8B-B14F-4D97-AF65-F5344CB8AC3E}">
        <p14:creationId xmlns:p14="http://schemas.microsoft.com/office/powerpoint/2010/main" val="475414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62453" y="1336691"/>
            <a:ext cx="804837" cy="188856"/>
            <a:chOff x="0" y="0"/>
            <a:chExt cx="1073116" cy="251808"/>
          </a:xfrm>
        </p:grpSpPr>
        <p:grpSp>
          <p:nvGrpSpPr>
            <p:cNvPr id="3" name="Group 3"/>
            <p:cNvGrpSpPr/>
            <p:nvPr/>
          </p:nvGrpSpPr>
          <p:grpSpPr>
            <a:xfrm>
              <a:off x="0" y="0"/>
              <a:ext cx="251808" cy="251808"/>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5" name="Group 5"/>
            <p:cNvGrpSpPr/>
            <p:nvPr/>
          </p:nvGrpSpPr>
          <p:grpSpPr>
            <a:xfrm>
              <a:off x="410654" y="0"/>
              <a:ext cx="251808" cy="25180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7" name="Group 7"/>
            <p:cNvGrpSpPr/>
            <p:nvPr/>
          </p:nvGrpSpPr>
          <p:grpSpPr>
            <a:xfrm>
              <a:off x="821308" y="0"/>
              <a:ext cx="251808" cy="251808"/>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477503"/>
            <a:ext cx="9727319" cy="3106962"/>
          </a:xfrm>
          <a:prstGeom prst="rect">
            <a:avLst/>
          </a:prstGeom>
        </p:spPr>
      </p:pic>
      <p:pic>
        <p:nvPicPr>
          <p:cNvPr id="10" name="Picture 10"/>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1" name="Picture 11"/>
          <p:cNvPicPr>
            <a:picLocks noChangeAspect="1"/>
          </p:cNvPicPr>
          <p:nvPr/>
        </p:nvPicPr>
        <p:blipFill>
          <a:blip r:embed="rId5"/>
          <a:srcRect t="156" b="156"/>
          <a:stretch>
            <a:fillRect/>
          </a:stretch>
        </p:blipFill>
        <p:spPr>
          <a:xfrm>
            <a:off x="5254794" y="5790555"/>
            <a:ext cx="6899682" cy="3467745"/>
          </a:xfrm>
          <a:prstGeom prst="rect">
            <a:avLst/>
          </a:prstGeom>
        </p:spPr>
      </p:pic>
      <p:pic>
        <p:nvPicPr>
          <p:cNvPr id="12" name="Picture 12"/>
          <p:cNvPicPr>
            <a:picLocks noChangeAspect="1"/>
          </p:cNvPicPr>
          <p:nvPr/>
        </p:nvPicPr>
        <p:blipFill>
          <a:blip r:embed="rId6"/>
          <a:srcRect/>
          <a:stretch>
            <a:fillRect/>
          </a:stretch>
        </p:blipFill>
        <p:spPr>
          <a:xfrm>
            <a:off x="5254794" y="1196651"/>
            <a:ext cx="6899682" cy="3834327"/>
          </a:xfrm>
          <a:prstGeom prst="rect">
            <a:avLst/>
          </a:prstGeom>
        </p:spPr>
      </p:pic>
      <p:sp>
        <p:nvSpPr>
          <p:cNvPr id="14" name="TextBox 14"/>
          <p:cNvSpPr txBox="1"/>
          <p:nvPr/>
        </p:nvSpPr>
        <p:spPr>
          <a:xfrm>
            <a:off x="1028700" y="554640"/>
            <a:ext cx="15351870" cy="1048512"/>
          </a:xfrm>
          <a:prstGeom prst="rect">
            <a:avLst/>
          </a:prstGeom>
        </p:spPr>
        <p:txBody>
          <a:bodyPr lIns="0" tIns="0" rIns="0" bIns="0" rtlCol="0" anchor="t">
            <a:spAutoFit/>
          </a:bodyPr>
          <a:lstStyle/>
          <a:p>
            <a:pPr marL="453390" lvl="1" indent="-226695">
              <a:lnSpc>
                <a:spcPts val="4389"/>
              </a:lnSpc>
              <a:buFont typeface="Arial"/>
              <a:buChar char="•"/>
            </a:pPr>
            <a:r>
              <a:rPr lang="en-US" sz="2100" b="1" spc="27">
                <a:solidFill>
                  <a:srgbClr val="545454"/>
                </a:solidFill>
                <a:latin typeface="Avenir Next LT Pro" panose="020B0504020202020204" pitchFamily="34" charset="0"/>
              </a:rPr>
              <a:t>airflow-webserver : </a:t>
            </a:r>
            <a:r>
              <a:rPr lang="en-US" sz="2100" spc="27">
                <a:solidFill>
                  <a:srgbClr val="545454"/>
                </a:solidFill>
                <a:latin typeface="Avenir Next LT Pro" panose="020B0504020202020204" pitchFamily="34" charset="0"/>
              </a:rPr>
              <a:t>Le </a:t>
            </a:r>
            <a:r>
              <a:rPr lang="en-US" sz="2100" spc="27" err="1">
                <a:solidFill>
                  <a:srgbClr val="545454"/>
                </a:solidFill>
                <a:latin typeface="Avenir Next LT Pro" panose="020B0504020202020204" pitchFamily="34" charset="0"/>
              </a:rPr>
              <a:t>serveur</a:t>
            </a:r>
            <a:r>
              <a:rPr lang="en-US" sz="2100" spc="27">
                <a:solidFill>
                  <a:srgbClr val="545454"/>
                </a:solidFill>
                <a:latin typeface="Avenir Next LT Pro" panose="020B0504020202020204" pitchFamily="34" charset="0"/>
              </a:rPr>
              <a:t> Web </a:t>
            </a:r>
            <a:r>
              <a:rPr lang="en-US" sz="2100" spc="27" err="1">
                <a:solidFill>
                  <a:srgbClr val="545454"/>
                </a:solidFill>
                <a:latin typeface="Avenir Next LT Pro" panose="020B0504020202020204" pitchFamily="34" charset="0"/>
              </a:rPr>
              <a:t>est</a:t>
            </a:r>
            <a:r>
              <a:rPr lang="en-US" sz="2100" spc="27">
                <a:solidFill>
                  <a:srgbClr val="545454"/>
                </a:solidFill>
                <a:latin typeface="Avenir Next LT Pro" panose="020B0504020202020204" pitchFamily="34" charset="0"/>
              </a:rPr>
              <a:t> disponible sur http://localhost:8080.</a:t>
            </a:r>
          </a:p>
          <a:p>
            <a:pPr>
              <a:lnSpc>
                <a:spcPts val="4389"/>
              </a:lnSpc>
            </a:pPr>
            <a:endParaRPr lang="en-US" sz="2100" spc="27">
              <a:solidFill>
                <a:srgbClr val="545454"/>
              </a:solidFill>
              <a:latin typeface="Avenir Next LT Pro" panose="020B0504020202020204" pitchFamily="34" charset="0"/>
            </a:endParaRPr>
          </a:p>
        </p:txBody>
      </p:sp>
      <p:sp>
        <p:nvSpPr>
          <p:cNvPr id="15" name="TextBox 15"/>
          <p:cNvSpPr txBox="1"/>
          <p:nvPr/>
        </p:nvSpPr>
        <p:spPr>
          <a:xfrm>
            <a:off x="1028700" y="5081507"/>
            <a:ext cx="15351870" cy="496062"/>
          </a:xfrm>
          <a:prstGeom prst="rect">
            <a:avLst/>
          </a:prstGeom>
        </p:spPr>
        <p:txBody>
          <a:bodyPr lIns="0" tIns="0" rIns="0" bIns="0" rtlCol="0" anchor="t">
            <a:spAutoFit/>
          </a:bodyPr>
          <a:lstStyle/>
          <a:p>
            <a:pPr marL="453390" lvl="1" indent="-226695">
              <a:lnSpc>
                <a:spcPts val="4389"/>
              </a:lnSpc>
              <a:buFont typeface="Arial"/>
              <a:buChar char="•"/>
            </a:pPr>
            <a:r>
              <a:rPr lang="en-US" sz="2100" b="1" spc="27">
                <a:solidFill>
                  <a:srgbClr val="545454"/>
                </a:solidFill>
                <a:latin typeface="Avenir Next LT Pro" panose="020B0504020202020204" pitchFamily="34" charset="0"/>
              </a:rPr>
              <a:t>airflow-worker : </a:t>
            </a:r>
            <a:r>
              <a:rPr lang="en-US" sz="2100" spc="27">
                <a:solidFill>
                  <a:srgbClr val="545454"/>
                </a:solidFill>
                <a:latin typeface="Avenir Next LT Pro" panose="020B0504020202020204" pitchFamily="34" charset="0"/>
              </a:rPr>
              <a:t>Le </a:t>
            </a:r>
            <a:r>
              <a:rPr lang="en-US" sz="2100" spc="27" err="1">
                <a:solidFill>
                  <a:srgbClr val="545454"/>
                </a:solidFill>
                <a:latin typeface="Avenir Next LT Pro" panose="020B0504020202020204" pitchFamily="34" charset="0"/>
              </a:rPr>
              <a:t>travailleur</a:t>
            </a:r>
            <a:r>
              <a:rPr lang="en-US" sz="2100" spc="27">
                <a:solidFill>
                  <a:srgbClr val="545454"/>
                </a:solidFill>
                <a:latin typeface="Avenir Next LT Pro" panose="020B0504020202020204" pitchFamily="34" charset="0"/>
              </a:rPr>
              <a:t> qui </a:t>
            </a:r>
            <a:r>
              <a:rPr lang="en-US" sz="2100" spc="27" err="1">
                <a:solidFill>
                  <a:srgbClr val="545454"/>
                </a:solidFill>
                <a:latin typeface="Avenir Next LT Pro" panose="020B0504020202020204" pitchFamily="34" charset="0"/>
              </a:rPr>
              <a:t>exécute</a:t>
            </a:r>
            <a:r>
              <a:rPr lang="en-US" sz="2100" spc="27">
                <a:solidFill>
                  <a:srgbClr val="545454"/>
                </a:solidFill>
                <a:latin typeface="Avenir Next LT Pro" panose="020B0504020202020204" pitchFamily="34" charset="0"/>
              </a:rPr>
              <a:t> les </a:t>
            </a:r>
            <a:r>
              <a:rPr lang="en-US" sz="2100" spc="27" err="1">
                <a:solidFill>
                  <a:srgbClr val="545454"/>
                </a:solidFill>
                <a:latin typeface="Avenir Next LT Pro" panose="020B0504020202020204" pitchFamily="34" charset="0"/>
              </a:rPr>
              <a:t>tâches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données</a:t>
            </a:r>
            <a:r>
              <a:rPr lang="en-US" sz="2100" spc="27">
                <a:solidFill>
                  <a:srgbClr val="545454"/>
                </a:solidFill>
                <a:latin typeface="Avenir Next LT Pro" panose="020B0504020202020204" pitchFamily="34" charset="0"/>
              </a:rPr>
              <a:t> par le </a:t>
            </a:r>
            <a:r>
              <a:rPr lang="en-US" sz="2100" spc="27" err="1">
                <a:solidFill>
                  <a:srgbClr val="545454"/>
                </a:solidFill>
                <a:latin typeface="Avenir Next LT Pro" panose="020B0504020202020204" pitchFamily="34" charset="0"/>
              </a:rPr>
              <a:t>planificateur</a:t>
            </a:r>
            <a:r>
              <a:rPr lang="en-US" sz="2100" spc="27">
                <a:solidFill>
                  <a:srgbClr val="545454"/>
                </a:solidFill>
                <a:latin typeface="Avenir Next LT Pro" panose="020B0504020202020204" pitchFamily="34" charset="0"/>
              </a:rPr>
              <a:t>.</a:t>
            </a:r>
          </a:p>
        </p:txBody>
      </p:sp>
      <p:sp>
        <p:nvSpPr>
          <p:cNvPr id="24" name="Espace réservé du numéro de diapositive 24">
            <a:extLst>
              <a:ext uri="{FF2B5EF4-FFF2-40B4-BE49-F238E27FC236}">
                <a16:creationId xmlns:a16="http://schemas.microsoft.com/office/drawing/2014/main" id="{D0195D78-08C4-E517-A603-55413C33E30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40</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dissolve">
                                      <p:cBhvr>
                                        <p:cTn id="1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62453" y="1336691"/>
            <a:ext cx="804837" cy="188856"/>
            <a:chOff x="0" y="0"/>
            <a:chExt cx="1073116" cy="251808"/>
          </a:xfrm>
        </p:grpSpPr>
        <p:grpSp>
          <p:nvGrpSpPr>
            <p:cNvPr id="3" name="Group 3"/>
            <p:cNvGrpSpPr/>
            <p:nvPr/>
          </p:nvGrpSpPr>
          <p:grpSpPr>
            <a:xfrm>
              <a:off x="0" y="0"/>
              <a:ext cx="251808" cy="251808"/>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5" name="Group 5"/>
            <p:cNvGrpSpPr/>
            <p:nvPr/>
          </p:nvGrpSpPr>
          <p:grpSpPr>
            <a:xfrm>
              <a:off x="410654" y="0"/>
              <a:ext cx="251808" cy="25180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7" name="Group 7"/>
            <p:cNvGrpSpPr/>
            <p:nvPr/>
          </p:nvGrpSpPr>
          <p:grpSpPr>
            <a:xfrm>
              <a:off x="821308" y="0"/>
              <a:ext cx="251808" cy="251808"/>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571102"/>
            <a:ext cx="9727319" cy="3106962"/>
          </a:xfrm>
          <a:prstGeom prst="rect">
            <a:avLst/>
          </a:prstGeom>
        </p:spPr>
      </p:pic>
      <p:pic>
        <p:nvPicPr>
          <p:cNvPr id="10" name="Picture 10"/>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1" name="Picture 11"/>
          <p:cNvPicPr>
            <a:picLocks noChangeAspect="1"/>
          </p:cNvPicPr>
          <p:nvPr/>
        </p:nvPicPr>
        <p:blipFill>
          <a:blip r:embed="rId5"/>
          <a:srcRect/>
          <a:stretch>
            <a:fillRect/>
          </a:stretch>
        </p:blipFill>
        <p:spPr>
          <a:xfrm>
            <a:off x="5687303" y="1084202"/>
            <a:ext cx="6034665" cy="3867175"/>
          </a:xfrm>
          <a:prstGeom prst="rect">
            <a:avLst/>
          </a:prstGeom>
        </p:spPr>
      </p:pic>
      <p:pic>
        <p:nvPicPr>
          <p:cNvPr id="12" name="Picture 12"/>
          <p:cNvPicPr>
            <a:picLocks noChangeAspect="1"/>
          </p:cNvPicPr>
          <p:nvPr/>
        </p:nvPicPr>
        <p:blipFill>
          <a:blip r:embed="rId6"/>
          <a:srcRect/>
          <a:stretch>
            <a:fillRect/>
          </a:stretch>
        </p:blipFill>
        <p:spPr>
          <a:xfrm>
            <a:off x="5687303" y="5605086"/>
            <a:ext cx="6034665" cy="3912799"/>
          </a:xfrm>
          <a:prstGeom prst="rect">
            <a:avLst/>
          </a:prstGeom>
        </p:spPr>
      </p:pic>
      <p:sp>
        <p:nvSpPr>
          <p:cNvPr id="14" name="TextBox 14"/>
          <p:cNvSpPr txBox="1"/>
          <p:nvPr/>
        </p:nvSpPr>
        <p:spPr>
          <a:xfrm>
            <a:off x="1028700" y="588140"/>
            <a:ext cx="15351870" cy="496062"/>
          </a:xfrm>
          <a:prstGeom prst="rect">
            <a:avLst/>
          </a:prstGeom>
        </p:spPr>
        <p:txBody>
          <a:bodyPr lIns="0" tIns="0" rIns="0" bIns="0" rtlCol="0" anchor="t">
            <a:spAutoFit/>
          </a:bodyPr>
          <a:lstStyle/>
          <a:p>
            <a:pPr marL="453390" lvl="1" indent="-226695">
              <a:lnSpc>
                <a:spcPts val="4389"/>
              </a:lnSpc>
              <a:buFont typeface="Arial"/>
              <a:buChar char="•"/>
            </a:pPr>
            <a:r>
              <a:rPr lang="en-US" sz="2100" b="1" spc="27" err="1">
                <a:solidFill>
                  <a:srgbClr val="545454"/>
                </a:solidFill>
                <a:latin typeface="Avenir Next LT Pro" panose="020B0504020202020204" pitchFamily="34" charset="0"/>
              </a:rPr>
              <a:t>postgres</a:t>
            </a:r>
            <a:r>
              <a:rPr lang="en-US" sz="2100" b="1" spc="27">
                <a:solidFill>
                  <a:srgbClr val="545454"/>
                </a:solidFill>
                <a:latin typeface="Avenir Next LT Pro" panose="020B0504020202020204" pitchFamily="34" charset="0"/>
              </a:rPr>
              <a:t> : </a:t>
            </a:r>
            <a:r>
              <a:rPr lang="en-US" sz="2100" spc="27">
                <a:solidFill>
                  <a:srgbClr val="545454"/>
                </a:solidFill>
                <a:latin typeface="Avenir Next LT Pro" panose="020B0504020202020204" pitchFamily="34" charset="0"/>
              </a:rPr>
              <a:t>La base de </a:t>
            </a:r>
            <a:r>
              <a:rPr lang="en-US" sz="2100" spc="27" err="1">
                <a:solidFill>
                  <a:srgbClr val="545454"/>
                </a:solidFill>
                <a:latin typeface="Avenir Next LT Pro" panose="020B0504020202020204" pitchFamily="34" charset="0"/>
              </a:rPr>
              <a:t>données</a:t>
            </a:r>
            <a:r>
              <a:rPr lang="en-US" sz="2100" spc="27">
                <a:solidFill>
                  <a:srgbClr val="545454"/>
                </a:solidFill>
                <a:latin typeface="Avenir Next LT Pro" panose="020B0504020202020204" pitchFamily="34" charset="0"/>
              </a:rPr>
              <a:t>.</a:t>
            </a:r>
          </a:p>
        </p:txBody>
      </p:sp>
      <p:sp>
        <p:nvSpPr>
          <p:cNvPr id="15" name="TextBox 15"/>
          <p:cNvSpPr txBox="1"/>
          <p:nvPr/>
        </p:nvSpPr>
        <p:spPr>
          <a:xfrm>
            <a:off x="1216631" y="4937574"/>
            <a:ext cx="15351870" cy="496062"/>
          </a:xfrm>
          <a:prstGeom prst="rect">
            <a:avLst/>
          </a:prstGeom>
        </p:spPr>
        <p:txBody>
          <a:bodyPr lIns="0" tIns="0" rIns="0" bIns="0" rtlCol="0" anchor="t">
            <a:spAutoFit/>
          </a:bodyPr>
          <a:lstStyle/>
          <a:p>
            <a:pPr marL="453390" lvl="1" indent="-226695">
              <a:lnSpc>
                <a:spcPts val="4389"/>
              </a:lnSpc>
              <a:buFont typeface="Arial"/>
              <a:buChar char="•"/>
            </a:pPr>
            <a:r>
              <a:rPr lang="en-US" sz="2100" b="1" spc="27" err="1">
                <a:solidFill>
                  <a:srgbClr val="545454"/>
                </a:solidFill>
                <a:latin typeface="Avenir Next LT Pro" panose="020B0504020202020204" pitchFamily="34" charset="0"/>
              </a:rPr>
              <a:t>redis</a:t>
            </a:r>
            <a:r>
              <a:rPr lang="en-US" sz="2100" b="1" spc="27">
                <a:solidFill>
                  <a:srgbClr val="545454"/>
                </a:solidFill>
                <a:latin typeface="Avenir Next LT Pro" panose="020B0504020202020204" pitchFamily="34" charset="0"/>
              </a:rPr>
              <a:t> – Les </a:t>
            </a:r>
            <a:r>
              <a:rPr lang="en-US" sz="2100" b="1" spc="27" err="1">
                <a:solidFill>
                  <a:srgbClr val="545454"/>
                </a:solidFill>
                <a:latin typeface="Avenir Next LT Pro" panose="020B0504020202020204" pitchFamily="34" charset="0"/>
              </a:rPr>
              <a:t>redis</a:t>
            </a:r>
            <a:r>
              <a:rPr lang="en-US" sz="2100" b="1" spc="27">
                <a:solidFill>
                  <a:srgbClr val="545454"/>
                </a:solidFill>
                <a:latin typeface="Avenir Next LT Pro" panose="020B0504020202020204" pitchFamily="34" charset="0"/>
              </a:rPr>
              <a:t> :  </a:t>
            </a:r>
            <a:r>
              <a:rPr lang="en-US" sz="2100" spc="27">
                <a:solidFill>
                  <a:srgbClr val="545454"/>
                </a:solidFill>
                <a:latin typeface="Avenir Next LT Pro" panose="020B0504020202020204" pitchFamily="34" charset="0"/>
              </a:rPr>
              <a:t>courtier (broker) qui </a:t>
            </a:r>
            <a:r>
              <a:rPr lang="en-US" sz="2100" spc="27" err="1">
                <a:solidFill>
                  <a:srgbClr val="545454"/>
                </a:solidFill>
                <a:latin typeface="Avenir Next LT Pro" panose="020B0504020202020204" pitchFamily="34" charset="0"/>
              </a:rPr>
              <a:t>transmet</a:t>
            </a:r>
            <a:r>
              <a:rPr lang="en-US" sz="2100" spc="27">
                <a:solidFill>
                  <a:srgbClr val="545454"/>
                </a:solidFill>
                <a:latin typeface="Avenir Next LT Pro" panose="020B0504020202020204" pitchFamily="34" charset="0"/>
              </a:rPr>
              <a:t> les messages du </a:t>
            </a:r>
            <a:r>
              <a:rPr lang="en-US" sz="2100" spc="27" err="1">
                <a:solidFill>
                  <a:srgbClr val="545454"/>
                </a:solidFill>
                <a:latin typeface="Avenir Next LT Pro" panose="020B0504020202020204" pitchFamily="34" charset="0"/>
              </a:rPr>
              <a:t>planificateur</a:t>
            </a:r>
            <a:r>
              <a:rPr lang="en-US" sz="2100" spc="27">
                <a:solidFill>
                  <a:srgbClr val="545454"/>
                </a:solidFill>
                <a:latin typeface="Avenir Next LT Pro" panose="020B0504020202020204" pitchFamily="34" charset="0"/>
              </a:rPr>
              <a:t> au </a:t>
            </a:r>
            <a:r>
              <a:rPr lang="en-US" sz="2100" spc="27" err="1">
                <a:solidFill>
                  <a:srgbClr val="545454"/>
                </a:solidFill>
                <a:latin typeface="Avenir Next LT Pro" panose="020B0504020202020204" pitchFamily="34" charset="0"/>
              </a:rPr>
              <a:t>travailleur</a:t>
            </a:r>
            <a:r>
              <a:rPr lang="en-US" sz="2100" spc="27">
                <a:solidFill>
                  <a:srgbClr val="545454"/>
                </a:solidFill>
                <a:latin typeface="Avenir Next LT Pro" panose="020B0504020202020204" pitchFamily="34" charset="0"/>
              </a:rPr>
              <a:t>.</a:t>
            </a:r>
          </a:p>
        </p:txBody>
      </p:sp>
      <p:sp>
        <p:nvSpPr>
          <p:cNvPr id="24" name="Espace réservé du numéro de diapositive 24">
            <a:extLst>
              <a:ext uri="{FF2B5EF4-FFF2-40B4-BE49-F238E27FC236}">
                <a16:creationId xmlns:a16="http://schemas.microsoft.com/office/drawing/2014/main" id="{C7FC8F3E-A786-BBDF-3FB9-4B4F9F69DC3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41</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dissolve">
                                      <p:cBhvr>
                                        <p:cTn id="1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704632"/>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panose="020B0504020202020204" pitchFamily="34" charset="0"/>
              </a:rPr>
              <a:t>CONFIGURER APACHE AIRFLOW AVEC DOCKER-COMPOSE EN 5 MINUTES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2" name="Group 12"/>
          <p:cNvGrpSpPr/>
          <p:nvPr/>
        </p:nvGrpSpPr>
        <p:grpSpPr>
          <a:xfrm>
            <a:off x="4555037" y="3551152"/>
            <a:ext cx="9803903" cy="3303091"/>
            <a:chOff x="0" y="-205809"/>
            <a:chExt cx="2582098" cy="869950"/>
          </a:xfrm>
        </p:grpSpPr>
        <p:sp>
          <p:nvSpPr>
            <p:cNvPr id="13" name="Freeform 13"/>
            <p:cNvSpPr/>
            <p:nvPr/>
          </p:nvSpPr>
          <p:spPr>
            <a:xfrm>
              <a:off x="0" y="0"/>
              <a:ext cx="2417232" cy="449983"/>
            </a:xfrm>
            <a:custGeom>
              <a:avLst/>
              <a:gdLst/>
              <a:ahLst/>
              <a:cxnLst/>
              <a:rect l="l" t="t" r="r" b="b"/>
              <a:pathLst>
                <a:path w="2417232" h="449983">
                  <a:moveTo>
                    <a:pt x="43020" y="0"/>
                  </a:moveTo>
                  <a:lnTo>
                    <a:pt x="2374211" y="0"/>
                  </a:lnTo>
                  <a:cubicBezTo>
                    <a:pt x="2385621" y="0"/>
                    <a:pt x="2396563" y="4532"/>
                    <a:pt x="2404631" y="12600"/>
                  </a:cubicBezTo>
                  <a:cubicBezTo>
                    <a:pt x="2412699" y="20668"/>
                    <a:pt x="2417232" y="31611"/>
                    <a:pt x="2417232" y="43020"/>
                  </a:cubicBezTo>
                  <a:lnTo>
                    <a:pt x="2417232" y="406963"/>
                  </a:lnTo>
                  <a:cubicBezTo>
                    <a:pt x="2417232" y="430722"/>
                    <a:pt x="2397971" y="449983"/>
                    <a:pt x="2374211" y="449983"/>
                  </a:cubicBezTo>
                  <a:lnTo>
                    <a:pt x="43020" y="449983"/>
                  </a:lnTo>
                  <a:cubicBezTo>
                    <a:pt x="19261" y="449983"/>
                    <a:pt x="0" y="430722"/>
                    <a:pt x="0" y="406963"/>
                  </a:cubicBezTo>
                  <a:lnTo>
                    <a:pt x="0" y="43020"/>
                  </a:lnTo>
                  <a:cubicBezTo>
                    <a:pt x="0" y="19261"/>
                    <a:pt x="19261" y="0"/>
                    <a:pt x="43020" y="0"/>
                  </a:cubicBezTo>
                  <a:close/>
                </a:path>
              </a:pathLst>
            </a:custGeom>
            <a:solidFill>
              <a:srgbClr val="3B3838"/>
            </a:solidFill>
            <a:ln w="38100">
              <a:solidFill>
                <a:srgbClr val="BBCBCD"/>
              </a:solidFill>
            </a:ln>
          </p:spPr>
        </p:sp>
        <p:sp>
          <p:nvSpPr>
            <p:cNvPr id="14" name="TextBox 14"/>
            <p:cNvSpPr txBox="1"/>
            <p:nvPr/>
          </p:nvSpPr>
          <p:spPr>
            <a:xfrm>
              <a:off x="0" y="-205809"/>
              <a:ext cx="2582098" cy="869950"/>
            </a:xfrm>
            <a:prstGeom prst="rect">
              <a:avLst/>
            </a:prstGeom>
          </p:spPr>
          <p:txBody>
            <a:bodyPr lIns="50800" tIns="50800" rIns="50800" bIns="50800" rtlCol="0" anchor="ctr"/>
            <a:lstStyle/>
            <a:p>
              <a:pPr>
                <a:lnSpc>
                  <a:spcPts val="3919"/>
                </a:lnSpc>
              </a:pPr>
              <a:r>
                <a:rPr lang="en-US" sz="2799">
                  <a:solidFill>
                    <a:srgbClr val="FFFFFF"/>
                  </a:solidFill>
                  <a:latin typeface="Roboto Mono Regular" panose="020B0604020202020204" charset="0"/>
                  <a:ea typeface="Roboto Mono Regular" panose="020B0604020202020204" charset="0"/>
                </a:rPr>
                <a:t>   </a:t>
              </a:r>
              <a:r>
                <a:rPr lang="en-US" sz="2799" err="1">
                  <a:solidFill>
                    <a:srgbClr val="FFFFFF"/>
                  </a:solidFill>
                  <a:latin typeface="Roboto Mono Regular" panose="020B0604020202020204" charset="0"/>
                  <a:ea typeface="Roboto Mono Regular" panose="020B0604020202020204" charset="0"/>
                </a:rPr>
                <a:t>mkdir</a:t>
              </a:r>
              <a:r>
                <a:rPr lang="en-US" sz="2799">
                  <a:solidFill>
                    <a:srgbClr val="FFFFFF"/>
                  </a:solidFill>
                  <a:latin typeface="Roboto Mono Regular" panose="020B0604020202020204" charset="0"/>
                  <a:ea typeface="Roboto Mono Regular" panose="020B0604020202020204" charset="0"/>
                </a:rPr>
                <a:t> -p ./</a:t>
              </a:r>
              <a:r>
                <a:rPr lang="en-US" sz="2799" err="1">
                  <a:solidFill>
                    <a:srgbClr val="FFFFFF"/>
                  </a:solidFill>
                  <a:latin typeface="Roboto Mono Regular" panose="020B0604020202020204" charset="0"/>
                  <a:ea typeface="Roboto Mono Regular" panose="020B0604020202020204" charset="0"/>
                </a:rPr>
                <a:t>dags</a:t>
              </a:r>
              <a:r>
                <a:rPr lang="en-US" sz="2799">
                  <a:solidFill>
                    <a:srgbClr val="FFFFFF"/>
                  </a:solidFill>
                  <a:latin typeface="Roboto Mono Regular" panose="020B0604020202020204" charset="0"/>
                  <a:ea typeface="Roboto Mono Regular" panose="020B0604020202020204" charset="0"/>
                </a:rPr>
                <a:t> ./logs ./plugins</a:t>
              </a:r>
            </a:p>
            <a:p>
              <a:pPr>
                <a:lnSpc>
                  <a:spcPts val="3919"/>
                </a:lnSpc>
              </a:pPr>
              <a:r>
                <a:rPr lang="en-US" sz="2799">
                  <a:solidFill>
                    <a:srgbClr val="FFFFFF"/>
                  </a:solidFill>
                  <a:latin typeface="Roboto Mono Regular" panose="020B0604020202020204" charset="0"/>
                  <a:ea typeface="Roboto Mono Regular" panose="020B0604020202020204" charset="0"/>
                </a:rPr>
                <a:t>   </a:t>
              </a:r>
              <a:r>
                <a:rPr lang="en-US" sz="2799">
                  <a:solidFill>
                    <a:srgbClr val="01B44A"/>
                  </a:solidFill>
                  <a:latin typeface="Roboto Mono Regular" panose="020B0604020202020204" charset="0"/>
                  <a:ea typeface="Roboto Mono Regular" panose="020B0604020202020204" charset="0"/>
                </a:rPr>
                <a:t>echo </a:t>
              </a:r>
              <a:r>
                <a:rPr lang="en-US" sz="2799">
                  <a:solidFill>
                    <a:srgbClr val="FFFFFF"/>
                  </a:solidFill>
                  <a:latin typeface="Roboto Mono Regular" panose="020B0604020202020204" charset="0"/>
                  <a:ea typeface="Roboto Mono Regular" panose="020B0604020202020204" charset="0"/>
                </a:rPr>
                <a:t>-e</a:t>
              </a:r>
              <a:r>
                <a:rPr lang="en-US" sz="2799">
                  <a:solidFill>
                    <a:srgbClr val="E9462C"/>
                  </a:solidFill>
                  <a:latin typeface="Roboto Mono Regular" panose="020B0604020202020204" charset="0"/>
                  <a:ea typeface="Roboto Mono Regular" panose="020B0604020202020204" charset="0"/>
                </a:rPr>
                <a:t> "AIRFLOW_UID=</a:t>
              </a:r>
              <a:r>
                <a:rPr lang="en-US" sz="2799">
                  <a:solidFill>
                    <a:srgbClr val="1C88CF"/>
                  </a:solidFill>
                  <a:latin typeface="Roboto Mono Regular" panose="020B0604020202020204" charset="0"/>
                  <a:ea typeface="Roboto Mono Regular" panose="020B0604020202020204" charset="0"/>
                </a:rPr>
                <a:t>$(</a:t>
              </a:r>
              <a:r>
                <a:rPr lang="en-US" sz="2799">
                  <a:solidFill>
                    <a:srgbClr val="FFFFFF"/>
                  </a:solidFill>
                  <a:latin typeface="Roboto Mono Regular" panose="020B0604020202020204" charset="0"/>
                  <a:ea typeface="Roboto Mono Regular" panose="020B0604020202020204" charset="0"/>
                </a:rPr>
                <a:t>id -u</a:t>
              </a:r>
              <a:r>
                <a:rPr lang="en-US" sz="2799">
                  <a:solidFill>
                    <a:srgbClr val="1C88CF"/>
                  </a:solidFill>
                  <a:latin typeface="Roboto Mono Regular" panose="020B0604020202020204" charset="0"/>
                  <a:ea typeface="Roboto Mono Regular" panose="020B0604020202020204" charset="0"/>
                </a:rPr>
                <a:t>)</a:t>
              </a:r>
              <a:r>
                <a:rPr lang="en-US" sz="2799">
                  <a:solidFill>
                    <a:srgbClr val="E9462C"/>
                  </a:solidFill>
                  <a:latin typeface="Roboto Mono Regular" panose="020B0604020202020204" charset="0"/>
                  <a:ea typeface="Roboto Mono Regular" panose="020B0604020202020204" charset="0"/>
                </a:rPr>
                <a:t>"</a:t>
              </a:r>
              <a:r>
                <a:rPr lang="en-US" sz="2799">
                  <a:solidFill>
                    <a:srgbClr val="FFFFFF"/>
                  </a:solidFill>
                  <a:latin typeface="Roboto Mono Regular" panose="020B0604020202020204" charset="0"/>
                  <a:ea typeface="Roboto Mono Regular" panose="020B0604020202020204" charset="0"/>
                </a:rPr>
                <a:t> &gt; .env</a:t>
              </a:r>
            </a:p>
          </p:txBody>
        </p:sp>
      </p:grpSp>
      <p:sp>
        <p:nvSpPr>
          <p:cNvPr id="16" name="TextBox 16"/>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b="1" spc="36">
                <a:solidFill>
                  <a:srgbClr val="8CA9AD"/>
                </a:solidFill>
                <a:latin typeface="Avenir Next LT Pro" panose="020B0504020202020204" pitchFamily="34" charset="0"/>
              </a:rPr>
              <a:t>INITIALISATION DE L'ENVIRONNEMENT</a:t>
            </a:r>
          </a:p>
        </p:txBody>
      </p:sp>
      <p:sp>
        <p:nvSpPr>
          <p:cNvPr id="17" name="TextBox 17"/>
          <p:cNvSpPr txBox="1"/>
          <p:nvPr/>
        </p:nvSpPr>
        <p:spPr>
          <a:xfrm>
            <a:off x="1336030" y="3026896"/>
            <a:ext cx="15351870" cy="1048512"/>
          </a:xfrm>
          <a:prstGeom prst="rect">
            <a:avLst/>
          </a:prstGeom>
        </p:spPr>
        <p:txBody>
          <a:bodyPr lIns="0" tIns="0" rIns="0" bIns="0" rtlCol="0" anchor="t">
            <a:spAutoFit/>
          </a:bodyPr>
          <a:lstStyle/>
          <a:p>
            <a:pPr>
              <a:lnSpc>
                <a:spcPts val="4389"/>
              </a:lnSpc>
            </a:pPr>
            <a:r>
              <a:rPr lang="en-US" sz="2100" spc="27">
                <a:solidFill>
                  <a:srgbClr val="545454"/>
                </a:solidFill>
                <a:latin typeface="Avenir Next LT Pro" panose="020B0504020202020204" pitchFamily="34" charset="0"/>
              </a:rPr>
              <a:t>Avant de </a:t>
            </a:r>
            <a:r>
              <a:rPr lang="en-US" sz="2100" spc="27" err="1">
                <a:solidFill>
                  <a:srgbClr val="545454"/>
                </a:solidFill>
                <a:latin typeface="Avenir Next LT Pro" panose="020B0504020202020204" pitchFamily="34" charset="0"/>
              </a:rPr>
              <a:t>démarrer</a:t>
            </a:r>
            <a:r>
              <a:rPr lang="en-US" sz="2100" spc="27">
                <a:solidFill>
                  <a:srgbClr val="545454"/>
                </a:solidFill>
                <a:latin typeface="Avenir Next LT Pro" panose="020B0504020202020204" pitchFamily="34" charset="0"/>
              </a:rPr>
              <a:t> Airflow pour la première </a:t>
            </a:r>
            <a:r>
              <a:rPr lang="en-US" sz="2100" spc="27" err="1">
                <a:solidFill>
                  <a:srgbClr val="545454"/>
                </a:solidFill>
                <a:latin typeface="Avenir Next LT Pro" panose="020B0504020202020204" pitchFamily="34" charset="0"/>
              </a:rPr>
              <a:t>fois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vous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devez</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préparer</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votre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environnement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c'est</a:t>
            </a:r>
            <a:r>
              <a:rPr lang="en-US" sz="2100" spc="27">
                <a:solidFill>
                  <a:srgbClr val="545454"/>
                </a:solidFill>
                <a:latin typeface="Avenir Next LT Pro" panose="020B0504020202020204" pitchFamily="34" charset="0"/>
              </a:rPr>
              <a:t>-à-dire </a:t>
            </a:r>
            <a:r>
              <a:rPr lang="en-US" sz="2100" spc="27" err="1">
                <a:solidFill>
                  <a:srgbClr val="545454"/>
                </a:solidFill>
                <a:latin typeface="Avenir Next LT Pro" panose="020B0504020202020204" pitchFamily="34" charset="0"/>
              </a:rPr>
              <a:t>créer</a:t>
            </a:r>
            <a:r>
              <a:rPr lang="en-US" sz="2100" spc="27">
                <a:solidFill>
                  <a:srgbClr val="545454"/>
                </a:solidFill>
                <a:latin typeface="Avenir Next LT Pro" panose="020B0504020202020204" pitchFamily="34" charset="0"/>
              </a:rPr>
              <a:t> les </a:t>
            </a:r>
            <a:r>
              <a:rPr lang="en-US" sz="2100" spc="27" err="1">
                <a:solidFill>
                  <a:srgbClr val="545454"/>
                </a:solidFill>
                <a:latin typeface="Avenir Next LT Pro" panose="020B0504020202020204" pitchFamily="34" charset="0"/>
              </a:rPr>
              <a:t>fichiers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nécessaires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répertoires</a:t>
            </a:r>
            <a:r>
              <a:rPr lang="en-US" sz="2100" spc="27">
                <a:solidFill>
                  <a:srgbClr val="545454"/>
                </a:solidFill>
                <a:latin typeface="Avenir Next LT Pro" panose="020B0504020202020204" pitchFamily="34" charset="0"/>
              </a:rPr>
              <a:t> et </a:t>
            </a:r>
            <a:r>
              <a:rPr lang="en-US" sz="2100" spc="27" err="1">
                <a:solidFill>
                  <a:srgbClr val="545454"/>
                </a:solidFill>
                <a:latin typeface="Avenir Next LT Pro" panose="020B0504020202020204" pitchFamily="34" charset="0"/>
              </a:rPr>
              <a:t>initialiser</a:t>
            </a:r>
            <a:r>
              <a:rPr lang="en-US" sz="2100" spc="27">
                <a:solidFill>
                  <a:srgbClr val="545454"/>
                </a:solidFill>
                <a:latin typeface="Avenir Next LT Pro" panose="020B0504020202020204" pitchFamily="34" charset="0"/>
              </a:rPr>
              <a:t> la base de </a:t>
            </a:r>
            <a:r>
              <a:rPr lang="en-US" sz="2100" spc="27" err="1">
                <a:solidFill>
                  <a:srgbClr val="545454"/>
                </a:solidFill>
                <a:latin typeface="Avenir Next LT Pro" panose="020B0504020202020204" pitchFamily="34" charset="0"/>
              </a:rPr>
              <a:t>données</a:t>
            </a:r>
            <a:r>
              <a:rPr lang="en-US" sz="2100" spc="27">
                <a:solidFill>
                  <a:srgbClr val="545454"/>
                </a:solidFill>
                <a:latin typeface="Avenir Next LT Pro" panose="020B0504020202020204" pitchFamily="34" charset="0"/>
              </a:rPr>
              <a:t>.</a:t>
            </a:r>
          </a:p>
        </p:txBody>
      </p:sp>
      <p:sp>
        <p:nvSpPr>
          <p:cNvPr id="18" name="TextBox 18"/>
          <p:cNvSpPr txBox="1"/>
          <p:nvPr/>
        </p:nvSpPr>
        <p:spPr>
          <a:xfrm>
            <a:off x="1336030" y="6117312"/>
            <a:ext cx="15351870" cy="2746842"/>
          </a:xfrm>
          <a:prstGeom prst="rect">
            <a:avLst/>
          </a:prstGeom>
        </p:spPr>
        <p:txBody>
          <a:bodyPr lIns="0" tIns="0" rIns="0" bIns="0" rtlCol="0" anchor="t">
            <a:spAutoFit/>
          </a:bodyPr>
          <a:lstStyle/>
          <a:p>
            <a:pPr marL="453390" lvl="1" indent="-226695">
              <a:lnSpc>
                <a:spcPts val="4389"/>
              </a:lnSpc>
              <a:buFont typeface="Arial"/>
              <a:buChar char="•"/>
            </a:pPr>
            <a:r>
              <a:rPr lang="en-US" sz="2100" spc="27">
                <a:solidFill>
                  <a:srgbClr val="545454"/>
                </a:solidFill>
                <a:latin typeface="Avenir Next LT Pro" panose="020B0504020202020204" pitchFamily="34" charset="0"/>
              </a:rPr>
              <a:t>La première </a:t>
            </a:r>
            <a:r>
              <a:rPr lang="en-US" sz="2100" spc="27" err="1">
                <a:solidFill>
                  <a:srgbClr val="545454"/>
                </a:solidFill>
                <a:latin typeface="Avenir Next LT Pro" panose="020B0504020202020204" pitchFamily="34" charset="0"/>
              </a:rPr>
              <a:t>commande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crée</a:t>
            </a:r>
            <a:r>
              <a:rPr lang="en-US" sz="2100" spc="27">
                <a:solidFill>
                  <a:srgbClr val="545454"/>
                </a:solidFill>
                <a:latin typeface="Avenir Next LT Pro" panose="020B0504020202020204" pitchFamily="34" charset="0"/>
              </a:rPr>
              <a:t> trois </a:t>
            </a:r>
            <a:r>
              <a:rPr lang="en-US" sz="2100" spc="27" err="1">
                <a:solidFill>
                  <a:srgbClr val="545454"/>
                </a:solidFill>
                <a:latin typeface="Avenir Next LT Pro" panose="020B0504020202020204" pitchFamily="34" charset="0"/>
              </a:rPr>
              <a:t>répertoires</a:t>
            </a:r>
            <a:r>
              <a:rPr lang="en-US" sz="2100" spc="27">
                <a:solidFill>
                  <a:srgbClr val="545454"/>
                </a:solidFill>
                <a:latin typeface="Avenir Next LT Pro" panose="020B0504020202020204" pitchFamily="34" charset="0"/>
              </a:rPr>
              <a:t> dans le </a:t>
            </a:r>
            <a:r>
              <a:rPr lang="en-US" sz="2100" spc="27" err="1">
                <a:solidFill>
                  <a:srgbClr val="545454"/>
                </a:solidFill>
                <a:latin typeface="Avenir Next LT Pro" panose="020B0504020202020204" pitchFamily="34" charset="0"/>
              </a:rPr>
              <a:t>répertoire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actuel</a:t>
            </a:r>
            <a:r>
              <a:rPr lang="en-US" sz="2100" spc="27">
                <a:solidFill>
                  <a:srgbClr val="545454"/>
                </a:solidFill>
                <a:latin typeface="Avenir Next LT Pro" panose="020B0504020202020204" pitchFamily="34" charset="0"/>
              </a:rPr>
              <a:t> (./), </a:t>
            </a:r>
            <a:r>
              <a:rPr lang="en-US" sz="2100" spc="27" err="1">
                <a:solidFill>
                  <a:srgbClr val="545454"/>
                </a:solidFill>
                <a:latin typeface="Avenir Next LT Pro" panose="020B0504020202020204" pitchFamily="34" charset="0"/>
              </a:rPr>
              <a:t>nommément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dags</a:t>
            </a:r>
            <a:r>
              <a:rPr lang="en-US" sz="2100" spc="27">
                <a:solidFill>
                  <a:srgbClr val="545454"/>
                </a:solidFill>
                <a:latin typeface="Avenir Next LT Pro" panose="020B0504020202020204" pitchFamily="34" charset="0"/>
              </a:rPr>
              <a:t>, logs et plugins. </a:t>
            </a:r>
            <a:br>
              <a:rPr lang="en-US" sz="2100" spc="27">
                <a:solidFill>
                  <a:srgbClr val="545454"/>
                </a:solidFill>
                <a:latin typeface="Avenir Next LT Pro" panose="020B0504020202020204" pitchFamily="34" charset="0"/>
              </a:rPr>
            </a:br>
            <a:r>
              <a:rPr lang="en-US" sz="2100" spc="27" err="1">
                <a:solidFill>
                  <a:srgbClr val="545454"/>
                </a:solidFill>
                <a:latin typeface="Avenir Next LT Pro" panose="020B0504020202020204" pitchFamily="34" charset="0"/>
              </a:rPr>
              <a:t>L'option</a:t>
            </a:r>
            <a:r>
              <a:rPr lang="en-US" sz="2100" spc="27">
                <a:solidFill>
                  <a:srgbClr val="545454"/>
                </a:solidFill>
                <a:latin typeface="Avenir Next LT Pro" panose="020B0504020202020204" pitchFamily="34" charset="0"/>
              </a:rPr>
              <a:t> -p </a:t>
            </a:r>
            <a:r>
              <a:rPr lang="en-US" sz="2100" spc="27" err="1">
                <a:solidFill>
                  <a:srgbClr val="545454"/>
                </a:solidFill>
                <a:latin typeface="Avenir Next LT Pro" panose="020B0504020202020204" pitchFamily="34" charset="0"/>
              </a:rPr>
              <a:t>signifie</a:t>
            </a:r>
            <a:r>
              <a:rPr lang="en-US" sz="2100" spc="27">
                <a:solidFill>
                  <a:srgbClr val="545454"/>
                </a:solidFill>
                <a:latin typeface="Avenir Next LT Pro" panose="020B0504020202020204" pitchFamily="34" charset="0"/>
              </a:rPr>
              <a:t> que les </a:t>
            </a:r>
            <a:r>
              <a:rPr lang="en-US" sz="2100" spc="27" err="1">
                <a:solidFill>
                  <a:srgbClr val="545454"/>
                </a:solidFill>
                <a:latin typeface="Avenir Next LT Pro" panose="020B0504020202020204" pitchFamily="34" charset="0"/>
              </a:rPr>
              <a:t>répertoires</a:t>
            </a:r>
            <a:r>
              <a:rPr lang="en-US" sz="2100" spc="27">
                <a:solidFill>
                  <a:srgbClr val="545454"/>
                </a:solidFill>
                <a:latin typeface="Avenir Next LT Pro" panose="020B0504020202020204" pitchFamily="34" charset="0"/>
              </a:rPr>
              <a:t> parents </a:t>
            </a:r>
            <a:r>
              <a:rPr lang="en-US" sz="2100" spc="27" err="1">
                <a:solidFill>
                  <a:srgbClr val="545454"/>
                </a:solidFill>
                <a:latin typeface="Avenir Next LT Pro" panose="020B0504020202020204" pitchFamily="34" charset="0"/>
              </a:rPr>
              <a:t>seront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également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créés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si</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nécessaire</a:t>
            </a:r>
            <a:r>
              <a:rPr lang="en-US" sz="2100" spc="27">
                <a:solidFill>
                  <a:srgbClr val="545454"/>
                </a:solidFill>
                <a:latin typeface="Avenir Next LT Pro" panose="020B0504020202020204" pitchFamily="34" charset="0"/>
              </a:rPr>
              <a:t>.</a:t>
            </a:r>
          </a:p>
          <a:p>
            <a:pPr marL="453390" lvl="1" indent="-226695">
              <a:lnSpc>
                <a:spcPts val="4389"/>
              </a:lnSpc>
              <a:buFont typeface="Arial"/>
              <a:buChar char="•"/>
            </a:pPr>
            <a:r>
              <a:rPr lang="en-US" sz="2100" spc="27">
                <a:solidFill>
                  <a:srgbClr val="545454"/>
                </a:solidFill>
                <a:latin typeface="Avenir Next LT Pro" panose="020B0504020202020204" pitchFamily="34" charset="0"/>
              </a:rPr>
              <a:t>La </a:t>
            </a:r>
            <a:r>
              <a:rPr lang="en-US" sz="2100" spc="27" err="1">
                <a:solidFill>
                  <a:srgbClr val="545454"/>
                </a:solidFill>
                <a:latin typeface="Avenir Next LT Pro" panose="020B0504020202020204" pitchFamily="34" charset="0"/>
              </a:rPr>
              <a:t>deuxième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commande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crée</a:t>
            </a:r>
            <a:r>
              <a:rPr lang="en-US" sz="2100" spc="27">
                <a:solidFill>
                  <a:srgbClr val="545454"/>
                </a:solidFill>
                <a:latin typeface="Avenir Next LT Pro" panose="020B0504020202020204" pitchFamily="34" charset="0"/>
              </a:rPr>
              <a:t> un </a:t>
            </a:r>
            <a:r>
              <a:rPr lang="en-US" sz="2100" spc="27" err="1">
                <a:solidFill>
                  <a:srgbClr val="545454"/>
                </a:solidFill>
                <a:latin typeface="Avenir Next LT Pro" panose="020B0504020202020204" pitchFamily="34" charset="0"/>
              </a:rPr>
              <a:t>fichier</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nommé</a:t>
            </a:r>
            <a:r>
              <a:rPr lang="en-US" sz="2100" spc="27">
                <a:solidFill>
                  <a:srgbClr val="545454"/>
                </a:solidFill>
                <a:latin typeface="Avenir Next LT Pro" panose="020B0504020202020204" pitchFamily="34" charset="0"/>
              </a:rPr>
              <a:t> .env dans le </a:t>
            </a:r>
            <a:r>
              <a:rPr lang="en-US" sz="2100" spc="27" err="1">
                <a:solidFill>
                  <a:srgbClr val="545454"/>
                </a:solidFill>
                <a:latin typeface="Avenir Next LT Pro" panose="020B0504020202020204" pitchFamily="34" charset="0"/>
              </a:rPr>
              <a:t>répertoire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actuel</a:t>
            </a:r>
            <a:r>
              <a:rPr lang="en-US" sz="2100" spc="27">
                <a:solidFill>
                  <a:srgbClr val="545454"/>
                </a:solidFill>
                <a:latin typeface="Avenir Next LT Pro" panose="020B0504020202020204" pitchFamily="34" charset="0"/>
              </a:rPr>
              <a:t> et y </a:t>
            </a:r>
            <a:r>
              <a:rPr lang="en-US" sz="2100" spc="27" err="1">
                <a:solidFill>
                  <a:srgbClr val="545454"/>
                </a:solidFill>
                <a:latin typeface="Avenir Next LT Pro" panose="020B0504020202020204" pitchFamily="34" charset="0"/>
              </a:rPr>
              <a:t>écrit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une</a:t>
            </a:r>
            <a:r>
              <a:rPr lang="en-US" sz="2100" spc="27">
                <a:solidFill>
                  <a:srgbClr val="545454"/>
                </a:solidFill>
                <a:latin typeface="Avenir Next LT Pro" panose="020B0504020202020204" pitchFamily="34" charset="0"/>
              </a:rPr>
              <a:t> variable </a:t>
            </a:r>
            <a:r>
              <a:rPr lang="en-US" sz="2100" spc="27" err="1">
                <a:solidFill>
                  <a:srgbClr val="545454"/>
                </a:solidFill>
                <a:latin typeface="Avenir Next LT Pro" panose="020B0504020202020204" pitchFamily="34" charset="0"/>
              </a:rPr>
              <a:t>d'environnement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appelée</a:t>
            </a:r>
            <a:r>
              <a:rPr lang="en-US" sz="2100" spc="27">
                <a:solidFill>
                  <a:srgbClr val="545454"/>
                </a:solidFill>
                <a:latin typeface="Avenir Next LT Pro" panose="020B0504020202020204" pitchFamily="34" charset="0"/>
              </a:rPr>
              <a:t> AIRFLOW_UID </a:t>
            </a:r>
            <a:r>
              <a:rPr lang="en-US" sz="2100" spc="27" err="1">
                <a:solidFill>
                  <a:srgbClr val="545454"/>
                </a:solidFill>
                <a:latin typeface="Avenir Next LT Pro" panose="020B0504020202020204" pitchFamily="34" charset="0"/>
              </a:rPr>
              <a:t>contenant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l'ID</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utilisateur</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l'utilisateur</a:t>
            </a:r>
            <a:r>
              <a:rPr lang="en-US" sz="2100" spc="27">
                <a:solidFill>
                  <a:srgbClr val="545454"/>
                </a:solidFill>
                <a:latin typeface="Avenir Next LT Pro" panose="020B0504020202020204" pitchFamily="34" charset="0"/>
              </a:rPr>
              <a:t> courant</a:t>
            </a:r>
          </a:p>
          <a:p>
            <a:pPr>
              <a:lnSpc>
                <a:spcPts val="4389"/>
              </a:lnSpc>
            </a:pPr>
            <a:endParaRPr lang="en-US" sz="2100" spc="27">
              <a:solidFill>
                <a:srgbClr val="545454"/>
              </a:solidFill>
              <a:latin typeface="Avenir Next LT Pro" panose="020B0504020202020204" pitchFamily="34" charset="0"/>
            </a:endParaRPr>
          </a:p>
        </p:txBody>
      </p:sp>
      <p:sp>
        <p:nvSpPr>
          <p:cNvPr id="27" name="Espace réservé du numéro de diapositive 24">
            <a:extLst>
              <a:ext uri="{FF2B5EF4-FFF2-40B4-BE49-F238E27FC236}">
                <a16:creationId xmlns:a16="http://schemas.microsoft.com/office/drawing/2014/main" id="{E4AA925E-5630-9510-5291-D595B5919C5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42</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dissolve">
                                      <p:cBhvr>
                                        <p:cTn id="12"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704632"/>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panose="020B0504020202020204" pitchFamily="34" charset="0"/>
              </a:rPr>
              <a:t>CONFIGURER APACHE AIRFLOW AVEC DOCKER-COMPOSE EN 5 MINUTES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2" name="TextBox 12"/>
          <p:cNvSpPr txBox="1"/>
          <p:nvPr/>
        </p:nvSpPr>
        <p:spPr>
          <a:xfrm>
            <a:off x="1216631" y="3063580"/>
            <a:ext cx="15351870" cy="5677132"/>
          </a:xfrm>
          <a:prstGeom prst="rect">
            <a:avLst/>
          </a:prstGeom>
        </p:spPr>
        <p:txBody>
          <a:bodyPr lIns="0" tIns="0" rIns="0" bIns="0" rtlCol="0" anchor="t">
            <a:spAutoFit/>
          </a:bodyPr>
          <a:lstStyle/>
          <a:p>
            <a:pPr marL="453390" lvl="1" indent="-226695">
              <a:lnSpc>
                <a:spcPts val="4955"/>
              </a:lnSpc>
              <a:buFont typeface="Arial"/>
              <a:buChar char="•"/>
            </a:pPr>
            <a:r>
              <a:rPr lang="en-US" sz="2100" b="1" spc="27">
                <a:solidFill>
                  <a:srgbClr val="545454"/>
                </a:solidFill>
                <a:latin typeface="Avenir Next LT Pro" panose="020B0504020202020204" pitchFamily="34" charset="0"/>
              </a:rPr>
              <a:t>"</a:t>
            </a:r>
            <a:r>
              <a:rPr lang="en-US" sz="2100" b="1" spc="27" err="1">
                <a:solidFill>
                  <a:srgbClr val="545454"/>
                </a:solidFill>
                <a:latin typeface="Avenir Next LT Pro" panose="020B0504020202020204" pitchFamily="34" charset="0"/>
              </a:rPr>
              <a:t>dags</a:t>
            </a:r>
            <a:r>
              <a:rPr lang="en-US" sz="2100" b="1" spc="27">
                <a:solidFill>
                  <a:srgbClr val="545454"/>
                </a:solidFill>
                <a:latin typeface="Avenir Next LT Pro" panose="020B0504020202020204" pitchFamily="34" charset="0"/>
              </a:rPr>
              <a:t>" </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C'est</a:t>
            </a:r>
            <a:r>
              <a:rPr lang="en-US" sz="2100" spc="27">
                <a:solidFill>
                  <a:srgbClr val="545454"/>
                </a:solidFill>
                <a:latin typeface="Avenir Next LT Pro" panose="020B0504020202020204" pitchFamily="34" charset="0"/>
              </a:rPr>
              <a:t> un </a:t>
            </a:r>
            <a:r>
              <a:rPr lang="en-US" sz="2100" spc="27" err="1">
                <a:solidFill>
                  <a:srgbClr val="545454"/>
                </a:solidFill>
                <a:latin typeface="Avenir Next LT Pro" panose="020B0504020202020204" pitchFamily="34" charset="0"/>
              </a:rPr>
              <a:t>répertoire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où</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vous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pouvez</a:t>
            </a:r>
            <a:r>
              <a:rPr lang="en-US" sz="2100" spc="27">
                <a:solidFill>
                  <a:srgbClr val="545454"/>
                </a:solidFill>
                <a:latin typeface="Avenir Next LT Pro" panose="020B0504020202020204" pitchFamily="34" charset="0"/>
              </a:rPr>
              <a:t> stocker des </a:t>
            </a:r>
            <a:r>
              <a:rPr lang="en-US" sz="2100" spc="27" err="1">
                <a:solidFill>
                  <a:srgbClr val="545454"/>
                </a:solidFill>
                <a:latin typeface="Avenir Next LT Pro" panose="020B0504020202020204" pitchFamily="34" charset="0"/>
              </a:rPr>
              <a:t>définitions</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tâches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d'Airflow</a:t>
            </a:r>
            <a:r>
              <a:rPr lang="en-US" sz="2100" spc="27">
                <a:solidFill>
                  <a:srgbClr val="545454"/>
                </a:solidFill>
                <a:latin typeface="Avenir Next LT Pro" panose="020B0504020202020204" pitchFamily="34" charset="0"/>
              </a:rPr>
              <a:t>,                                          qui </a:t>
            </a:r>
            <a:r>
              <a:rPr lang="en-US" sz="2100" spc="27" err="1">
                <a:solidFill>
                  <a:srgbClr val="545454"/>
                </a:solidFill>
                <a:latin typeface="Avenir Next LT Pro" panose="020B0504020202020204" pitchFamily="34" charset="0"/>
              </a:rPr>
              <a:t>sont</a:t>
            </a:r>
            <a:r>
              <a:rPr lang="en-US" sz="2100" spc="27">
                <a:solidFill>
                  <a:srgbClr val="545454"/>
                </a:solidFill>
                <a:latin typeface="Avenir Next LT Pro" panose="020B0504020202020204" pitchFamily="34" charset="0"/>
              </a:rPr>
              <a:t> des workflows </a:t>
            </a:r>
            <a:r>
              <a:rPr lang="en-US" sz="2100" spc="27" err="1">
                <a:solidFill>
                  <a:srgbClr val="545454"/>
                </a:solidFill>
                <a:latin typeface="Avenir Next LT Pro" panose="020B0504020202020204" pitchFamily="34" charset="0"/>
              </a:rPr>
              <a:t>écrits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en</a:t>
            </a:r>
            <a:r>
              <a:rPr lang="en-US" sz="2100" spc="27">
                <a:solidFill>
                  <a:srgbClr val="545454"/>
                </a:solidFill>
                <a:latin typeface="Avenir Next LT Pro" panose="020B0504020202020204" pitchFamily="34" charset="0"/>
              </a:rPr>
              <a:t> Python. Dans </a:t>
            </a:r>
            <a:r>
              <a:rPr lang="en-US" sz="2100" spc="27" err="1">
                <a:solidFill>
                  <a:srgbClr val="545454"/>
                </a:solidFill>
                <a:latin typeface="Avenir Next LT Pro" panose="020B0504020202020204" pitchFamily="34" charset="0"/>
              </a:rPr>
              <a:t>ce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répertoire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vous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pouvez</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créer</a:t>
            </a:r>
            <a:r>
              <a:rPr lang="en-US" sz="2100" spc="27">
                <a:solidFill>
                  <a:srgbClr val="545454"/>
                </a:solidFill>
                <a:latin typeface="Avenir Next LT Pro" panose="020B0504020202020204" pitchFamily="34" charset="0"/>
              </a:rPr>
              <a:t> un </a:t>
            </a:r>
            <a:r>
              <a:rPr lang="en-US" sz="2100" spc="27" err="1">
                <a:solidFill>
                  <a:srgbClr val="545454"/>
                </a:solidFill>
                <a:latin typeface="Avenir Next LT Pro" panose="020B0504020202020204" pitchFamily="34" charset="0"/>
              </a:rPr>
              <a:t>fichier</a:t>
            </a:r>
            <a:r>
              <a:rPr lang="en-US" sz="2100" spc="27">
                <a:solidFill>
                  <a:srgbClr val="545454"/>
                </a:solidFill>
                <a:latin typeface="Avenir Next LT Pro" panose="020B0504020202020204" pitchFamily="34" charset="0"/>
              </a:rPr>
              <a:t>                                   Python pour </a:t>
            </a:r>
            <a:r>
              <a:rPr lang="en-US" sz="2100" spc="27" err="1">
                <a:solidFill>
                  <a:srgbClr val="545454"/>
                </a:solidFill>
                <a:latin typeface="Avenir Next LT Pro" panose="020B0504020202020204" pitchFamily="34" charset="0"/>
              </a:rPr>
              <a:t>chaque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tâche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ou</a:t>
            </a:r>
            <a:r>
              <a:rPr lang="en-US" sz="2100" spc="27">
                <a:solidFill>
                  <a:srgbClr val="545454"/>
                </a:solidFill>
                <a:latin typeface="Avenir Next LT Pro" panose="020B0504020202020204" pitchFamily="34" charset="0"/>
              </a:rPr>
              <a:t> un </a:t>
            </a:r>
            <a:r>
              <a:rPr lang="en-US" sz="2100" spc="27" err="1">
                <a:solidFill>
                  <a:srgbClr val="545454"/>
                </a:solidFill>
                <a:latin typeface="Avenir Next LT Pro" panose="020B0504020202020204" pitchFamily="34" charset="0"/>
              </a:rPr>
              <a:t>groupe</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tâches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liées</a:t>
            </a:r>
            <a:r>
              <a:rPr lang="en-US" sz="2100" spc="27">
                <a:solidFill>
                  <a:srgbClr val="545454"/>
                </a:solidFill>
                <a:latin typeface="Avenir Next LT Pro" panose="020B0504020202020204" pitchFamily="34" charset="0"/>
              </a:rPr>
              <a:t>.</a:t>
            </a:r>
          </a:p>
          <a:p>
            <a:pPr marL="453390" lvl="1" indent="-226695">
              <a:lnSpc>
                <a:spcPts val="4955"/>
              </a:lnSpc>
              <a:buFont typeface="Arial"/>
              <a:buChar char="•"/>
            </a:pPr>
            <a:r>
              <a:rPr lang="en-US" sz="2100" b="1" spc="27">
                <a:solidFill>
                  <a:srgbClr val="545454"/>
                </a:solidFill>
                <a:latin typeface="Avenir Next LT Pro" panose="020B0504020202020204" pitchFamily="34" charset="0"/>
              </a:rPr>
              <a:t>"logs" </a:t>
            </a:r>
            <a:r>
              <a:rPr lang="en-US" sz="2100" spc="27">
                <a:solidFill>
                  <a:srgbClr val="545454"/>
                </a:solidFill>
                <a:latin typeface="Avenir Next LT Pro" panose="020B0504020202020204" pitchFamily="34" charset="0"/>
              </a:rPr>
              <a:t>: Ce </a:t>
            </a:r>
            <a:r>
              <a:rPr lang="en-US" sz="2100" spc="27" err="1">
                <a:solidFill>
                  <a:srgbClr val="545454"/>
                </a:solidFill>
                <a:latin typeface="Avenir Next LT Pro" panose="020B0504020202020204" pitchFamily="34" charset="0"/>
              </a:rPr>
              <a:t>répertoire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est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utilisé</a:t>
            </a:r>
            <a:r>
              <a:rPr lang="en-US" sz="2100" spc="27">
                <a:solidFill>
                  <a:srgbClr val="545454"/>
                </a:solidFill>
                <a:latin typeface="Avenir Next LT Pro" panose="020B0504020202020204" pitchFamily="34" charset="0"/>
              </a:rPr>
              <a:t> par Airflow pour stocker les </a:t>
            </a:r>
            <a:r>
              <a:rPr lang="en-US" sz="2100" spc="27" err="1">
                <a:solidFill>
                  <a:srgbClr val="545454"/>
                </a:solidFill>
                <a:latin typeface="Avenir Next LT Pro" panose="020B0504020202020204" pitchFamily="34" charset="0"/>
              </a:rPr>
              <a:t>fichiers</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journalisation</a:t>
            </a:r>
            <a:r>
              <a:rPr lang="en-US" sz="2100" spc="27">
                <a:solidFill>
                  <a:srgbClr val="545454"/>
                </a:solidFill>
                <a:latin typeface="Avenir Next LT Pro" panose="020B0504020202020204" pitchFamily="34" charset="0"/>
              </a:rPr>
              <a:t> (logs) </a:t>
            </a:r>
            <a:r>
              <a:rPr lang="en-US" sz="2100" spc="27" err="1">
                <a:solidFill>
                  <a:srgbClr val="545454"/>
                </a:solidFill>
                <a:latin typeface="Avenir Next LT Pro" panose="020B0504020202020204" pitchFamily="34" charset="0"/>
              </a:rPr>
              <a:t>générés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lors</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l'exécution</a:t>
            </a:r>
            <a:r>
              <a:rPr lang="en-US" sz="2100" spc="27">
                <a:solidFill>
                  <a:srgbClr val="545454"/>
                </a:solidFill>
                <a:latin typeface="Avenir Next LT Pro" panose="020B0504020202020204" pitchFamily="34" charset="0"/>
              </a:rPr>
              <a:t> des </a:t>
            </a:r>
            <a:r>
              <a:rPr lang="en-US" sz="2100" spc="27" err="1">
                <a:solidFill>
                  <a:srgbClr val="545454"/>
                </a:solidFill>
                <a:latin typeface="Avenir Next LT Pro" panose="020B0504020202020204" pitchFamily="34" charset="0"/>
              </a:rPr>
              <a:t>tâches</a:t>
            </a:r>
            <a:r>
              <a:rPr lang="en-US" sz="2100" spc="27">
                <a:solidFill>
                  <a:srgbClr val="545454"/>
                </a:solidFill>
                <a:latin typeface="Avenir Next LT Pro" panose="020B0504020202020204" pitchFamily="34" charset="0"/>
              </a:rPr>
              <a:t>. </a:t>
            </a:r>
          </a:p>
          <a:p>
            <a:pPr marL="453390" lvl="1" indent="-226695">
              <a:lnSpc>
                <a:spcPts val="4955"/>
              </a:lnSpc>
              <a:buFont typeface="Arial"/>
              <a:buChar char="•"/>
            </a:pPr>
            <a:r>
              <a:rPr lang="en-US" sz="2100" b="1" spc="27">
                <a:solidFill>
                  <a:srgbClr val="545454"/>
                </a:solidFill>
                <a:latin typeface="Avenir Next LT Pro" panose="020B0504020202020204" pitchFamily="34" charset="0"/>
              </a:rPr>
              <a:t>"plugins" </a:t>
            </a:r>
            <a:r>
              <a:rPr lang="en-US" sz="2100" spc="27">
                <a:solidFill>
                  <a:srgbClr val="545454"/>
                </a:solidFill>
                <a:latin typeface="Avenir Next LT Pro" panose="020B0504020202020204" pitchFamily="34" charset="0"/>
              </a:rPr>
              <a:t>: Ce </a:t>
            </a:r>
            <a:r>
              <a:rPr lang="en-US" sz="2100" spc="27" err="1">
                <a:solidFill>
                  <a:srgbClr val="545454"/>
                </a:solidFill>
                <a:latin typeface="Avenir Next LT Pro" panose="020B0504020202020204" pitchFamily="34" charset="0"/>
              </a:rPr>
              <a:t>répertoire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est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utilisé</a:t>
            </a:r>
            <a:r>
              <a:rPr lang="en-US" sz="2100" spc="27">
                <a:solidFill>
                  <a:srgbClr val="545454"/>
                </a:solidFill>
                <a:latin typeface="Avenir Next LT Pro" panose="020B0504020202020204" pitchFamily="34" charset="0"/>
              </a:rPr>
              <a:t> pour stocker des plugins </a:t>
            </a:r>
            <a:r>
              <a:rPr lang="en-US" sz="2100" spc="27" err="1">
                <a:solidFill>
                  <a:srgbClr val="545454"/>
                </a:solidFill>
                <a:latin typeface="Avenir Next LT Pro" panose="020B0504020202020204" pitchFamily="34" charset="0"/>
              </a:rPr>
              <a:t>personnalisés</a:t>
            </a:r>
            <a:r>
              <a:rPr lang="en-US" sz="2100" spc="27">
                <a:solidFill>
                  <a:srgbClr val="545454"/>
                </a:solidFill>
                <a:latin typeface="Avenir Next LT Pro" panose="020B0504020202020204" pitchFamily="34" charset="0"/>
              </a:rPr>
              <a:t> pour Airflow. Les plugins </a:t>
            </a:r>
            <a:r>
              <a:rPr lang="en-US" sz="2100" spc="27" err="1">
                <a:solidFill>
                  <a:srgbClr val="545454"/>
                </a:solidFill>
                <a:latin typeface="Avenir Next LT Pro" panose="020B0504020202020204" pitchFamily="34" charset="0"/>
              </a:rPr>
              <a:t>sont</a:t>
            </a:r>
            <a:r>
              <a:rPr lang="en-US" sz="2100" spc="27">
                <a:solidFill>
                  <a:srgbClr val="545454"/>
                </a:solidFill>
                <a:latin typeface="Avenir Next LT Pro" panose="020B0504020202020204" pitchFamily="34" charset="0"/>
              </a:rPr>
              <a:t> des modules Python qui </a:t>
            </a:r>
            <a:r>
              <a:rPr lang="en-US" sz="2100" spc="27" err="1">
                <a:solidFill>
                  <a:srgbClr val="545454"/>
                </a:solidFill>
                <a:latin typeface="Avenir Next LT Pro" panose="020B0504020202020204" pitchFamily="34" charset="0"/>
              </a:rPr>
              <a:t>étendent</a:t>
            </a:r>
            <a:r>
              <a:rPr lang="en-US" sz="2100" spc="27">
                <a:solidFill>
                  <a:srgbClr val="545454"/>
                </a:solidFill>
                <a:latin typeface="Avenir Next LT Pro" panose="020B0504020202020204" pitchFamily="34" charset="0"/>
              </a:rPr>
              <a:t> les </a:t>
            </a:r>
            <a:r>
              <a:rPr lang="en-US" sz="2100" spc="27" err="1">
                <a:solidFill>
                  <a:srgbClr val="545454"/>
                </a:solidFill>
                <a:latin typeface="Avenir Next LT Pro" panose="020B0504020202020204" pitchFamily="34" charset="0"/>
              </a:rPr>
              <a:t>fonctionnalités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d'Airflow</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tels</a:t>
            </a:r>
            <a:r>
              <a:rPr lang="en-US" sz="2100" spc="27">
                <a:solidFill>
                  <a:srgbClr val="545454"/>
                </a:solidFill>
                <a:latin typeface="Avenir Next LT Pro" panose="020B0504020202020204" pitchFamily="34" charset="0"/>
              </a:rPr>
              <a:t> que des </a:t>
            </a:r>
            <a:r>
              <a:rPr lang="en-US" sz="2100" spc="27" err="1">
                <a:solidFill>
                  <a:srgbClr val="545454"/>
                </a:solidFill>
                <a:latin typeface="Avenir Next LT Pro" panose="020B0504020202020204" pitchFamily="34" charset="0"/>
              </a:rPr>
              <a:t>connecteurs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personnalisés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ou</a:t>
            </a:r>
            <a:r>
              <a:rPr lang="en-US" sz="2100" spc="27">
                <a:solidFill>
                  <a:srgbClr val="545454"/>
                </a:solidFill>
                <a:latin typeface="Avenir Next LT Pro" panose="020B0504020202020204" pitchFamily="34" charset="0"/>
              </a:rPr>
              <a:t> des </a:t>
            </a:r>
            <a:r>
              <a:rPr lang="en-US" sz="2100" spc="27" err="1">
                <a:solidFill>
                  <a:srgbClr val="545454"/>
                </a:solidFill>
                <a:latin typeface="Avenir Next LT Pro" panose="020B0504020202020204" pitchFamily="34" charset="0"/>
              </a:rPr>
              <a:t>opérateurs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personnalisés</a:t>
            </a:r>
            <a:r>
              <a:rPr lang="en-US" sz="2100" spc="27">
                <a:solidFill>
                  <a:srgbClr val="545454"/>
                </a:solidFill>
                <a:latin typeface="Avenir Next LT Pro" panose="020B0504020202020204" pitchFamily="34" charset="0"/>
              </a:rPr>
              <a:t>.</a:t>
            </a:r>
          </a:p>
          <a:p>
            <a:pPr>
              <a:lnSpc>
                <a:spcPts val="4955"/>
              </a:lnSpc>
            </a:pPr>
            <a:endParaRPr lang="en-US" sz="2100" spc="27">
              <a:solidFill>
                <a:srgbClr val="545454"/>
              </a:solidFill>
              <a:latin typeface="Avenir Next LT Pro" panose="020B0504020202020204" pitchFamily="34" charset="0"/>
            </a:endParaRPr>
          </a:p>
        </p:txBody>
      </p:sp>
      <p:pic>
        <p:nvPicPr>
          <p:cNvPr id="13" name="Picture 13"/>
          <p:cNvPicPr>
            <a:picLocks noChangeAspect="1"/>
          </p:cNvPicPr>
          <p:nvPr/>
        </p:nvPicPr>
        <p:blipFill>
          <a:blip r:embed="rId5"/>
          <a:srcRect/>
          <a:stretch>
            <a:fillRect/>
          </a:stretch>
        </p:blipFill>
        <p:spPr>
          <a:xfrm>
            <a:off x="13373977" y="2336716"/>
            <a:ext cx="3539924" cy="2371749"/>
          </a:xfrm>
          <a:prstGeom prst="rect">
            <a:avLst/>
          </a:prstGeom>
        </p:spPr>
      </p:pic>
      <p:sp>
        <p:nvSpPr>
          <p:cNvPr id="15" name="TextBox 15"/>
          <p:cNvSpPr txBox="1"/>
          <p:nvPr/>
        </p:nvSpPr>
        <p:spPr>
          <a:xfrm>
            <a:off x="1336030" y="2441491"/>
            <a:ext cx="16364109" cy="300403"/>
          </a:xfrm>
          <a:prstGeom prst="rect">
            <a:avLst/>
          </a:prstGeom>
        </p:spPr>
        <p:txBody>
          <a:bodyPr lIns="0" tIns="0" rIns="0" bIns="0" rtlCol="0" anchor="t">
            <a:spAutoFit/>
          </a:bodyPr>
          <a:lstStyle/>
          <a:p>
            <a:pPr>
              <a:lnSpc>
                <a:spcPts val="2239"/>
              </a:lnSpc>
            </a:pPr>
            <a:r>
              <a:rPr lang="en-US" sz="2799" b="1" spc="36">
                <a:solidFill>
                  <a:srgbClr val="8CA9AD"/>
                </a:solidFill>
                <a:latin typeface="Avenir Next LT Pro" panose="020B0504020202020204" pitchFamily="34" charset="0"/>
              </a:rPr>
              <a:t>INITIALISATION DE L'ENVIRONNEMENT</a:t>
            </a:r>
          </a:p>
        </p:txBody>
      </p:sp>
      <p:sp>
        <p:nvSpPr>
          <p:cNvPr id="24" name="Espace réservé du numéro de diapositive 24">
            <a:extLst>
              <a:ext uri="{FF2B5EF4-FFF2-40B4-BE49-F238E27FC236}">
                <a16:creationId xmlns:a16="http://schemas.microsoft.com/office/drawing/2014/main" id="{49F76C0E-55A8-FB9E-21B2-44E0764976B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43</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dissolv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dissolv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8100" y="1143000"/>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panose="020B0504020202020204" pitchFamily="34" charset="0"/>
              </a:rPr>
              <a:t>CONFIGURER APACHE AIRFLOW AVEC DOCKER-COMPOSE EN 5 MINUTES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2" name="Picture 12"/>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13" name="TextBox 13"/>
          <p:cNvSpPr txBox="1"/>
          <p:nvPr/>
        </p:nvSpPr>
        <p:spPr>
          <a:xfrm>
            <a:off x="1148100" y="1879859"/>
            <a:ext cx="16364109" cy="300403"/>
          </a:xfrm>
          <a:prstGeom prst="rect">
            <a:avLst/>
          </a:prstGeom>
        </p:spPr>
        <p:txBody>
          <a:bodyPr lIns="0" tIns="0" rIns="0" bIns="0" rtlCol="0" anchor="t">
            <a:spAutoFit/>
          </a:bodyPr>
          <a:lstStyle/>
          <a:p>
            <a:pPr>
              <a:lnSpc>
                <a:spcPts val="2239"/>
              </a:lnSpc>
            </a:pPr>
            <a:r>
              <a:rPr lang="en-US" sz="2799" b="1" spc="36">
                <a:solidFill>
                  <a:srgbClr val="8CA9AD"/>
                </a:solidFill>
                <a:latin typeface="Avenir Next LT Pro" panose="020B0504020202020204" pitchFamily="34" charset="0"/>
              </a:rPr>
              <a:t>INITIALISER LA BASE DE DONNÉES</a:t>
            </a:r>
          </a:p>
        </p:txBody>
      </p:sp>
      <p:sp>
        <p:nvSpPr>
          <p:cNvPr id="14" name="TextBox 14"/>
          <p:cNvSpPr txBox="1"/>
          <p:nvPr/>
        </p:nvSpPr>
        <p:spPr>
          <a:xfrm>
            <a:off x="1148100" y="2465264"/>
            <a:ext cx="15351870" cy="1048512"/>
          </a:xfrm>
          <a:prstGeom prst="rect">
            <a:avLst/>
          </a:prstGeom>
        </p:spPr>
        <p:txBody>
          <a:bodyPr lIns="0" tIns="0" rIns="0" bIns="0" rtlCol="0" anchor="t">
            <a:spAutoFit/>
          </a:bodyPr>
          <a:lstStyle/>
          <a:p>
            <a:pPr marL="342900" indent="-342900">
              <a:lnSpc>
                <a:spcPts val="4389"/>
              </a:lnSpc>
              <a:buFont typeface="Arial" panose="020B0604020202020204" pitchFamily="34" charset="0"/>
              <a:buChar char="•"/>
            </a:pPr>
            <a:r>
              <a:rPr lang="en-US" sz="2100" spc="27">
                <a:solidFill>
                  <a:srgbClr val="545454"/>
                </a:solidFill>
                <a:latin typeface="Avenir Next LT Pro" panose="020B0504020202020204" pitchFamily="34" charset="0"/>
              </a:rPr>
              <a:t>Sur </a:t>
            </a:r>
            <a:r>
              <a:rPr lang="en-US" sz="2100" spc="27" err="1">
                <a:solidFill>
                  <a:srgbClr val="545454"/>
                </a:solidFill>
                <a:latin typeface="Avenir Next LT Pro" panose="020B0504020202020204" pitchFamily="34" charset="0"/>
              </a:rPr>
              <a:t>tous</a:t>
            </a:r>
            <a:r>
              <a:rPr lang="en-US" sz="2100" spc="27">
                <a:solidFill>
                  <a:srgbClr val="545454"/>
                </a:solidFill>
                <a:latin typeface="Avenir Next LT Pro" panose="020B0504020202020204" pitchFamily="34" charset="0"/>
              </a:rPr>
              <a:t> les </a:t>
            </a:r>
            <a:r>
              <a:rPr lang="en-US" sz="2100" spc="27" err="1">
                <a:solidFill>
                  <a:srgbClr val="545454"/>
                </a:solidFill>
                <a:latin typeface="Avenir Next LT Pro" panose="020B0504020202020204" pitchFamily="34" charset="0"/>
              </a:rPr>
              <a:t>systèmes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d'exploitation</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vous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devez</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exécuter</a:t>
            </a:r>
            <a:r>
              <a:rPr lang="en-US" sz="2100" spc="27">
                <a:solidFill>
                  <a:srgbClr val="545454"/>
                </a:solidFill>
                <a:latin typeface="Avenir Next LT Pro" panose="020B0504020202020204" pitchFamily="34" charset="0"/>
              </a:rPr>
              <a:t> les migrations de base de </a:t>
            </a:r>
            <a:r>
              <a:rPr lang="en-US" sz="2100" spc="27" err="1">
                <a:solidFill>
                  <a:srgbClr val="545454"/>
                </a:solidFill>
                <a:latin typeface="Avenir Next LT Pro" panose="020B0504020202020204" pitchFamily="34" charset="0"/>
              </a:rPr>
              <a:t>données</a:t>
            </a:r>
            <a:r>
              <a:rPr lang="en-US" sz="2100" spc="27">
                <a:solidFill>
                  <a:srgbClr val="545454"/>
                </a:solidFill>
                <a:latin typeface="Avenir Next LT Pro" panose="020B0504020202020204" pitchFamily="34" charset="0"/>
              </a:rPr>
              <a:t> et </a:t>
            </a:r>
            <a:r>
              <a:rPr lang="en-US" sz="2100" spc="27" err="1">
                <a:solidFill>
                  <a:srgbClr val="545454"/>
                </a:solidFill>
                <a:latin typeface="Avenir Next LT Pro" panose="020B0504020202020204" pitchFamily="34" charset="0"/>
              </a:rPr>
              <a:t>créer</a:t>
            </a:r>
            <a:r>
              <a:rPr lang="en-US" sz="2100" spc="27">
                <a:solidFill>
                  <a:srgbClr val="545454"/>
                </a:solidFill>
                <a:latin typeface="Avenir Next LT Pro" panose="020B0504020202020204" pitchFamily="34" charset="0"/>
              </a:rPr>
              <a:t> le premier </a:t>
            </a:r>
            <a:r>
              <a:rPr lang="en-US" sz="2100" spc="27" err="1">
                <a:solidFill>
                  <a:srgbClr val="545454"/>
                </a:solidFill>
                <a:latin typeface="Avenir Next LT Pro" panose="020B0504020202020204" pitchFamily="34" charset="0"/>
              </a:rPr>
              <a:t>compte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utilisateur</a:t>
            </a:r>
            <a:r>
              <a:rPr lang="en-US" sz="2100" spc="27">
                <a:solidFill>
                  <a:srgbClr val="545454"/>
                </a:solidFill>
                <a:latin typeface="Avenir Next LT Pro" panose="020B0504020202020204" pitchFamily="34" charset="0"/>
              </a:rPr>
              <a:t>.</a:t>
            </a:r>
          </a:p>
        </p:txBody>
      </p:sp>
      <p:grpSp>
        <p:nvGrpSpPr>
          <p:cNvPr id="15" name="Group 15"/>
          <p:cNvGrpSpPr/>
          <p:nvPr/>
        </p:nvGrpSpPr>
        <p:grpSpPr>
          <a:xfrm>
            <a:off x="1028700" y="2973668"/>
            <a:ext cx="15351870" cy="3303091"/>
            <a:chOff x="0" y="-209984"/>
            <a:chExt cx="4043291" cy="869950"/>
          </a:xfrm>
        </p:grpSpPr>
        <p:sp>
          <p:nvSpPr>
            <p:cNvPr id="16" name="Freeform 16"/>
            <p:cNvSpPr/>
            <p:nvPr/>
          </p:nvSpPr>
          <p:spPr>
            <a:xfrm>
              <a:off x="0" y="0"/>
              <a:ext cx="4043291" cy="449983"/>
            </a:xfrm>
            <a:custGeom>
              <a:avLst/>
              <a:gdLst/>
              <a:ahLst/>
              <a:cxnLst/>
              <a:rect l="l" t="t" r="r" b="b"/>
              <a:pathLst>
                <a:path w="4043291" h="449983">
                  <a:moveTo>
                    <a:pt x="25719" y="0"/>
                  </a:moveTo>
                  <a:lnTo>
                    <a:pt x="4017571" y="0"/>
                  </a:lnTo>
                  <a:cubicBezTo>
                    <a:pt x="4024393" y="0"/>
                    <a:pt x="4030935" y="2710"/>
                    <a:pt x="4035758" y="7533"/>
                  </a:cubicBezTo>
                  <a:cubicBezTo>
                    <a:pt x="4040581" y="12356"/>
                    <a:pt x="4043291" y="18898"/>
                    <a:pt x="4043291" y="25719"/>
                  </a:cubicBezTo>
                  <a:lnTo>
                    <a:pt x="4043291" y="424264"/>
                  </a:lnTo>
                  <a:cubicBezTo>
                    <a:pt x="4043291" y="438468"/>
                    <a:pt x="4031776" y="449983"/>
                    <a:pt x="4017571" y="449983"/>
                  </a:cubicBezTo>
                  <a:lnTo>
                    <a:pt x="25719" y="449983"/>
                  </a:lnTo>
                  <a:cubicBezTo>
                    <a:pt x="11515" y="449983"/>
                    <a:pt x="0" y="438468"/>
                    <a:pt x="0" y="424264"/>
                  </a:cubicBezTo>
                  <a:lnTo>
                    <a:pt x="0" y="25719"/>
                  </a:lnTo>
                  <a:cubicBezTo>
                    <a:pt x="0" y="11515"/>
                    <a:pt x="11515" y="0"/>
                    <a:pt x="25719" y="0"/>
                  </a:cubicBezTo>
                  <a:close/>
                </a:path>
              </a:pathLst>
            </a:custGeom>
            <a:solidFill>
              <a:srgbClr val="3B3838"/>
            </a:solidFill>
            <a:ln w="38100">
              <a:solidFill>
                <a:srgbClr val="BBCBCD"/>
              </a:solidFill>
            </a:ln>
          </p:spPr>
        </p:sp>
        <p:sp>
          <p:nvSpPr>
            <p:cNvPr id="17" name="TextBox 17"/>
            <p:cNvSpPr txBox="1"/>
            <p:nvPr/>
          </p:nvSpPr>
          <p:spPr>
            <a:xfrm>
              <a:off x="677333" y="-209984"/>
              <a:ext cx="3187230" cy="869950"/>
            </a:xfrm>
            <a:prstGeom prst="rect">
              <a:avLst/>
            </a:prstGeom>
          </p:spPr>
          <p:txBody>
            <a:bodyPr lIns="50800" tIns="50800" rIns="50800" bIns="50800" rtlCol="0" anchor="ctr"/>
            <a:lstStyle/>
            <a:p>
              <a:pPr>
                <a:lnSpc>
                  <a:spcPts val="3919"/>
                </a:lnSpc>
              </a:pPr>
              <a:r>
                <a:rPr lang="en-US" sz="2799">
                  <a:solidFill>
                    <a:srgbClr val="FFFFFF"/>
                  </a:solidFill>
                  <a:latin typeface="Roboto Mono Regular" panose="020B0604020202020204" charset="0"/>
                  <a:ea typeface="Roboto Mono Regular" panose="020B0604020202020204" charset="0"/>
                </a:rPr>
                <a:t>      docker compose up airflow-</a:t>
              </a:r>
              <a:r>
                <a:rPr lang="en-US" sz="2799" err="1">
                  <a:solidFill>
                    <a:srgbClr val="FFFFFF"/>
                  </a:solidFill>
                  <a:latin typeface="Roboto Mono Regular" panose="020B0604020202020204" charset="0"/>
                  <a:ea typeface="Roboto Mono Regular" panose="020B0604020202020204" charset="0"/>
                </a:rPr>
                <a:t>init</a:t>
              </a:r>
              <a:endParaRPr lang="en-US" sz="2799">
                <a:solidFill>
                  <a:srgbClr val="FFFFFF"/>
                </a:solidFill>
                <a:latin typeface="Roboto Mono Regular" panose="020B0604020202020204" charset="0"/>
                <a:ea typeface="Roboto Mono Regular" panose="020B0604020202020204" charset="0"/>
              </a:endParaRPr>
            </a:p>
          </p:txBody>
        </p:sp>
      </p:grpSp>
      <p:sp>
        <p:nvSpPr>
          <p:cNvPr id="18" name="TextBox 18"/>
          <p:cNvSpPr txBox="1"/>
          <p:nvPr/>
        </p:nvSpPr>
        <p:spPr>
          <a:xfrm>
            <a:off x="1148100" y="5555680"/>
            <a:ext cx="15351870" cy="496062"/>
          </a:xfrm>
          <a:prstGeom prst="rect">
            <a:avLst/>
          </a:prstGeom>
        </p:spPr>
        <p:txBody>
          <a:bodyPr lIns="0" tIns="0" rIns="0" bIns="0" rtlCol="0" anchor="t">
            <a:spAutoFit/>
          </a:bodyPr>
          <a:lstStyle/>
          <a:p>
            <a:pPr marL="342900" indent="-342900">
              <a:lnSpc>
                <a:spcPts val="4389"/>
              </a:lnSpc>
              <a:buFont typeface="Arial" panose="020B0604020202020204" pitchFamily="34" charset="0"/>
              <a:buChar char="•"/>
            </a:pPr>
            <a:r>
              <a:rPr lang="en-US" sz="2100" spc="27">
                <a:solidFill>
                  <a:srgbClr val="545454"/>
                </a:solidFill>
                <a:latin typeface="Avenir Next LT Pro" panose="020B0504020202020204" pitchFamily="34" charset="0"/>
              </a:rPr>
              <a:t>Une </a:t>
            </a:r>
            <a:r>
              <a:rPr lang="en-US" sz="2100" spc="27" err="1">
                <a:solidFill>
                  <a:srgbClr val="545454"/>
                </a:solidFill>
                <a:latin typeface="Avenir Next LT Pro" panose="020B0504020202020204" pitchFamily="34" charset="0"/>
              </a:rPr>
              <a:t>fois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l'initialisation</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terminée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vous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devriez</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voir</a:t>
            </a:r>
            <a:r>
              <a:rPr lang="en-US" sz="2100" spc="27">
                <a:solidFill>
                  <a:srgbClr val="545454"/>
                </a:solidFill>
                <a:latin typeface="Avenir Next LT Pro" panose="020B0504020202020204" pitchFamily="34" charset="0"/>
              </a:rPr>
              <a:t> un message </a:t>
            </a:r>
            <a:r>
              <a:rPr lang="en-US" sz="2100" spc="27" err="1">
                <a:solidFill>
                  <a:srgbClr val="545454"/>
                </a:solidFill>
                <a:latin typeface="Avenir Next LT Pro" panose="020B0504020202020204" pitchFamily="34" charset="0"/>
              </a:rPr>
              <a:t>comme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celui</a:t>
            </a:r>
            <a:r>
              <a:rPr lang="en-US" sz="2100" spc="27">
                <a:solidFill>
                  <a:srgbClr val="545454"/>
                </a:solidFill>
                <a:latin typeface="Avenir Next LT Pro" panose="020B0504020202020204" pitchFamily="34" charset="0"/>
              </a:rPr>
              <a:t>-ci:</a:t>
            </a:r>
          </a:p>
        </p:txBody>
      </p:sp>
      <p:grpSp>
        <p:nvGrpSpPr>
          <p:cNvPr id="19" name="Group 19"/>
          <p:cNvGrpSpPr/>
          <p:nvPr/>
        </p:nvGrpSpPr>
        <p:grpSpPr>
          <a:xfrm>
            <a:off x="1028700" y="5736655"/>
            <a:ext cx="15351870" cy="3303094"/>
            <a:chOff x="0" y="-150719"/>
            <a:chExt cx="4043291" cy="869950"/>
          </a:xfrm>
        </p:grpSpPr>
        <p:sp>
          <p:nvSpPr>
            <p:cNvPr id="20" name="Freeform 20"/>
            <p:cNvSpPr/>
            <p:nvPr/>
          </p:nvSpPr>
          <p:spPr>
            <a:xfrm>
              <a:off x="0" y="0"/>
              <a:ext cx="4043291" cy="574621"/>
            </a:xfrm>
            <a:custGeom>
              <a:avLst/>
              <a:gdLst/>
              <a:ahLst/>
              <a:cxnLst/>
              <a:rect l="l" t="t" r="r" b="b"/>
              <a:pathLst>
                <a:path w="4043291" h="574621">
                  <a:moveTo>
                    <a:pt x="25719" y="0"/>
                  </a:moveTo>
                  <a:lnTo>
                    <a:pt x="4017571" y="0"/>
                  </a:lnTo>
                  <a:cubicBezTo>
                    <a:pt x="4024393" y="0"/>
                    <a:pt x="4030935" y="2710"/>
                    <a:pt x="4035758" y="7533"/>
                  </a:cubicBezTo>
                  <a:cubicBezTo>
                    <a:pt x="4040581" y="12356"/>
                    <a:pt x="4043291" y="18898"/>
                    <a:pt x="4043291" y="25719"/>
                  </a:cubicBezTo>
                  <a:lnTo>
                    <a:pt x="4043291" y="548902"/>
                  </a:lnTo>
                  <a:cubicBezTo>
                    <a:pt x="4043291" y="563107"/>
                    <a:pt x="4031776" y="574621"/>
                    <a:pt x="4017571" y="574621"/>
                  </a:cubicBezTo>
                  <a:lnTo>
                    <a:pt x="25719" y="574621"/>
                  </a:lnTo>
                  <a:cubicBezTo>
                    <a:pt x="11515" y="574621"/>
                    <a:pt x="0" y="563107"/>
                    <a:pt x="0" y="548902"/>
                  </a:cubicBezTo>
                  <a:lnTo>
                    <a:pt x="0" y="25719"/>
                  </a:lnTo>
                  <a:cubicBezTo>
                    <a:pt x="0" y="11515"/>
                    <a:pt x="11515" y="0"/>
                    <a:pt x="25719" y="0"/>
                  </a:cubicBezTo>
                  <a:close/>
                </a:path>
              </a:pathLst>
            </a:custGeom>
            <a:solidFill>
              <a:srgbClr val="3B3838"/>
            </a:solidFill>
            <a:ln w="38100">
              <a:solidFill>
                <a:srgbClr val="BBCBCD"/>
              </a:solidFill>
            </a:ln>
          </p:spPr>
        </p:sp>
        <p:sp>
          <p:nvSpPr>
            <p:cNvPr id="21" name="TextBox 21"/>
            <p:cNvSpPr txBox="1"/>
            <p:nvPr/>
          </p:nvSpPr>
          <p:spPr>
            <a:xfrm>
              <a:off x="0" y="-150719"/>
              <a:ext cx="3597393" cy="869950"/>
            </a:xfrm>
            <a:prstGeom prst="rect">
              <a:avLst/>
            </a:prstGeom>
          </p:spPr>
          <p:txBody>
            <a:bodyPr lIns="50800" tIns="50800" rIns="50800" bIns="50800" rtlCol="0" anchor="ctr"/>
            <a:lstStyle/>
            <a:p>
              <a:pPr>
                <a:lnSpc>
                  <a:spcPts val="3919"/>
                </a:lnSpc>
              </a:pPr>
              <a:r>
                <a:rPr lang="en-US" sz="2799">
                  <a:solidFill>
                    <a:srgbClr val="FFFFFF"/>
                  </a:solidFill>
                  <a:latin typeface="Roboto Mono Regular" panose="020B0604020202020204" charset="0"/>
                  <a:ea typeface="Roboto Mono Regular" panose="020B0604020202020204" charset="0"/>
                </a:rPr>
                <a:t>      airflow-init_1       | Upgrades done</a:t>
              </a:r>
            </a:p>
            <a:p>
              <a:pPr>
                <a:lnSpc>
                  <a:spcPts val="3919"/>
                </a:lnSpc>
              </a:pPr>
              <a:r>
                <a:rPr lang="en-US" sz="2799">
                  <a:solidFill>
                    <a:srgbClr val="FFFFFF"/>
                  </a:solidFill>
                  <a:latin typeface="Roboto Mono Regular" panose="020B0604020202020204" charset="0"/>
                  <a:ea typeface="Roboto Mono Regular" panose="020B0604020202020204" charset="0"/>
                </a:rPr>
                <a:t>      airflow-init_1       | Admin user airflow created</a:t>
              </a:r>
            </a:p>
            <a:p>
              <a:pPr>
                <a:lnSpc>
                  <a:spcPts val="3919"/>
                </a:lnSpc>
              </a:pPr>
              <a:r>
                <a:rPr lang="en-US" sz="2799">
                  <a:solidFill>
                    <a:srgbClr val="FFFFFF"/>
                  </a:solidFill>
                  <a:latin typeface="Roboto Mono Regular" panose="020B0604020202020204" charset="0"/>
                  <a:ea typeface="Roboto Mono Regular" panose="020B0604020202020204" charset="0"/>
                </a:rPr>
                <a:t>      airflow-init_1       | 2.5.1</a:t>
              </a:r>
            </a:p>
            <a:p>
              <a:pPr>
                <a:lnSpc>
                  <a:spcPts val="3919"/>
                </a:lnSpc>
              </a:pPr>
              <a:r>
                <a:rPr lang="en-US" sz="2799">
                  <a:solidFill>
                    <a:srgbClr val="FFFFFF"/>
                  </a:solidFill>
                  <a:latin typeface="Roboto Mono Regular" panose="020B0604020202020204" charset="0"/>
                  <a:ea typeface="Roboto Mono Regular" panose="020B0604020202020204" charset="0"/>
                </a:rPr>
                <a:t>      start_airflow-init_1 exited with code 0</a:t>
              </a:r>
            </a:p>
          </p:txBody>
        </p:sp>
      </p:grpSp>
      <p:sp>
        <p:nvSpPr>
          <p:cNvPr id="30" name="Espace réservé du numéro de diapositive 24">
            <a:extLst>
              <a:ext uri="{FF2B5EF4-FFF2-40B4-BE49-F238E27FC236}">
                <a16:creationId xmlns:a16="http://schemas.microsoft.com/office/drawing/2014/main" id="{1EFCE715-8BAB-873A-BD76-1A5C15BB3CE1}"/>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44</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dissolve">
                                      <p:cBhvr>
                                        <p:cTn id="1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8100" y="1036373"/>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panose="020B0504020202020204" pitchFamily="34" charset="0"/>
              </a:rPr>
              <a:t>CONFIGURER APACHE AIRFLOW AVEC DOCKER-COMPOSE EN 5 MINUTES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2" name="Group 12"/>
          <p:cNvGrpSpPr/>
          <p:nvPr/>
        </p:nvGrpSpPr>
        <p:grpSpPr>
          <a:xfrm>
            <a:off x="1028700" y="2068188"/>
            <a:ext cx="16459251" cy="3303091"/>
            <a:chOff x="0" y="-192786"/>
            <a:chExt cx="4334947" cy="869950"/>
          </a:xfrm>
        </p:grpSpPr>
        <p:sp>
          <p:nvSpPr>
            <p:cNvPr id="13" name="Freeform 13"/>
            <p:cNvSpPr/>
            <p:nvPr/>
          </p:nvSpPr>
          <p:spPr>
            <a:xfrm>
              <a:off x="0" y="0"/>
              <a:ext cx="4043291" cy="449983"/>
            </a:xfrm>
            <a:custGeom>
              <a:avLst/>
              <a:gdLst/>
              <a:ahLst/>
              <a:cxnLst/>
              <a:rect l="l" t="t" r="r" b="b"/>
              <a:pathLst>
                <a:path w="4043291" h="449983">
                  <a:moveTo>
                    <a:pt x="25719" y="0"/>
                  </a:moveTo>
                  <a:lnTo>
                    <a:pt x="4017571" y="0"/>
                  </a:lnTo>
                  <a:cubicBezTo>
                    <a:pt x="4024393" y="0"/>
                    <a:pt x="4030935" y="2710"/>
                    <a:pt x="4035758" y="7533"/>
                  </a:cubicBezTo>
                  <a:cubicBezTo>
                    <a:pt x="4040581" y="12356"/>
                    <a:pt x="4043291" y="18898"/>
                    <a:pt x="4043291" y="25719"/>
                  </a:cubicBezTo>
                  <a:lnTo>
                    <a:pt x="4043291" y="424264"/>
                  </a:lnTo>
                  <a:cubicBezTo>
                    <a:pt x="4043291" y="438468"/>
                    <a:pt x="4031776" y="449983"/>
                    <a:pt x="4017571" y="449983"/>
                  </a:cubicBezTo>
                  <a:lnTo>
                    <a:pt x="25719" y="449983"/>
                  </a:lnTo>
                  <a:cubicBezTo>
                    <a:pt x="11515" y="449983"/>
                    <a:pt x="0" y="438468"/>
                    <a:pt x="0" y="424264"/>
                  </a:cubicBezTo>
                  <a:lnTo>
                    <a:pt x="0" y="25719"/>
                  </a:lnTo>
                  <a:cubicBezTo>
                    <a:pt x="0" y="11515"/>
                    <a:pt x="11515" y="0"/>
                    <a:pt x="25719" y="0"/>
                  </a:cubicBezTo>
                  <a:close/>
                </a:path>
              </a:pathLst>
            </a:custGeom>
            <a:solidFill>
              <a:srgbClr val="3B3838"/>
            </a:solidFill>
            <a:ln w="38100">
              <a:solidFill>
                <a:srgbClr val="BBCBCD"/>
              </a:solidFill>
            </a:ln>
          </p:spPr>
        </p:sp>
        <p:sp>
          <p:nvSpPr>
            <p:cNvPr id="14" name="TextBox 14"/>
            <p:cNvSpPr txBox="1"/>
            <p:nvPr/>
          </p:nvSpPr>
          <p:spPr>
            <a:xfrm>
              <a:off x="914413" y="-192786"/>
              <a:ext cx="3420534" cy="869950"/>
            </a:xfrm>
            <a:prstGeom prst="rect">
              <a:avLst/>
            </a:prstGeom>
          </p:spPr>
          <p:txBody>
            <a:bodyPr lIns="50800" tIns="50800" rIns="50800" bIns="50800" rtlCol="0" anchor="ctr"/>
            <a:lstStyle/>
            <a:p>
              <a:pPr>
                <a:lnSpc>
                  <a:spcPts val="3919"/>
                </a:lnSpc>
              </a:pPr>
              <a:r>
                <a:rPr lang="en-US" sz="2799">
                  <a:solidFill>
                    <a:srgbClr val="FFFFFF"/>
                  </a:solidFill>
                  <a:latin typeface="Roboto Mono Regular" panose="020B0604020202020204" charset="0"/>
                  <a:ea typeface="Roboto Mono Regular" panose="020B0604020202020204" charset="0"/>
                </a:rPr>
                <a:t>      docker compose up -d</a:t>
              </a:r>
            </a:p>
          </p:txBody>
        </p:sp>
      </p:grpSp>
      <p:pic>
        <p:nvPicPr>
          <p:cNvPr id="15" name="Picture 15"/>
          <p:cNvPicPr>
            <a:picLocks noChangeAspect="1"/>
          </p:cNvPicPr>
          <p:nvPr/>
        </p:nvPicPr>
        <p:blipFill>
          <a:blip r:embed="rId5"/>
          <a:srcRect/>
          <a:stretch>
            <a:fillRect/>
          </a:stretch>
        </p:blipFill>
        <p:spPr>
          <a:xfrm>
            <a:off x="2434538" y="4846224"/>
            <a:ext cx="13418924" cy="4277773"/>
          </a:xfrm>
          <a:prstGeom prst="rect">
            <a:avLst/>
          </a:prstGeom>
        </p:spPr>
      </p:pic>
      <p:sp>
        <p:nvSpPr>
          <p:cNvPr id="17" name="TextBox 17"/>
          <p:cNvSpPr txBox="1"/>
          <p:nvPr/>
        </p:nvSpPr>
        <p:spPr>
          <a:xfrm>
            <a:off x="1123842" y="1775651"/>
            <a:ext cx="16364109" cy="300403"/>
          </a:xfrm>
          <a:prstGeom prst="rect">
            <a:avLst/>
          </a:prstGeom>
        </p:spPr>
        <p:txBody>
          <a:bodyPr lIns="0" tIns="0" rIns="0" bIns="0" rtlCol="0" anchor="t">
            <a:spAutoFit/>
          </a:bodyPr>
          <a:lstStyle/>
          <a:p>
            <a:pPr>
              <a:lnSpc>
                <a:spcPts val="2239"/>
              </a:lnSpc>
            </a:pPr>
            <a:r>
              <a:rPr lang="en-US" sz="2799" b="1" spc="36">
                <a:solidFill>
                  <a:srgbClr val="8CA9AD"/>
                </a:solidFill>
                <a:latin typeface="Avenir Next LT Pro" panose="020B0504020202020204" pitchFamily="34" charset="0"/>
              </a:rPr>
              <a:t>EXÉCUTION D'UN AIRFLOW</a:t>
            </a:r>
          </a:p>
        </p:txBody>
      </p:sp>
      <p:sp>
        <p:nvSpPr>
          <p:cNvPr id="18" name="TextBox 18"/>
          <p:cNvSpPr txBox="1"/>
          <p:nvPr/>
        </p:nvSpPr>
        <p:spPr>
          <a:xfrm>
            <a:off x="1148100" y="2170760"/>
            <a:ext cx="15351870" cy="496062"/>
          </a:xfrm>
          <a:prstGeom prst="rect">
            <a:avLst/>
          </a:prstGeom>
        </p:spPr>
        <p:txBody>
          <a:bodyPr lIns="0" tIns="0" rIns="0" bIns="0" rtlCol="0" anchor="t">
            <a:spAutoFit/>
          </a:bodyPr>
          <a:lstStyle/>
          <a:p>
            <a:pPr marL="342900" indent="-342900">
              <a:lnSpc>
                <a:spcPts val="4389"/>
              </a:lnSpc>
              <a:buFont typeface="Arial" panose="020B0604020202020204" pitchFamily="34" charset="0"/>
              <a:buChar char="•"/>
            </a:pPr>
            <a:r>
              <a:rPr lang="en-US" sz="2100" spc="27" err="1">
                <a:solidFill>
                  <a:srgbClr val="545454"/>
                </a:solidFill>
                <a:latin typeface="Avenir Next LT Pro" panose="020B0504020202020204" pitchFamily="34" charset="0"/>
              </a:rPr>
              <a:t>Vous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pouvez</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maintenant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démarrer</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tous</a:t>
            </a:r>
            <a:r>
              <a:rPr lang="en-US" sz="2100" spc="27">
                <a:solidFill>
                  <a:srgbClr val="545454"/>
                </a:solidFill>
                <a:latin typeface="Avenir Next LT Pro" panose="020B0504020202020204" pitchFamily="34" charset="0"/>
              </a:rPr>
              <a:t> les services avec :</a:t>
            </a:r>
          </a:p>
        </p:txBody>
      </p:sp>
      <p:sp>
        <p:nvSpPr>
          <p:cNvPr id="20" name="TextBox 18">
            <a:extLst>
              <a:ext uri="{FF2B5EF4-FFF2-40B4-BE49-F238E27FC236}">
                <a16:creationId xmlns:a16="http://schemas.microsoft.com/office/drawing/2014/main" id="{B5795A9A-6464-7176-CAC3-1C8B42BD0306}"/>
              </a:ext>
            </a:extLst>
          </p:cNvPr>
          <p:cNvSpPr txBox="1"/>
          <p:nvPr/>
        </p:nvSpPr>
        <p:spPr>
          <a:xfrm rot="20826231">
            <a:off x="1645897" y="6840138"/>
            <a:ext cx="3684255" cy="1608838"/>
          </a:xfrm>
          <a:prstGeom prst="rect">
            <a:avLst/>
          </a:prstGeom>
        </p:spPr>
        <p:txBody>
          <a:bodyPr wrap="square" lIns="0" tIns="0" rIns="0" bIns="0" rtlCol="0" anchor="t">
            <a:spAutoFit/>
          </a:bodyPr>
          <a:lstStyle/>
          <a:p>
            <a:pPr marL="342900" indent="-342900">
              <a:lnSpc>
                <a:spcPts val="4389"/>
              </a:lnSpc>
              <a:buFont typeface="Arial" panose="020B0604020202020204" pitchFamily="34" charset="0"/>
              <a:buChar char="•"/>
            </a:pPr>
            <a:r>
              <a:rPr lang="en-US" spc="27" err="1">
                <a:solidFill>
                  <a:srgbClr val="A8CEC3"/>
                </a:solidFill>
                <a:latin typeface="Avenir Next LT Pro" panose="020B0504020202020204" pitchFamily="34" charset="0"/>
              </a:rPr>
              <a:t>Il faut attendre quelques minutes à chaque fois le temps que le port 8080 charge !</a:t>
            </a:r>
            <a:endParaRPr lang="en-US" spc="27">
              <a:solidFill>
                <a:srgbClr val="A8CEC3"/>
              </a:solidFill>
              <a:latin typeface="Avenir Next LT Pro" panose="020B0504020202020204" pitchFamily="34" charset="0"/>
            </a:endParaRPr>
          </a:p>
        </p:txBody>
      </p:sp>
      <p:sp>
        <p:nvSpPr>
          <p:cNvPr id="28" name="Espace réservé du numéro de diapositive 24">
            <a:extLst>
              <a:ext uri="{FF2B5EF4-FFF2-40B4-BE49-F238E27FC236}">
                <a16:creationId xmlns:a16="http://schemas.microsoft.com/office/drawing/2014/main" id="{836BB67F-3CF6-08A3-2478-B174AD8B2C4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45</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dissolve">
                                      <p:cBhvr>
                                        <p:cTn id="1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L’INTERFACE UTILISATEUR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a:stretch>
            <a:fillRect/>
          </a:stretch>
        </p:blipFill>
        <p:spPr>
          <a:xfrm>
            <a:off x="8431538" y="2591723"/>
            <a:ext cx="8482363" cy="5103555"/>
          </a:xfrm>
          <a:prstGeom prst="rect">
            <a:avLst/>
          </a:prstGeom>
        </p:spPr>
      </p:pic>
      <p:sp>
        <p:nvSpPr>
          <p:cNvPr id="12" name="TextBox 12"/>
          <p:cNvSpPr txBox="1"/>
          <p:nvPr/>
        </p:nvSpPr>
        <p:spPr>
          <a:xfrm>
            <a:off x="1336030" y="2591723"/>
            <a:ext cx="6830615" cy="3724418"/>
          </a:xfrm>
          <a:prstGeom prst="rect">
            <a:avLst/>
          </a:prstGeom>
        </p:spPr>
        <p:txBody>
          <a:bodyPr lIns="0" tIns="0" rIns="0" bIns="0" rtlCol="0" anchor="t">
            <a:spAutoFit/>
          </a:bodyPr>
          <a:lstStyle/>
          <a:p>
            <a:pPr>
              <a:lnSpc>
                <a:spcPts val="4200"/>
              </a:lnSpc>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b="1" spc="27">
                <a:solidFill>
                  <a:srgbClr val="00B0F0"/>
                </a:solidFill>
                <a:latin typeface="Avenir Next LT Pro Light" panose="020B0304020202020204" pitchFamily="34" charset="0"/>
              </a:rPr>
              <a:t>DAGs View</a:t>
            </a:r>
          </a:p>
          <a:p>
            <a:pPr marL="742950" lvl="1" indent="-285750">
              <a:lnSpc>
                <a:spcPts val="4200"/>
              </a:lnSpc>
              <a:buFont typeface="Courier New" panose="02070309020205020404" pitchFamily="49" charset="0"/>
              <a:buChar char="o"/>
            </a:pPr>
            <a:r>
              <a:rPr lang="fr-FR">
                <a:latin typeface="Avenir Next LT Pro" panose="020B0504020202020204" pitchFamily="34" charset="0"/>
              </a:rPr>
              <a:t>Liste des DAG de votre environnement et ensemble de raccourcis vers des pages utiles. </a:t>
            </a:r>
          </a:p>
          <a:p>
            <a:pPr marL="742950" lvl="1" indent="-285750">
              <a:lnSpc>
                <a:spcPts val="4200"/>
              </a:lnSpc>
              <a:buFont typeface="Courier New" panose="02070309020205020404" pitchFamily="49" charset="0"/>
              <a:buChar char="o"/>
            </a:pPr>
            <a:r>
              <a:rPr lang="fr-FR">
                <a:latin typeface="Avenir Next LT Pro" panose="020B0504020202020204" pitchFamily="34" charset="0"/>
              </a:rPr>
              <a:t>Il est possible de visualiser rapidement le nombre précis de tâches réussies, échouées ou en cours d'exécution.</a:t>
            </a:r>
            <a:endParaRPr lang="en-US" sz="2800" spc="27">
              <a:solidFill>
                <a:srgbClr val="545454"/>
              </a:solidFill>
              <a:latin typeface="Avenir Next LT Pro" panose="020B0504020202020204" pitchFamily="34" charset="0"/>
            </a:endParaRPr>
          </a:p>
          <a:p>
            <a:pPr>
              <a:lnSpc>
                <a:spcPts val="4200"/>
              </a:lnSpc>
            </a:pPr>
            <a:endParaRPr lang="en-US" sz="2800" spc="27">
              <a:solidFill>
                <a:srgbClr val="545454"/>
              </a:solidFill>
              <a:latin typeface="Avenir Next LT Pro Light" panose="020B0304020202020204" pitchFamily="34" charset="0"/>
            </a:endParaRPr>
          </a:p>
        </p:txBody>
      </p:sp>
      <p:pic>
        <p:nvPicPr>
          <p:cNvPr id="14" name="Picture 14"/>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23" name="Espace réservé du numéro de diapositive 24">
            <a:extLst>
              <a:ext uri="{FF2B5EF4-FFF2-40B4-BE49-F238E27FC236}">
                <a16:creationId xmlns:a16="http://schemas.microsoft.com/office/drawing/2014/main" id="{C624D954-2702-BCFD-C4AE-52E4A008899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46</a:t>
            </a:fld>
            <a:endParaRPr lang="en-US" sz="1800" b="1">
              <a:solidFill>
                <a:srgbClr val="A8CEC3"/>
              </a:solidFill>
            </a:endParaRPr>
          </a:p>
        </p:txBody>
      </p:sp>
    </p:spTree>
    <p:extLst>
      <p:ext uri="{BB962C8B-B14F-4D97-AF65-F5344CB8AC3E}">
        <p14:creationId xmlns:p14="http://schemas.microsoft.com/office/powerpoint/2010/main" val="100096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dissolv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dissolve">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L’INTERFACE UTILISATEUR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2" name="TextBox 12"/>
          <p:cNvSpPr txBox="1"/>
          <p:nvPr/>
        </p:nvSpPr>
        <p:spPr>
          <a:xfrm>
            <a:off x="1374100" y="2494365"/>
            <a:ext cx="6830615" cy="5724965"/>
          </a:xfrm>
          <a:prstGeom prst="rect">
            <a:avLst/>
          </a:prstGeom>
        </p:spPr>
        <p:txBody>
          <a:bodyPr lIns="0" tIns="0" rIns="0" bIns="0" rtlCol="0" anchor="t">
            <a:spAutoFit/>
          </a:bodyPr>
          <a:lstStyle/>
          <a:p>
            <a:pPr>
              <a:lnSpc>
                <a:spcPts val="4200"/>
              </a:lnSpc>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b="1" spc="27">
                <a:solidFill>
                  <a:srgbClr val="00B0F0"/>
                </a:solidFill>
                <a:latin typeface="Avenir Next LT Pro Light" panose="020B0304020202020204" pitchFamily="34" charset="0"/>
              </a:rPr>
              <a:t>Datasets View</a:t>
            </a:r>
          </a:p>
          <a:p>
            <a:pPr marL="742950" lvl="1" indent="-285750">
              <a:lnSpc>
                <a:spcPct val="150000"/>
              </a:lnSpc>
              <a:buFont typeface="Courier New" panose="02070309020205020404" pitchFamily="49" charset="0"/>
              <a:buChar char="o"/>
            </a:pPr>
            <a:r>
              <a:rPr lang="fr-FR">
                <a:latin typeface="Avenir Next LT Pro" panose="020B0504020202020204" pitchFamily="34" charset="0"/>
              </a:rPr>
              <a:t>Une liste combinée des ensembles de données actuels ainsi qu'un graphique illustrant comment ils sont produits et consommés par les DAG.</a:t>
            </a:r>
          </a:p>
          <a:p>
            <a:pPr lvl="1">
              <a:lnSpc>
                <a:spcPct val="150000"/>
              </a:lnSpc>
            </a:pPr>
            <a:endParaRPr lang="fr-FR">
              <a:latin typeface="Avenir Next LT Pro" panose="020B0504020202020204" pitchFamily="34" charset="0"/>
            </a:endParaRPr>
          </a:p>
          <a:p>
            <a:pPr marL="742950" lvl="1" indent="-285750">
              <a:lnSpc>
                <a:spcPct val="150000"/>
              </a:lnSpc>
              <a:buFont typeface="Courier New" panose="02070309020205020404" pitchFamily="49" charset="0"/>
              <a:buChar char="o"/>
            </a:pPr>
            <a:r>
              <a:rPr lang="fr-FR">
                <a:latin typeface="Avenir Next LT Pro" panose="020B0504020202020204" pitchFamily="34" charset="0"/>
              </a:rPr>
              <a:t>En cliquant sur un ensemble de données dans la liste ou le graphique, celui-ci sera mis en évidence ainsi que ses relations, et la liste sera filtrée pour afficher l'historique récent des instances de tâches qui ont mis à jour cet ensemble de données et si cela a déclenché d'autres exécutions de DAG.</a:t>
            </a:r>
          </a:p>
          <a:p>
            <a:pPr>
              <a:lnSpc>
                <a:spcPts val="4200"/>
              </a:lnSpc>
            </a:pPr>
            <a:endParaRPr lang="en-US" sz="2800" spc="27">
              <a:solidFill>
                <a:srgbClr val="545454"/>
              </a:solidFill>
              <a:latin typeface="Avenir Next LT Pro Light" panose="020B0304020202020204" pitchFamily="34" charset="0"/>
            </a:endParaRPr>
          </a:p>
        </p:txBody>
      </p:sp>
      <p:pic>
        <p:nvPicPr>
          <p:cNvPr id="14" name="Picture 14"/>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026" name="Picture 2">
            <a:extLst>
              <a:ext uri="{FF2B5EF4-FFF2-40B4-BE49-F238E27FC236}">
                <a16:creationId xmlns:a16="http://schemas.microsoft.com/office/drawing/2014/main" id="{CE51D716-B188-FA96-F4D1-87FE86D9BC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675" y="3281523"/>
            <a:ext cx="8592225" cy="3335454"/>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24">
            <a:extLst>
              <a:ext uri="{FF2B5EF4-FFF2-40B4-BE49-F238E27FC236}">
                <a16:creationId xmlns:a16="http://schemas.microsoft.com/office/drawing/2014/main" id="{F40B7273-203C-0E1E-55E3-41D24978634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47</a:t>
            </a:fld>
            <a:endParaRPr lang="en-US" sz="1800" b="1">
              <a:solidFill>
                <a:srgbClr val="A8CEC3"/>
              </a:solidFill>
            </a:endParaRPr>
          </a:p>
        </p:txBody>
      </p:sp>
    </p:spTree>
    <p:extLst>
      <p:ext uri="{BB962C8B-B14F-4D97-AF65-F5344CB8AC3E}">
        <p14:creationId xmlns:p14="http://schemas.microsoft.com/office/powerpoint/2010/main" val="136682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dissolv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dissolv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dissolve">
                                      <p:cBhvr>
                                        <p:cTn id="22"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L’INTERFACE UTILISATEUR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2" name="TextBox 12"/>
          <p:cNvSpPr txBox="1"/>
          <p:nvPr/>
        </p:nvSpPr>
        <p:spPr>
          <a:xfrm>
            <a:off x="1374100" y="2494365"/>
            <a:ext cx="6830615" cy="4873835"/>
          </a:xfrm>
          <a:prstGeom prst="rect">
            <a:avLst/>
          </a:prstGeom>
        </p:spPr>
        <p:txBody>
          <a:bodyPr lIns="0" tIns="0" rIns="0" bIns="0" rtlCol="0" anchor="t">
            <a:spAutoFit/>
          </a:bodyPr>
          <a:lstStyle/>
          <a:p>
            <a:pPr>
              <a:lnSpc>
                <a:spcPts val="4200"/>
              </a:lnSpc>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b="1" spc="27">
                <a:solidFill>
                  <a:srgbClr val="00B0F0"/>
                </a:solidFill>
                <a:latin typeface="Avenir Next LT Pro Light" panose="020B0304020202020204" pitchFamily="34" charset="0"/>
              </a:rPr>
              <a:t>Grid View</a:t>
            </a:r>
          </a:p>
          <a:p>
            <a:pPr marL="742950" lvl="1" indent="-285750">
              <a:lnSpc>
                <a:spcPct val="200000"/>
              </a:lnSpc>
              <a:buFont typeface="Courier New" panose="02070309020205020404" pitchFamily="49" charset="0"/>
              <a:buChar char="o"/>
            </a:pPr>
            <a:r>
              <a:rPr lang="fr-FR">
                <a:latin typeface="Avenir Next LT Pro" panose="020B0504020202020204" pitchFamily="34" charset="0"/>
              </a:rPr>
              <a:t>Un graphique en barres et une représentation en grille du DAG qui s'étend dans le temps. </a:t>
            </a:r>
          </a:p>
          <a:p>
            <a:pPr marL="742950" lvl="1" indent="-285750">
              <a:lnSpc>
                <a:spcPct val="200000"/>
              </a:lnSpc>
              <a:buFont typeface="Courier New" panose="02070309020205020404" pitchFamily="49" charset="0"/>
              <a:buChar char="o"/>
            </a:pPr>
            <a:r>
              <a:rPr lang="fr-FR">
                <a:latin typeface="Avenir Next LT Pro" panose="020B0504020202020204" pitchFamily="34" charset="0"/>
              </a:rPr>
              <a:t>La rangée supérieure est un graphique des DAG Runs par durée, et en dessous, les instances de tâches. </a:t>
            </a:r>
          </a:p>
          <a:p>
            <a:pPr marL="742950" lvl="1" indent="-285750">
              <a:lnSpc>
                <a:spcPct val="200000"/>
              </a:lnSpc>
              <a:buFont typeface="Courier New" panose="02070309020205020404" pitchFamily="49" charset="0"/>
              <a:buChar char="o"/>
            </a:pPr>
            <a:r>
              <a:rPr lang="fr-FR">
                <a:latin typeface="Avenir Next LT Pro" panose="020B0504020202020204" pitchFamily="34" charset="0"/>
              </a:rPr>
              <a:t>Si un pipeline est en retard, vous pouvez rapidement voir où se situent les différentes étapes et identifier celles qui bloquent.</a:t>
            </a:r>
            <a:endParaRPr lang="en-US" sz="2800" spc="27">
              <a:solidFill>
                <a:srgbClr val="545454"/>
              </a:solidFill>
              <a:latin typeface="Avenir Next LT Pro" panose="020B0504020202020204" pitchFamily="34" charset="0"/>
            </a:endParaRPr>
          </a:p>
        </p:txBody>
      </p:sp>
      <p:pic>
        <p:nvPicPr>
          <p:cNvPr id="14" name="Picture 14"/>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2050" name="Picture 2">
            <a:extLst>
              <a:ext uri="{FF2B5EF4-FFF2-40B4-BE49-F238E27FC236}">
                <a16:creationId xmlns:a16="http://schemas.microsoft.com/office/drawing/2014/main" id="{7C5E7ADD-669E-9128-FE6A-10AF81586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2494365"/>
            <a:ext cx="6759983" cy="6106886"/>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24">
            <a:extLst>
              <a:ext uri="{FF2B5EF4-FFF2-40B4-BE49-F238E27FC236}">
                <a16:creationId xmlns:a16="http://schemas.microsoft.com/office/drawing/2014/main" id="{2D6B7EFC-F45D-0D6F-2ADE-C2A1D0E8AD8D}"/>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48</a:t>
            </a:fld>
            <a:endParaRPr lang="en-US" sz="1800" b="1">
              <a:solidFill>
                <a:srgbClr val="A8CEC3"/>
              </a:solidFill>
            </a:endParaRPr>
          </a:p>
        </p:txBody>
      </p:sp>
    </p:spTree>
    <p:extLst>
      <p:ext uri="{BB962C8B-B14F-4D97-AF65-F5344CB8AC3E}">
        <p14:creationId xmlns:p14="http://schemas.microsoft.com/office/powerpoint/2010/main" val="29493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dissolv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dissolv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dissolv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dissolve">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L’INTERFACE UTILISATEUR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2" name="TextBox 12"/>
          <p:cNvSpPr txBox="1"/>
          <p:nvPr/>
        </p:nvSpPr>
        <p:spPr>
          <a:xfrm>
            <a:off x="1374100" y="2494365"/>
            <a:ext cx="6830615" cy="2657843"/>
          </a:xfrm>
          <a:prstGeom prst="rect">
            <a:avLst/>
          </a:prstGeom>
        </p:spPr>
        <p:txBody>
          <a:bodyPr lIns="0" tIns="0" rIns="0" bIns="0" rtlCol="0" anchor="t">
            <a:spAutoFit/>
          </a:bodyPr>
          <a:lstStyle/>
          <a:p>
            <a:pPr>
              <a:lnSpc>
                <a:spcPts val="4200"/>
              </a:lnSpc>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b="1" spc="27">
                <a:solidFill>
                  <a:srgbClr val="00B0F0"/>
                </a:solidFill>
                <a:latin typeface="Avenir Next LT Pro Light" panose="020B0304020202020204" pitchFamily="34" charset="0"/>
              </a:rPr>
              <a:t>Graph View</a:t>
            </a:r>
          </a:p>
          <a:p>
            <a:pPr marL="742950" lvl="1" indent="-285750">
              <a:lnSpc>
                <a:spcPct val="200000"/>
              </a:lnSpc>
              <a:buFont typeface="Courier New" panose="02070309020205020404" pitchFamily="49" charset="0"/>
              <a:buChar char="o"/>
            </a:pPr>
            <a:r>
              <a:rPr lang="fr-FR">
                <a:latin typeface="Avenir Next LT Pro" panose="020B0504020202020204" pitchFamily="34" charset="0"/>
              </a:rPr>
              <a:t>La vue graphique permet de visualiser les dépendances de votre DAG et leur état actuel pour une exécution spécifique.</a:t>
            </a:r>
            <a:endParaRPr lang="en-US" sz="2800" spc="27">
              <a:solidFill>
                <a:srgbClr val="545454"/>
              </a:solidFill>
              <a:latin typeface="Avenir Next LT Pro" panose="020B0504020202020204" pitchFamily="34" charset="0"/>
            </a:endParaRPr>
          </a:p>
        </p:txBody>
      </p:sp>
      <p:pic>
        <p:nvPicPr>
          <p:cNvPr id="14" name="Picture 14"/>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3074" name="Picture 2">
            <a:extLst>
              <a:ext uri="{FF2B5EF4-FFF2-40B4-BE49-F238E27FC236}">
                <a16:creationId xmlns:a16="http://schemas.microsoft.com/office/drawing/2014/main" id="{D33F9509-4656-CF6E-DF4B-1F4367CD03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4715" y="2789428"/>
            <a:ext cx="8637814" cy="4862147"/>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24">
            <a:extLst>
              <a:ext uri="{FF2B5EF4-FFF2-40B4-BE49-F238E27FC236}">
                <a16:creationId xmlns:a16="http://schemas.microsoft.com/office/drawing/2014/main" id="{40935F5D-B1BE-24E4-5986-E1A5E19C986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49</a:t>
            </a:fld>
            <a:endParaRPr lang="en-US" sz="1800" b="1">
              <a:solidFill>
                <a:srgbClr val="A8CEC3"/>
              </a:solidFill>
            </a:endParaRPr>
          </a:p>
        </p:txBody>
      </p:sp>
    </p:spTree>
    <p:extLst>
      <p:ext uri="{BB962C8B-B14F-4D97-AF65-F5344CB8AC3E}">
        <p14:creationId xmlns:p14="http://schemas.microsoft.com/office/powerpoint/2010/main" val="42621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dissolv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dissolv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5962" y="4221726"/>
            <a:ext cx="4575768" cy="909956"/>
          </a:xfrm>
          <a:prstGeom prst="rect">
            <a:avLst/>
          </a:prstGeom>
        </p:spPr>
        <p:txBody>
          <a:bodyPr lIns="0" tIns="0" rIns="0" bIns="0" rtlCol="0" anchor="t">
            <a:spAutoFit/>
          </a:bodyPr>
          <a:lstStyle/>
          <a:p>
            <a:pPr>
              <a:lnSpc>
                <a:spcPts val="7040"/>
              </a:lnSpc>
            </a:pPr>
            <a:r>
              <a:rPr lang="en-US" sz="6400" b="1" err="1">
                <a:solidFill>
                  <a:srgbClr val="545454"/>
                </a:solidFill>
                <a:latin typeface="Avenir Next LT Pro Light" panose="020B0304020202020204" pitchFamily="34" charset="0"/>
              </a:rPr>
              <a:t>Programme</a:t>
            </a:r>
            <a:endParaRPr lang="en-US" sz="6400" b="1">
              <a:solidFill>
                <a:srgbClr val="545454"/>
              </a:solidFill>
              <a:latin typeface="Avenir Next LT Pro Light" panose="020B0304020202020204" pitchFamily="34" charset="0"/>
            </a:endParaRPr>
          </a:p>
        </p:txBody>
      </p:sp>
      <p:sp>
        <p:nvSpPr>
          <p:cNvPr id="5" name="AutoShape 5"/>
          <p:cNvSpPr/>
          <p:nvPr/>
        </p:nvSpPr>
        <p:spPr>
          <a:xfrm>
            <a:off x="795962" y="5385642"/>
            <a:ext cx="1175568" cy="137659"/>
          </a:xfrm>
          <a:prstGeom prst="rect">
            <a:avLst/>
          </a:prstGeom>
          <a:solidFill>
            <a:srgbClr val="545454"/>
          </a:solidFill>
        </p:spPr>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78986" y="9133512"/>
            <a:ext cx="9727319" cy="3106962"/>
          </a:xfrm>
          <a:prstGeom prst="rect">
            <a:avLst/>
          </a:prstGeom>
        </p:spPr>
      </p:pic>
      <p:grpSp>
        <p:nvGrpSpPr>
          <p:cNvPr id="11" name="Group 11"/>
          <p:cNvGrpSpPr/>
          <p:nvPr/>
        </p:nvGrpSpPr>
        <p:grpSpPr>
          <a:xfrm rot="5400000">
            <a:off x="16762453" y="1336691"/>
            <a:ext cx="804837" cy="188856"/>
            <a:chOff x="0" y="0"/>
            <a:chExt cx="1073116" cy="251808"/>
          </a:xfrm>
        </p:grpSpPr>
        <p:grpSp>
          <p:nvGrpSpPr>
            <p:cNvPr id="12" name="Group 12"/>
            <p:cNvGrpSpPr/>
            <p:nvPr/>
          </p:nvGrpSpPr>
          <p:grpSpPr>
            <a:xfrm>
              <a:off x="0" y="0"/>
              <a:ext cx="251808" cy="25180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4" name="Group 14"/>
            <p:cNvGrpSpPr/>
            <p:nvPr/>
          </p:nvGrpSpPr>
          <p:grpSpPr>
            <a:xfrm>
              <a:off x="410654" y="0"/>
              <a:ext cx="251808" cy="251808"/>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6" name="Group 16"/>
            <p:cNvGrpSpPr/>
            <p:nvPr/>
          </p:nvGrpSpPr>
          <p:grpSpPr>
            <a:xfrm>
              <a:off x="821308" y="0"/>
              <a:ext cx="251808" cy="251808"/>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9" name="Picture 19"/>
          <p:cNvPicPr>
            <a:picLocks noChangeAspect="1"/>
          </p:cNvPicPr>
          <p:nvPr/>
        </p:nvPicPr>
        <p:blipFill>
          <a:blip r:embed="rId4"/>
          <a:srcRect t="20802" r="2170" b="22228"/>
          <a:stretch>
            <a:fillRect/>
          </a:stretch>
        </p:blipFill>
        <p:spPr>
          <a:xfrm>
            <a:off x="16687901" y="0"/>
            <a:ext cx="1600099" cy="922073"/>
          </a:xfrm>
          <a:prstGeom prst="rect">
            <a:avLst/>
          </a:prstGeom>
        </p:spPr>
      </p:pic>
      <p:graphicFrame>
        <p:nvGraphicFramePr>
          <p:cNvPr id="25" name="Tableau 25">
            <a:extLst>
              <a:ext uri="{FF2B5EF4-FFF2-40B4-BE49-F238E27FC236}">
                <a16:creationId xmlns:a16="http://schemas.microsoft.com/office/drawing/2014/main" id="{CF3928DF-9405-631B-B488-2DB6686BABD0}"/>
              </a:ext>
            </a:extLst>
          </p:cNvPr>
          <p:cNvGraphicFramePr>
            <a:graphicFrameLocks noGrp="1"/>
          </p:cNvGraphicFramePr>
          <p:nvPr>
            <p:extLst>
              <p:ext uri="{D42A27DB-BD31-4B8C-83A1-F6EECF244321}">
                <p14:modId xmlns:p14="http://schemas.microsoft.com/office/powerpoint/2010/main" val="722052657"/>
              </p:ext>
            </p:extLst>
          </p:nvPr>
        </p:nvGraphicFramePr>
        <p:xfrm>
          <a:off x="5371730" y="698855"/>
          <a:ext cx="12239626" cy="6741186"/>
        </p:xfrm>
        <a:graphic>
          <a:graphicData uri="http://schemas.openxmlformats.org/drawingml/2006/table">
            <a:tbl>
              <a:tblPr firstRow="1" bandRow="1">
                <a:tableStyleId>{2D5ABB26-0587-4C30-8999-92F81FD0307C}</a:tableStyleId>
              </a:tblPr>
              <a:tblGrid>
                <a:gridCol w="1874197">
                  <a:extLst>
                    <a:ext uri="{9D8B030D-6E8A-4147-A177-3AD203B41FA5}">
                      <a16:colId xmlns:a16="http://schemas.microsoft.com/office/drawing/2014/main" val="4247694540"/>
                    </a:ext>
                  </a:extLst>
                </a:gridCol>
                <a:gridCol w="10365429">
                  <a:extLst>
                    <a:ext uri="{9D8B030D-6E8A-4147-A177-3AD203B41FA5}">
                      <a16:colId xmlns:a16="http://schemas.microsoft.com/office/drawing/2014/main" val="1653816792"/>
                    </a:ext>
                  </a:extLst>
                </a:gridCol>
              </a:tblGrid>
              <a:tr h="586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solidFill>
                          <a:srgbClr val="AECAC2"/>
                        </a:solidFill>
                      </a:endParaRPr>
                    </a:p>
                  </a:txBody>
                  <a:tcPr/>
                </a:tc>
                <a:tc>
                  <a:txBody>
                    <a:bodyPr/>
                    <a:lstStyle/>
                    <a:p>
                      <a:pPr lvl="0"/>
                      <a:endParaRPr lang="fr-FR" sz="2000">
                        <a:solidFill>
                          <a:srgbClr val="000000"/>
                        </a:solidFill>
                        <a:latin typeface="Avenir Next LT Pro Light"/>
                      </a:endParaRPr>
                    </a:p>
                  </a:txBody>
                  <a:tcPr/>
                </a:tc>
                <a:extLst>
                  <a:ext uri="{0D108BD9-81ED-4DB2-BD59-A6C34878D82A}">
                    <a16:rowId xmlns:a16="http://schemas.microsoft.com/office/drawing/2014/main" val="3342609590"/>
                  </a:ext>
                </a:extLst>
              </a:tr>
              <a:tr h="586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solidFill>
                          <a:srgbClr val="AECAC2"/>
                        </a:solidFill>
                        <a:latin typeface="League Spartan"/>
                      </a:endParaRPr>
                    </a:p>
                  </a:txBody>
                  <a:tcPr/>
                </a:tc>
                <a:tc>
                  <a:txBody>
                    <a:bodyPr/>
                    <a:lstStyle/>
                    <a:p>
                      <a:pPr lvl="0"/>
                      <a:endParaRPr lang="fr-FR" sz="2000">
                        <a:solidFill>
                          <a:srgbClr val="000000"/>
                        </a:solidFill>
                        <a:latin typeface="Avenir Next LT Pro Light"/>
                      </a:endParaRPr>
                    </a:p>
                  </a:txBody>
                  <a:tcPr/>
                </a:tc>
                <a:extLst>
                  <a:ext uri="{0D108BD9-81ED-4DB2-BD59-A6C34878D82A}">
                    <a16:rowId xmlns:a16="http://schemas.microsoft.com/office/drawing/2014/main" val="424608918"/>
                  </a:ext>
                </a:extLst>
              </a:tr>
              <a:tr h="586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solidFill>
                          <a:srgbClr val="AECAC2"/>
                        </a:solidFill>
                        <a:latin typeface="League Spartan"/>
                      </a:endParaRPr>
                    </a:p>
                  </a:txBody>
                  <a:tcPr/>
                </a:tc>
                <a:tc>
                  <a:txBody>
                    <a:bodyPr/>
                    <a:lstStyle/>
                    <a:p>
                      <a:pPr fontAlgn="base"/>
                      <a:endParaRPr lang="en-US" sz="2000">
                        <a:solidFill>
                          <a:srgbClr val="000000"/>
                        </a:solidFill>
                        <a:latin typeface="Avenir Next LT Pro Light"/>
                      </a:endParaRPr>
                    </a:p>
                  </a:txBody>
                  <a:tcPr/>
                </a:tc>
                <a:extLst>
                  <a:ext uri="{0D108BD9-81ED-4DB2-BD59-A6C34878D82A}">
                    <a16:rowId xmlns:a16="http://schemas.microsoft.com/office/drawing/2014/main" val="232651749"/>
                  </a:ext>
                </a:extLst>
              </a:tr>
              <a:tr h="4215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solidFill>
                          <a:srgbClr val="AECAC2"/>
                        </a:solidFill>
                        <a:latin typeface="League Spartan"/>
                      </a:endParaRPr>
                    </a:p>
                  </a:txBody>
                  <a:tcPr/>
                </a:tc>
                <a:tc>
                  <a:txBody>
                    <a:bodyPr/>
                    <a:lstStyle/>
                    <a:p>
                      <a:pPr fontAlgn="base"/>
                      <a:endParaRPr lang="en-US" sz="2000">
                        <a:solidFill>
                          <a:srgbClr val="000000"/>
                        </a:solidFill>
                        <a:latin typeface="Avenir Next LT Pro Light"/>
                      </a:endParaRPr>
                    </a:p>
                  </a:txBody>
                  <a:tcPr/>
                </a:tc>
                <a:extLst>
                  <a:ext uri="{0D108BD9-81ED-4DB2-BD59-A6C34878D82A}">
                    <a16:rowId xmlns:a16="http://schemas.microsoft.com/office/drawing/2014/main" val="723005195"/>
                  </a:ext>
                </a:extLst>
              </a:tr>
              <a:tr h="433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solidFill>
                          <a:srgbClr val="AECAC2"/>
                        </a:solidFill>
                        <a:latin typeface="League Spartan"/>
                      </a:endParaRPr>
                    </a:p>
                  </a:txBody>
                  <a:tcPr/>
                </a:tc>
                <a:tc>
                  <a:txBody>
                    <a:bodyPr/>
                    <a:lstStyle/>
                    <a:p>
                      <a:pPr fontAlgn="base"/>
                      <a:endParaRPr lang="en-US" sz="2000">
                        <a:solidFill>
                          <a:srgbClr val="000000"/>
                        </a:solidFill>
                        <a:latin typeface="Avenir Next LT Pro Light"/>
                      </a:endParaRPr>
                    </a:p>
                  </a:txBody>
                  <a:tcPr/>
                </a:tc>
                <a:extLst>
                  <a:ext uri="{0D108BD9-81ED-4DB2-BD59-A6C34878D82A}">
                    <a16:rowId xmlns:a16="http://schemas.microsoft.com/office/drawing/2014/main" val="3664025473"/>
                  </a:ext>
                </a:extLst>
              </a:tr>
              <a:tr h="397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solidFill>
                          <a:srgbClr val="AECAC2"/>
                        </a:solidFill>
                        <a:latin typeface="League Spartan"/>
                      </a:endParaRPr>
                    </a:p>
                  </a:txBody>
                  <a:tcPr/>
                </a:tc>
                <a:tc>
                  <a:txBody>
                    <a:bodyPr/>
                    <a:lstStyle/>
                    <a:p>
                      <a:pPr fontAlgn="base"/>
                      <a:endParaRPr lang="en-US" sz="2000">
                        <a:solidFill>
                          <a:srgbClr val="000000"/>
                        </a:solidFill>
                        <a:latin typeface="Avenir Next LT Pro Light"/>
                      </a:endParaRPr>
                    </a:p>
                  </a:txBody>
                  <a:tcPr/>
                </a:tc>
                <a:extLst>
                  <a:ext uri="{0D108BD9-81ED-4DB2-BD59-A6C34878D82A}">
                    <a16:rowId xmlns:a16="http://schemas.microsoft.com/office/drawing/2014/main" val="546813659"/>
                  </a:ext>
                </a:extLst>
              </a:tr>
              <a:tr h="586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AECAC2"/>
                          </a:solidFill>
                        </a:rPr>
                        <a:t> Module 14</a:t>
                      </a:r>
                      <a:endParaRPr lang="en-US" sz="2400" b="1">
                        <a:solidFill>
                          <a:srgbClr val="AECAC2"/>
                        </a:solidFill>
                        <a:latin typeface="League Spartan"/>
                      </a:endParaRPr>
                    </a:p>
                  </a:txBody>
                  <a:tcPr/>
                </a:tc>
                <a:tc>
                  <a:txBody>
                    <a:bodyPr/>
                    <a:lstStyle/>
                    <a:p>
                      <a:pPr lvl="0"/>
                      <a:r>
                        <a:rPr lang="en-US" sz="2000" b="1"/>
                        <a:t>POLLING W/ SENSORS</a:t>
                      </a:r>
                    </a:p>
                    <a:p>
                      <a:pPr marL="742950" lvl="1" indent="-285750">
                        <a:buFont typeface="Arial" panose="020B0604020202020204" pitchFamily="34" charset="0"/>
                        <a:buChar char="•"/>
                      </a:pPr>
                      <a:r>
                        <a:rPr lang="fr-MA" sz="2000">
                          <a:solidFill>
                            <a:srgbClr val="000000"/>
                          </a:solidFill>
                        </a:rPr>
                        <a:t>Polling custom conditions​</a:t>
                      </a:r>
                      <a:endParaRPr lang="en-US" sz="2000">
                        <a:solidFill>
                          <a:srgbClr val="000000"/>
                        </a:solidFill>
                      </a:endParaRPr>
                    </a:p>
                    <a:p>
                      <a:pPr marL="742950" lvl="1" indent="-285750" fontAlgn="base">
                        <a:buFont typeface="Arial" panose="020B0604020202020204" pitchFamily="34" charset="0"/>
                        <a:buChar char="•"/>
                      </a:pPr>
                      <a:r>
                        <a:rPr lang="fr-FR" sz="2000">
                          <a:solidFill>
                            <a:srgbClr val="000000"/>
                          </a:solidFill>
                        </a:rPr>
                        <a:t>Un </a:t>
                      </a:r>
                      <a:r>
                        <a:rPr lang="fr-FR" sz="2000" err="1">
                          <a:solidFill>
                            <a:srgbClr val="000000"/>
                          </a:solidFill>
                        </a:rPr>
                        <a:t>FileSensor</a:t>
                      </a:r>
                      <a:r>
                        <a:rPr lang="fr-FR" sz="2000">
                          <a:solidFill>
                            <a:srgbClr val="000000"/>
                          </a:solidFill>
                        </a:rPr>
                        <a:t> attend qu'un chemin de fichier existe</a:t>
                      </a:r>
                      <a:endParaRPr lang="en-US" sz="2000">
                        <a:solidFill>
                          <a:srgbClr val="000000"/>
                        </a:solidFill>
                        <a:latin typeface="Avenir Next LT Pro Light"/>
                      </a:endParaRPr>
                    </a:p>
                  </a:txBody>
                  <a:tcPr/>
                </a:tc>
                <a:extLst>
                  <a:ext uri="{0D108BD9-81ED-4DB2-BD59-A6C34878D82A}">
                    <a16:rowId xmlns:a16="http://schemas.microsoft.com/office/drawing/2014/main" val="3089182266"/>
                  </a:ext>
                </a:extLst>
              </a:tr>
              <a:tr h="2471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AECAC2"/>
                          </a:solidFill>
                        </a:rPr>
                        <a:t> Module 15</a:t>
                      </a:r>
                      <a:endParaRPr lang="en-US" sz="2400" b="1">
                        <a:solidFill>
                          <a:srgbClr val="AECAC2"/>
                        </a:solidFill>
                        <a:latin typeface="League Spartan"/>
                      </a:endParaRPr>
                    </a:p>
                  </a:txBody>
                  <a:tcPr/>
                </a:tc>
                <a:tc>
                  <a:txBody>
                    <a:bodyPr/>
                    <a:lstStyle/>
                    <a:p>
                      <a:pPr lvl="0"/>
                      <a:r>
                        <a:rPr lang="en-US" sz="2000" b="1"/>
                        <a:t>BACKFILLING W/ TRIGGER OPERATOR</a:t>
                      </a:r>
                      <a:r>
                        <a:rPr lang="en-US" sz="2400"/>
                        <a:t>​</a:t>
                      </a:r>
                    </a:p>
                  </a:txBody>
                  <a:tcPr/>
                </a:tc>
                <a:extLst>
                  <a:ext uri="{0D108BD9-81ED-4DB2-BD59-A6C34878D82A}">
                    <a16:rowId xmlns:a16="http://schemas.microsoft.com/office/drawing/2014/main" val="2425359663"/>
                  </a:ext>
                </a:extLst>
              </a:tr>
              <a:tr h="586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AECAC2"/>
                          </a:solidFill>
                        </a:rPr>
                        <a:t> Module 16</a:t>
                      </a:r>
                      <a:endParaRPr lang="en-US" sz="2400" b="1">
                        <a:solidFill>
                          <a:srgbClr val="AECAC2"/>
                        </a:solidFill>
                        <a:latin typeface="League Spartan"/>
                      </a:endParaRPr>
                    </a:p>
                  </a:txBody>
                  <a:tcPr/>
                </a:tc>
                <a:tc>
                  <a:txBody>
                    <a:bodyPr/>
                    <a:lstStyle/>
                    <a:p>
                      <a:pPr marL="0" marR="0" lvl="0" indent="0" algn="l" defTabSz="914400" rtl="0" eaLnBrk="1" fontAlgn="auto" latinLnBrk="0" hangingPunct="1">
                        <a:lnSpc>
                          <a:spcPts val="3150"/>
                        </a:lnSpc>
                        <a:spcBef>
                          <a:spcPts val="0"/>
                        </a:spcBef>
                        <a:spcAft>
                          <a:spcPts val="0"/>
                        </a:spcAft>
                        <a:buClrTx/>
                        <a:buSzTx/>
                        <a:buFontTx/>
                        <a:buNone/>
                        <a:tabLst/>
                        <a:defRPr/>
                      </a:pPr>
                      <a:r>
                        <a:rPr lang="fr-MA" sz="2000" b="1" kern="1200">
                          <a:solidFill>
                            <a:schemeClr val="dk1"/>
                          </a:solidFill>
                        </a:rPr>
                        <a:t>POLLING W/ EXTERNAL SENSORS</a:t>
                      </a:r>
                    </a:p>
                    <a:p>
                      <a:pPr marL="742950" marR="0" lvl="1" indent="-285750" algn="l" defTabSz="914400" rtl="0" eaLnBrk="1" fontAlgn="auto" latinLnBrk="0" hangingPunct="1">
                        <a:lnSpc>
                          <a:spcPts val="3150"/>
                        </a:lnSpc>
                        <a:spcBef>
                          <a:spcPts val="0"/>
                        </a:spcBef>
                        <a:spcAft>
                          <a:spcPts val="0"/>
                        </a:spcAft>
                        <a:buClrTx/>
                        <a:buSzTx/>
                        <a:buFont typeface="Arial" panose="020B0604020202020204" pitchFamily="34" charset="0"/>
                        <a:buChar char="•"/>
                        <a:tabLst/>
                        <a:defRPr/>
                      </a:pPr>
                      <a:r>
                        <a:rPr lang="en-US" sz="2000" kern="1200">
                          <a:solidFill>
                            <a:srgbClr val="000000"/>
                          </a:solidFill>
                        </a:rPr>
                        <a:t>POLLING THE STATE OF OTHER DAG</a:t>
                      </a:r>
                      <a:endParaRPr lang="en-US" sz="2000" kern="1200">
                        <a:solidFill>
                          <a:srgbClr val="000000"/>
                        </a:solidFill>
                        <a:latin typeface="+mn-lt"/>
                        <a:ea typeface="+mn-ea"/>
                        <a:cs typeface="+mn-cs"/>
                      </a:endParaRPr>
                    </a:p>
                  </a:txBody>
                  <a:tcPr/>
                </a:tc>
                <a:extLst>
                  <a:ext uri="{0D108BD9-81ED-4DB2-BD59-A6C34878D82A}">
                    <a16:rowId xmlns:a16="http://schemas.microsoft.com/office/drawing/2014/main" val="3715205589"/>
                  </a:ext>
                </a:extLst>
              </a:tr>
              <a:tr h="8530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AECAC2"/>
                          </a:solidFill>
                        </a:rPr>
                        <a:t>Module 17</a:t>
                      </a:r>
                      <a:endParaRPr lang="en-US" sz="2400" b="1">
                        <a:solidFill>
                          <a:srgbClr val="AECAC2"/>
                        </a:solidFill>
                        <a:latin typeface="League Spartan"/>
                      </a:endParaRPr>
                    </a:p>
                  </a:txBody>
                  <a:tcPr/>
                </a:tc>
                <a:tc>
                  <a:txBody>
                    <a:bodyPr/>
                    <a:lstStyle/>
                    <a:p>
                      <a:pPr marL="0" marR="0" lvl="0" indent="0" algn="l" defTabSz="914400" rtl="0" eaLnBrk="1" fontAlgn="auto" latinLnBrk="0" hangingPunct="1">
                        <a:lnSpc>
                          <a:spcPts val="3150"/>
                        </a:lnSpc>
                        <a:spcBef>
                          <a:spcPts val="0"/>
                        </a:spcBef>
                        <a:spcAft>
                          <a:spcPts val="0"/>
                        </a:spcAft>
                        <a:buClrTx/>
                        <a:buSzTx/>
                        <a:buFontTx/>
                        <a:buNone/>
                        <a:tabLst/>
                        <a:defRPr/>
                      </a:pPr>
                      <a:r>
                        <a:rPr lang="en-US" sz="2000" b="1" kern="1200">
                          <a:solidFill>
                            <a:schemeClr val="dk1"/>
                          </a:solidFill>
                        </a:rPr>
                        <a:t>STARTING WORKFLOWS WITH REST/CLI </a:t>
                      </a:r>
                    </a:p>
                    <a:p>
                      <a:pPr marL="742950" marR="0" lvl="1" indent="-285750" algn="l" defTabSz="914400" rtl="0" eaLnBrk="1" fontAlgn="auto" latinLnBrk="0" hangingPunct="1">
                        <a:lnSpc>
                          <a:spcPts val="3150"/>
                        </a:lnSpc>
                        <a:spcBef>
                          <a:spcPts val="0"/>
                        </a:spcBef>
                        <a:spcAft>
                          <a:spcPts val="0"/>
                        </a:spcAft>
                        <a:buClrTx/>
                        <a:buSzTx/>
                        <a:buFont typeface="Arial" panose="020B0604020202020204" pitchFamily="34" charset="0"/>
                        <a:buChar char="•"/>
                        <a:tabLst/>
                        <a:defRPr/>
                      </a:pPr>
                      <a:r>
                        <a:rPr lang="en-US" sz="2000" kern="1200">
                          <a:solidFill>
                            <a:srgbClr val="000000"/>
                          </a:solidFill>
                        </a:rPr>
                        <a:t>POLLING THE STATE OF OTHER DAG</a:t>
                      </a:r>
                    </a:p>
                    <a:p>
                      <a:pPr marL="0" marR="0" lvl="0" indent="0" algn="l" defTabSz="914400" rtl="0" eaLnBrk="1" fontAlgn="auto" latinLnBrk="0" hangingPunct="1">
                        <a:lnSpc>
                          <a:spcPts val="3150"/>
                        </a:lnSpc>
                        <a:spcBef>
                          <a:spcPts val="0"/>
                        </a:spcBef>
                        <a:spcAft>
                          <a:spcPts val="0"/>
                        </a:spcAft>
                        <a:buClrTx/>
                        <a:buSzTx/>
                        <a:buFontTx/>
                        <a:buNone/>
                        <a:tabLst/>
                        <a:defRPr/>
                      </a:pPr>
                      <a:endParaRPr lang="en-US" sz="2000" b="1" kern="1200">
                        <a:solidFill>
                          <a:schemeClr val="dk1"/>
                        </a:solidFill>
                        <a:latin typeface="+mn-lt"/>
                        <a:ea typeface="+mn-ea"/>
                        <a:cs typeface="+mn-cs"/>
                      </a:endParaRPr>
                    </a:p>
                  </a:txBody>
                  <a:tcPr/>
                </a:tc>
                <a:extLst>
                  <a:ext uri="{0D108BD9-81ED-4DB2-BD59-A6C34878D82A}">
                    <a16:rowId xmlns:a16="http://schemas.microsoft.com/office/drawing/2014/main" val="3981638869"/>
                  </a:ext>
                </a:extLst>
              </a:tr>
            </a:tbl>
          </a:graphicData>
        </a:graphic>
      </p:graphicFrame>
    </p:spTree>
    <p:extLst>
      <p:ext uri="{BB962C8B-B14F-4D97-AF65-F5344CB8AC3E}">
        <p14:creationId xmlns:p14="http://schemas.microsoft.com/office/powerpoint/2010/main" val="3136866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L’INTERFACE UTILISATEUR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2" name="TextBox 12"/>
          <p:cNvSpPr txBox="1"/>
          <p:nvPr/>
        </p:nvSpPr>
        <p:spPr>
          <a:xfrm>
            <a:off x="1336030" y="2186375"/>
            <a:ext cx="14497271" cy="2660793"/>
          </a:xfrm>
          <a:prstGeom prst="rect">
            <a:avLst/>
          </a:prstGeom>
        </p:spPr>
        <p:txBody>
          <a:bodyPr wrap="square" lIns="0" tIns="0" rIns="0" bIns="0" rtlCol="0" anchor="t">
            <a:spAutoFit/>
          </a:bodyPr>
          <a:lstStyle/>
          <a:p>
            <a:pPr>
              <a:lnSpc>
                <a:spcPts val="4200"/>
              </a:lnSpc>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b="1" spc="27">
                <a:solidFill>
                  <a:srgbClr val="00B0F0"/>
                </a:solidFill>
                <a:latin typeface="Avenir Next LT Pro Light" panose="020B0304020202020204" pitchFamily="34" charset="0"/>
              </a:rPr>
              <a:t>Variable View</a:t>
            </a:r>
          </a:p>
          <a:p>
            <a:pPr marL="742950" lvl="1" indent="-285750">
              <a:lnSpc>
                <a:spcPct val="200000"/>
              </a:lnSpc>
              <a:buFont typeface="Courier New" panose="02070309020205020404" pitchFamily="49" charset="0"/>
              <a:buChar char="o"/>
            </a:pPr>
            <a:r>
              <a:rPr lang="fr-FR">
                <a:latin typeface="Avenir Next LT Pro" panose="020B0504020202020204" pitchFamily="34" charset="0"/>
              </a:rPr>
              <a:t>La vue des variables vous permet de lister, créer, éditer ou supprimer les paires clé-valeur d'une variable utilisée pendant les jobs. </a:t>
            </a:r>
          </a:p>
          <a:p>
            <a:pPr marL="742950" lvl="1" indent="-285750">
              <a:lnSpc>
                <a:spcPct val="200000"/>
              </a:lnSpc>
              <a:buFont typeface="Courier New" panose="02070309020205020404" pitchFamily="49" charset="0"/>
              <a:buChar char="o"/>
            </a:pPr>
            <a:r>
              <a:rPr lang="fr-FR">
                <a:latin typeface="Avenir Next LT Pro" panose="020B0504020202020204" pitchFamily="34" charset="0"/>
              </a:rPr>
              <a:t>La valeur d'une variable sera masquée si la clé contient des mots tels que ('</a:t>
            </a:r>
            <a:r>
              <a:rPr lang="fr-FR" err="1">
                <a:latin typeface="Avenir Next LT Pro" panose="020B0504020202020204" pitchFamily="34" charset="0"/>
              </a:rPr>
              <a:t>password</a:t>
            </a:r>
            <a:r>
              <a:rPr lang="fr-FR">
                <a:latin typeface="Avenir Next LT Pro" panose="020B0504020202020204" pitchFamily="34" charset="0"/>
              </a:rPr>
              <a:t>', 'secret', '</a:t>
            </a:r>
            <a:r>
              <a:rPr lang="fr-FR" err="1">
                <a:latin typeface="Avenir Next LT Pro" panose="020B0504020202020204" pitchFamily="34" charset="0"/>
              </a:rPr>
              <a:t>passwd</a:t>
            </a:r>
            <a:r>
              <a:rPr lang="fr-FR">
                <a:latin typeface="Avenir Next LT Pro" panose="020B0504020202020204" pitchFamily="34" charset="0"/>
              </a:rPr>
              <a:t>', '</a:t>
            </a:r>
            <a:r>
              <a:rPr lang="fr-FR" err="1">
                <a:latin typeface="Avenir Next LT Pro" panose="020B0504020202020204" pitchFamily="34" charset="0"/>
              </a:rPr>
              <a:t>authorization</a:t>
            </a:r>
            <a:r>
              <a:rPr lang="fr-FR">
                <a:latin typeface="Avenir Next LT Pro" panose="020B0504020202020204" pitchFamily="34" charset="0"/>
              </a:rPr>
              <a:t>', '</a:t>
            </a:r>
            <a:r>
              <a:rPr lang="fr-FR" err="1">
                <a:latin typeface="Avenir Next LT Pro" panose="020B0504020202020204" pitchFamily="34" charset="0"/>
              </a:rPr>
              <a:t>api_key</a:t>
            </a:r>
            <a:r>
              <a:rPr lang="fr-FR">
                <a:latin typeface="Avenir Next LT Pro" panose="020B0504020202020204" pitchFamily="34" charset="0"/>
              </a:rPr>
              <a:t>', '</a:t>
            </a:r>
            <a:r>
              <a:rPr lang="fr-FR" err="1">
                <a:latin typeface="Avenir Next LT Pro" panose="020B0504020202020204" pitchFamily="34" charset="0"/>
              </a:rPr>
              <a:t>apikey</a:t>
            </a:r>
            <a:r>
              <a:rPr lang="fr-FR">
                <a:latin typeface="Avenir Next LT Pro" panose="020B0504020202020204" pitchFamily="34" charset="0"/>
              </a:rPr>
              <a:t>', '</a:t>
            </a:r>
            <a:r>
              <a:rPr lang="fr-FR" err="1">
                <a:latin typeface="Avenir Next LT Pro" panose="020B0504020202020204" pitchFamily="34" charset="0"/>
              </a:rPr>
              <a:t>access_token</a:t>
            </a:r>
            <a:r>
              <a:rPr lang="fr-FR">
                <a:latin typeface="Avenir Next LT Pro" panose="020B0504020202020204" pitchFamily="34" charset="0"/>
              </a:rPr>
              <a:t>') par défaut, mais peut être configurée pour être affichée en clair. </a:t>
            </a:r>
            <a:endParaRPr lang="en-US" sz="2800" spc="27">
              <a:solidFill>
                <a:srgbClr val="545454"/>
              </a:solidFill>
              <a:latin typeface="Avenir Next LT Pro" panose="020B0504020202020204" pitchFamily="34" charset="0"/>
            </a:endParaRPr>
          </a:p>
        </p:txBody>
      </p:sp>
      <p:pic>
        <p:nvPicPr>
          <p:cNvPr id="14" name="Picture 14"/>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4100" name="Picture 4">
            <a:extLst>
              <a:ext uri="{FF2B5EF4-FFF2-40B4-BE49-F238E27FC236}">
                <a16:creationId xmlns:a16="http://schemas.microsoft.com/office/drawing/2014/main" id="{580FB280-4120-DE30-93D2-D736C0390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9364" y="5067675"/>
            <a:ext cx="9110602" cy="4129032"/>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24">
            <a:extLst>
              <a:ext uri="{FF2B5EF4-FFF2-40B4-BE49-F238E27FC236}">
                <a16:creationId xmlns:a16="http://schemas.microsoft.com/office/drawing/2014/main" id="{FB553F71-93A2-DB60-0B65-6B2347DAA52D}"/>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50</a:t>
            </a:fld>
            <a:endParaRPr lang="en-US" sz="1800" b="1">
              <a:solidFill>
                <a:srgbClr val="A8CEC3"/>
              </a:solidFill>
            </a:endParaRPr>
          </a:p>
        </p:txBody>
      </p:sp>
    </p:spTree>
    <p:extLst>
      <p:ext uri="{BB962C8B-B14F-4D97-AF65-F5344CB8AC3E}">
        <p14:creationId xmlns:p14="http://schemas.microsoft.com/office/powerpoint/2010/main" val="16069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dissolve">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dissolv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dissolve">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L’INTERFACE UTILISATEUR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2" name="TextBox 12"/>
          <p:cNvSpPr txBox="1"/>
          <p:nvPr/>
        </p:nvSpPr>
        <p:spPr>
          <a:xfrm>
            <a:off x="1336030" y="2186375"/>
            <a:ext cx="14497271" cy="2106795"/>
          </a:xfrm>
          <a:prstGeom prst="rect">
            <a:avLst/>
          </a:prstGeom>
        </p:spPr>
        <p:txBody>
          <a:bodyPr wrap="square" lIns="0" tIns="0" rIns="0" bIns="0" rtlCol="0" anchor="t">
            <a:spAutoFit/>
          </a:bodyPr>
          <a:lstStyle/>
          <a:p>
            <a:pPr>
              <a:lnSpc>
                <a:spcPts val="4200"/>
              </a:lnSpc>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b="1" spc="27">
                <a:solidFill>
                  <a:srgbClr val="00B0F0"/>
                </a:solidFill>
                <a:latin typeface="Avenir Next LT Pro Light" panose="020B0304020202020204" pitchFamily="34" charset="0"/>
              </a:rPr>
              <a:t>Gantt Chart</a:t>
            </a:r>
          </a:p>
          <a:p>
            <a:pPr marL="742950" lvl="1" indent="-285750">
              <a:lnSpc>
                <a:spcPct val="200000"/>
              </a:lnSpc>
              <a:buFont typeface="Courier New" panose="02070309020205020404" pitchFamily="49" charset="0"/>
              <a:buChar char="o"/>
            </a:pPr>
            <a:r>
              <a:rPr lang="fr-FR">
                <a:latin typeface="Avenir Next LT Pro" panose="020B0504020202020204" pitchFamily="34" charset="0"/>
              </a:rPr>
              <a:t>Le diagramme de Gantt permet d'analyser la durée et le chevauchement des tâches, et d'identifier rapidement les goulots d'étranglement ainsi que les zones où la majeure partie du temps est dépensée pour des exécutions de DAG spécifiques.</a:t>
            </a:r>
            <a:endParaRPr lang="en-US" sz="2800" spc="27">
              <a:solidFill>
                <a:srgbClr val="545454"/>
              </a:solidFill>
              <a:latin typeface="Avenir Next LT Pro" panose="020B0504020202020204" pitchFamily="34" charset="0"/>
            </a:endParaRPr>
          </a:p>
        </p:txBody>
      </p:sp>
      <p:pic>
        <p:nvPicPr>
          <p:cNvPr id="14" name="Picture 14"/>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5122" name="Picture 2">
            <a:extLst>
              <a:ext uri="{FF2B5EF4-FFF2-40B4-BE49-F238E27FC236}">
                <a16:creationId xmlns:a16="http://schemas.microsoft.com/office/drawing/2014/main" id="{07F5BD9D-BD6B-58DD-DC35-0C5D60786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4105" y="4829032"/>
            <a:ext cx="8961120" cy="3831812"/>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24">
            <a:extLst>
              <a:ext uri="{FF2B5EF4-FFF2-40B4-BE49-F238E27FC236}">
                <a16:creationId xmlns:a16="http://schemas.microsoft.com/office/drawing/2014/main" id="{FBEB1759-112D-0614-3F5D-F0A3BAD253D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51</a:t>
            </a:fld>
            <a:endParaRPr lang="en-US" sz="1800" b="1">
              <a:solidFill>
                <a:srgbClr val="A8CEC3"/>
              </a:solidFill>
            </a:endParaRPr>
          </a:p>
        </p:txBody>
      </p:sp>
    </p:spTree>
    <p:extLst>
      <p:ext uri="{BB962C8B-B14F-4D97-AF65-F5344CB8AC3E}">
        <p14:creationId xmlns:p14="http://schemas.microsoft.com/office/powerpoint/2010/main" val="293412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dissolv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dissolv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L’INTERFACE UTILISATEUR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2" name="TextBox 12"/>
          <p:cNvSpPr txBox="1"/>
          <p:nvPr/>
        </p:nvSpPr>
        <p:spPr>
          <a:xfrm>
            <a:off x="1336031" y="2186375"/>
            <a:ext cx="6165530" cy="4319837"/>
          </a:xfrm>
          <a:prstGeom prst="rect">
            <a:avLst/>
          </a:prstGeom>
        </p:spPr>
        <p:txBody>
          <a:bodyPr wrap="square" lIns="0" tIns="0" rIns="0" bIns="0" rtlCol="0" anchor="t">
            <a:spAutoFit/>
          </a:bodyPr>
          <a:lstStyle/>
          <a:p>
            <a:pPr>
              <a:lnSpc>
                <a:spcPts val="4200"/>
              </a:lnSpc>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b="1" spc="27">
                <a:solidFill>
                  <a:srgbClr val="00B0F0"/>
                </a:solidFill>
                <a:latin typeface="Avenir Next LT Pro Light" panose="020B0304020202020204" pitchFamily="34" charset="0"/>
              </a:rPr>
              <a:t>Task Duration</a:t>
            </a:r>
          </a:p>
          <a:p>
            <a:pPr marL="742950" lvl="1" indent="-285750">
              <a:lnSpc>
                <a:spcPct val="200000"/>
              </a:lnSpc>
              <a:buFont typeface="Courier New" panose="02070309020205020404" pitchFamily="49" charset="0"/>
              <a:buChar char="o"/>
            </a:pPr>
            <a:r>
              <a:rPr lang="fr-FR">
                <a:latin typeface="Avenir Next LT Pro" panose="020B0504020202020204" pitchFamily="34" charset="0"/>
              </a:rPr>
              <a:t>La durée de chaque tâche pour les N dernières exécutions est affichée dans cette vue. </a:t>
            </a:r>
          </a:p>
          <a:p>
            <a:pPr marL="742950" lvl="1" indent="-285750">
              <a:lnSpc>
                <a:spcPct val="200000"/>
              </a:lnSpc>
              <a:buFont typeface="Courier New" panose="02070309020205020404" pitchFamily="49" charset="0"/>
              <a:buChar char="o"/>
            </a:pPr>
            <a:r>
              <a:rPr lang="fr-FR">
                <a:latin typeface="Avenir Next LT Pro" panose="020B0504020202020204" pitchFamily="34" charset="0"/>
              </a:rPr>
              <a:t>Cela permet de repérer les valeurs aberrantes et de comprendre rapidement où le temps est principalement dépensé dans votre DAG sur plusieurs exécutions.</a:t>
            </a:r>
            <a:endParaRPr lang="en-US" sz="2800" spc="27">
              <a:solidFill>
                <a:srgbClr val="545454"/>
              </a:solidFill>
              <a:latin typeface="Avenir Next LT Pro" panose="020B0504020202020204" pitchFamily="34" charset="0"/>
            </a:endParaRPr>
          </a:p>
        </p:txBody>
      </p:sp>
      <p:pic>
        <p:nvPicPr>
          <p:cNvPr id="14" name="Picture 14"/>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6146" name="Picture 2">
            <a:extLst>
              <a:ext uri="{FF2B5EF4-FFF2-40B4-BE49-F238E27FC236}">
                <a16:creationId xmlns:a16="http://schemas.microsoft.com/office/drawing/2014/main" id="{9DA0297C-6C64-832D-1352-0DDC96DF4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5211" y="2392492"/>
            <a:ext cx="8643290" cy="6039957"/>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24">
            <a:extLst>
              <a:ext uri="{FF2B5EF4-FFF2-40B4-BE49-F238E27FC236}">
                <a16:creationId xmlns:a16="http://schemas.microsoft.com/office/drawing/2014/main" id="{902F18AA-731F-9B77-C844-6EE69E4E650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52</a:t>
            </a:fld>
            <a:endParaRPr lang="en-US" sz="1800" b="1">
              <a:solidFill>
                <a:srgbClr val="A8CEC3"/>
              </a:solidFill>
            </a:endParaRPr>
          </a:p>
        </p:txBody>
      </p:sp>
    </p:spTree>
    <p:extLst>
      <p:ext uri="{BB962C8B-B14F-4D97-AF65-F5344CB8AC3E}">
        <p14:creationId xmlns:p14="http://schemas.microsoft.com/office/powerpoint/2010/main" val="105152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dissolv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dissolv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L’INTERFACE UTILISATEUR</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2" name="TextBox 12"/>
          <p:cNvSpPr txBox="1"/>
          <p:nvPr/>
        </p:nvSpPr>
        <p:spPr>
          <a:xfrm>
            <a:off x="1336031" y="2186375"/>
            <a:ext cx="6165530" cy="3765839"/>
          </a:xfrm>
          <a:prstGeom prst="rect">
            <a:avLst/>
          </a:prstGeom>
        </p:spPr>
        <p:txBody>
          <a:bodyPr wrap="square" lIns="0" tIns="0" rIns="0" bIns="0" rtlCol="0" anchor="t">
            <a:spAutoFit/>
          </a:bodyPr>
          <a:lstStyle/>
          <a:p>
            <a:pPr>
              <a:lnSpc>
                <a:spcPts val="4200"/>
              </a:lnSpc>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b="1" spc="27">
                <a:solidFill>
                  <a:srgbClr val="00B0F0"/>
                </a:solidFill>
                <a:latin typeface="Avenir Next LT Pro Light" panose="020B0304020202020204" pitchFamily="34" charset="0"/>
              </a:rPr>
              <a:t>Code View</a:t>
            </a:r>
          </a:p>
          <a:p>
            <a:pPr marL="742950" lvl="1" indent="-285750">
              <a:lnSpc>
                <a:spcPct val="200000"/>
              </a:lnSpc>
              <a:buFont typeface="Courier New" panose="02070309020205020404" pitchFamily="49" charset="0"/>
              <a:buChar char="o"/>
            </a:pPr>
            <a:r>
              <a:rPr lang="fr-FR">
                <a:latin typeface="Avenir Next LT Pro" panose="020B0504020202020204" pitchFamily="34" charset="0"/>
              </a:rPr>
              <a:t>La transparence est essentielle. </a:t>
            </a:r>
          </a:p>
          <a:p>
            <a:pPr marL="742950" lvl="1" indent="-285750">
              <a:lnSpc>
                <a:spcPct val="200000"/>
              </a:lnSpc>
              <a:buFont typeface="Courier New" panose="02070309020205020404" pitchFamily="49" charset="0"/>
              <a:buChar char="o"/>
            </a:pPr>
            <a:r>
              <a:rPr lang="fr-FR">
                <a:latin typeface="Avenir Next LT Pro" panose="020B0504020202020204" pitchFamily="34" charset="0"/>
              </a:rPr>
              <a:t>Bien que le code de la pipeline soit stocké dans un contrôle de source, cette fonctionnalité permet d'accéder rapidement au code générant le DAG et fournit des informations supplémentaires.</a:t>
            </a:r>
            <a:endParaRPr lang="en-US" sz="2800" spc="27">
              <a:solidFill>
                <a:srgbClr val="545454"/>
              </a:solidFill>
              <a:latin typeface="Avenir Next LT Pro" panose="020B0504020202020204" pitchFamily="34" charset="0"/>
            </a:endParaRPr>
          </a:p>
        </p:txBody>
      </p:sp>
      <p:pic>
        <p:nvPicPr>
          <p:cNvPr id="14" name="Picture 14"/>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8194" name="Picture 2">
            <a:extLst>
              <a:ext uri="{FF2B5EF4-FFF2-40B4-BE49-F238E27FC236}">
                <a16:creationId xmlns:a16="http://schemas.microsoft.com/office/drawing/2014/main" id="{EBA4D7FD-6F77-C74B-378B-4997A55752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8708" y="2494365"/>
            <a:ext cx="8838939" cy="4320492"/>
          </a:xfrm>
          <a:prstGeom prst="rect">
            <a:avLst/>
          </a:prstGeom>
          <a:noFill/>
          <a:extLst>
            <a:ext uri="{909E8E84-426E-40DD-AFC4-6F175D3DCCD1}">
              <a14:hiddenFill xmlns:a14="http://schemas.microsoft.com/office/drawing/2010/main">
                <a:solidFill>
                  <a:srgbClr val="FFFFFF"/>
                </a:solidFill>
              </a14:hiddenFill>
            </a:ext>
          </a:extLst>
        </p:spPr>
      </p:pic>
      <p:sp>
        <p:nvSpPr>
          <p:cNvPr id="22" name="Espace réservé du numéro de diapositive 24">
            <a:extLst>
              <a:ext uri="{FF2B5EF4-FFF2-40B4-BE49-F238E27FC236}">
                <a16:creationId xmlns:a16="http://schemas.microsoft.com/office/drawing/2014/main" id="{746D5A90-40A2-5442-1E65-0DC22621AB8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53</a:t>
            </a:fld>
            <a:endParaRPr lang="en-US" sz="1800" b="1">
              <a:solidFill>
                <a:srgbClr val="A8CEC3"/>
              </a:solidFill>
            </a:endParaRPr>
          </a:p>
        </p:txBody>
      </p:sp>
    </p:spTree>
    <p:extLst>
      <p:ext uri="{BB962C8B-B14F-4D97-AF65-F5344CB8AC3E}">
        <p14:creationId xmlns:p14="http://schemas.microsoft.com/office/powerpoint/2010/main" val="127739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dissolv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dissolve">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dissolv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dissolve">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8100" y="1036373"/>
            <a:ext cx="18117054" cy="351571"/>
          </a:xfrm>
          <a:prstGeom prst="rect">
            <a:avLst/>
          </a:prstGeom>
        </p:spPr>
        <p:txBody>
          <a:bodyPr lIns="0" tIns="0" rIns="0" bIns="0" rtlCol="0" anchor="t">
            <a:spAutoFit/>
          </a:bodyPr>
          <a:lstStyle/>
          <a:p>
            <a:pPr>
              <a:lnSpc>
                <a:spcPts val="2560"/>
              </a:lnSpc>
            </a:pPr>
            <a:r>
              <a:rPr lang="en-US" sz="3200" b="1" spc="41">
                <a:solidFill>
                  <a:srgbClr val="545454"/>
                </a:solidFill>
                <a:latin typeface="Avenir Next LT Pro" panose="020B0504020202020204" pitchFamily="34" charset="0"/>
              </a:rPr>
              <a:t>CONFIGURER APACHE AIRFLOW AVEC DOCKER-COMPOSE EN 5 MINUTES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2" name="Group 12"/>
          <p:cNvGrpSpPr/>
          <p:nvPr/>
        </p:nvGrpSpPr>
        <p:grpSpPr>
          <a:xfrm>
            <a:off x="1028700" y="3253935"/>
            <a:ext cx="19156091" cy="3303091"/>
            <a:chOff x="0" y="-194172"/>
            <a:chExt cx="5045226" cy="869950"/>
          </a:xfrm>
        </p:grpSpPr>
        <p:sp>
          <p:nvSpPr>
            <p:cNvPr id="13" name="Freeform 13"/>
            <p:cNvSpPr/>
            <p:nvPr/>
          </p:nvSpPr>
          <p:spPr>
            <a:xfrm>
              <a:off x="0" y="0"/>
              <a:ext cx="4043291" cy="449983"/>
            </a:xfrm>
            <a:custGeom>
              <a:avLst/>
              <a:gdLst/>
              <a:ahLst/>
              <a:cxnLst/>
              <a:rect l="l" t="t" r="r" b="b"/>
              <a:pathLst>
                <a:path w="4043291" h="449983">
                  <a:moveTo>
                    <a:pt x="25719" y="0"/>
                  </a:moveTo>
                  <a:lnTo>
                    <a:pt x="4017571" y="0"/>
                  </a:lnTo>
                  <a:cubicBezTo>
                    <a:pt x="4024393" y="0"/>
                    <a:pt x="4030935" y="2710"/>
                    <a:pt x="4035758" y="7533"/>
                  </a:cubicBezTo>
                  <a:cubicBezTo>
                    <a:pt x="4040581" y="12356"/>
                    <a:pt x="4043291" y="18898"/>
                    <a:pt x="4043291" y="25719"/>
                  </a:cubicBezTo>
                  <a:lnTo>
                    <a:pt x="4043291" y="424264"/>
                  </a:lnTo>
                  <a:cubicBezTo>
                    <a:pt x="4043291" y="438468"/>
                    <a:pt x="4031776" y="449983"/>
                    <a:pt x="4017571" y="449983"/>
                  </a:cubicBezTo>
                  <a:lnTo>
                    <a:pt x="25719" y="449983"/>
                  </a:lnTo>
                  <a:cubicBezTo>
                    <a:pt x="11515" y="449983"/>
                    <a:pt x="0" y="438468"/>
                    <a:pt x="0" y="424264"/>
                  </a:cubicBezTo>
                  <a:lnTo>
                    <a:pt x="0" y="25719"/>
                  </a:lnTo>
                  <a:cubicBezTo>
                    <a:pt x="0" y="11515"/>
                    <a:pt x="11515" y="0"/>
                    <a:pt x="25719" y="0"/>
                  </a:cubicBezTo>
                  <a:close/>
                </a:path>
              </a:pathLst>
            </a:custGeom>
            <a:solidFill>
              <a:srgbClr val="3B3838"/>
            </a:solidFill>
            <a:ln w="38100">
              <a:solidFill>
                <a:srgbClr val="BBCBCD"/>
              </a:solidFill>
            </a:ln>
          </p:spPr>
        </p:sp>
        <p:sp>
          <p:nvSpPr>
            <p:cNvPr id="14" name="TextBox 14"/>
            <p:cNvSpPr txBox="1"/>
            <p:nvPr/>
          </p:nvSpPr>
          <p:spPr>
            <a:xfrm>
              <a:off x="970488" y="-194172"/>
              <a:ext cx="4074738" cy="869950"/>
            </a:xfrm>
            <a:prstGeom prst="rect">
              <a:avLst/>
            </a:prstGeom>
          </p:spPr>
          <p:txBody>
            <a:bodyPr lIns="50800" tIns="50800" rIns="50800" bIns="50800" rtlCol="0" anchor="ctr"/>
            <a:lstStyle/>
            <a:p>
              <a:pPr>
                <a:lnSpc>
                  <a:spcPts val="3919"/>
                </a:lnSpc>
              </a:pPr>
              <a:r>
                <a:rPr lang="en-US" sz="2799">
                  <a:solidFill>
                    <a:srgbClr val="FFFFFF"/>
                  </a:solidFill>
                  <a:latin typeface="Roboto Mono Regular" panose="020B0604020202020204" charset="0"/>
                  <a:ea typeface="Roboto Mono Regular" panose="020B0604020202020204" charset="0"/>
                </a:rPr>
                <a:t>      docker container </a:t>
              </a:r>
              <a:r>
                <a:rPr lang="en-US" sz="2799" err="1">
                  <a:solidFill>
                    <a:srgbClr val="FFFFFF"/>
                  </a:solidFill>
                  <a:latin typeface="Roboto Mono Regular" panose="020B0604020202020204" charset="0"/>
                  <a:ea typeface="Roboto Mono Regular" panose="020B0604020202020204" charset="0"/>
                </a:rPr>
                <a:t>ps</a:t>
              </a:r>
              <a:endParaRPr lang="en-US" sz="2799">
                <a:solidFill>
                  <a:srgbClr val="FFFFFF"/>
                </a:solidFill>
                <a:latin typeface="Roboto Mono Regular" panose="020B0604020202020204" charset="0"/>
                <a:ea typeface="Roboto Mono Regular" panose="020B0604020202020204" charset="0"/>
              </a:endParaRPr>
            </a:p>
          </p:txBody>
        </p:sp>
      </p:grpSp>
      <p:pic>
        <p:nvPicPr>
          <p:cNvPr id="15" name="Picture 15"/>
          <p:cNvPicPr>
            <a:picLocks noChangeAspect="1"/>
          </p:cNvPicPr>
          <p:nvPr/>
        </p:nvPicPr>
        <p:blipFill>
          <a:blip r:embed="rId5"/>
          <a:srcRect/>
          <a:stretch>
            <a:fillRect/>
          </a:stretch>
        </p:blipFill>
        <p:spPr>
          <a:xfrm>
            <a:off x="1148100" y="6072188"/>
            <a:ext cx="15198517" cy="1420858"/>
          </a:xfrm>
          <a:prstGeom prst="rect">
            <a:avLst/>
          </a:prstGeom>
        </p:spPr>
      </p:pic>
      <p:sp>
        <p:nvSpPr>
          <p:cNvPr id="17" name="TextBox 17"/>
          <p:cNvSpPr txBox="1"/>
          <p:nvPr/>
        </p:nvSpPr>
        <p:spPr>
          <a:xfrm>
            <a:off x="1123841" y="1941508"/>
            <a:ext cx="16364109" cy="300403"/>
          </a:xfrm>
          <a:prstGeom prst="rect">
            <a:avLst/>
          </a:prstGeom>
        </p:spPr>
        <p:txBody>
          <a:bodyPr lIns="0" tIns="0" rIns="0" bIns="0" rtlCol="0" anchor="t">
            <a:spAutoFit/>
          </a:bodyPr>
          <a:lstStyle/>
          <a:p>
            <a:pPr>
              <a:lnSpc>
                <a:spcPts val="2239"/>
              </a:lnSpc>
            </a:pPr>
            <a:r>
              <a:rPr lang="en-US" sz="2799" b="1" spc="36">
                <a:solidFill>
                  <a:srgbClr val="8CA9AD"/>
                </a:solidFill>
                <a:latin typeface="Avenir Next LT Pro" panose="020B0504020202020204" pitchFamily="34" charset="0"/>
              </a:rPr>
              <a:t>EXÉCUTION D'UN AIRFLOW</a:t>
            </a:r>
          </a:p>
        </p:txBody>
      </p:sp>
      <p:sp>
        <p:nvSpPr>
          <p:cNvPr id="18" name="TextBox 18"/>
          <p:cNvSpPr txBox="1"/>
          <p:nvPr/>
        </p:nvSpPr>
        <p:spPr>
          <a:xfrm>
            <a:off x="1148100" y="2612980"/>
            <a:ext cx="15351870" cy="496062"/>
          </a:xfrm>
          <a:prstGeom prst="rect">
            <a:avLst/>
          </a:prstGeom>
        </p:spPr>
        <p:txBody>
          <a:bodyPr lIns="0" tIns="0" rIns="0" bIns="0" rtlCol="0" anchor="t">
            <a:spAutoFit/>
          </a:bodyPr>
          <a:lstStyle/>
          <a:p>
            <a:pPr marL="342900" indent="-342900">
              <a:lnSpc>
                <a:spcPts val="4389"/>
              </a:lnSpc>
              <a:buFont typeface="Arial" panose="020B0604020202020204" pitchFamily="34" charset="0"/>
              <a:buChar char="•"/>
            </a:pPr>
            <a:r>
              <a:rPr lang="en-US" sz="2100" spc="27" err="1">
                <a:solidFill>
                  <a:srgbClr val="545454"/>
                </a:solidFill>
                <a:latin typeface="Avenir Next LT Pro" panose="020B0504020202020204" pitchFamily="34" charset="0"/>
              </a:rPr>
              <a:t>Vous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pouvez</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vérifier</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l'état</a:t>
            </a:r>
            <a:r>
              <a:rPr lang="en-US" sz="2100" spc="27">
                <a:solidFill>
                  <a:srgbClr val="545454"/>
                </a:solidFill>
                <a:latin typeface="Avenir Next LT Pro" panose="020B0504020202020204" pitchFamily="34" charset="0"/>
              </a:rPr>
              <a:t> des </a:t>
            </a:r>
            <a:r>
              <a:rPr lang="en-US" sz="2100" spc="27" err="1">
                <a:solidFill>
                  <a:srgbClr val="545454"/>
                </a:solidFill>
                <a:latin typeface="Avenir Next LT Pro" panose="020B0504020202020204" pitchFamily="34" charset="0"/>
              </a:rPr>
              <a:t>conteneurs</a:t>
            </a:r>
            <a:r>
              <a:rPr lang="en-US" sz="2100" spc="27">
                <a:solidFill>
                  <a:srgbClr val="545454"/>
                </a:solidFill>
                <a:latin typeface="Avenir Next LT Pro" panose="020B0504020202020204" pitchFamily="34" charset="0"/>
              </a:rPr>
              <a:t> et </a:t>
            </a:r>
            <a:r>
              <a:rPr lang="en-US" sz="2100" spc="27" err="1">
                <a:solidFill>
                  <a:srgbClr val="545454"/>
                </a:solidFill>
                <a:latin typeface="Avenir Next LT Pro" panose="020B0504020202020204" pitchFamily="34" charset="0"/>
              </a:rPr>
              <a:t>vous</a:t>
            </a:r>
            <a:r>
              <a:rPr lang="en-US" sz="2100" spc="27">
                <a:solidFill>
                  <a:srgbClr val="545454"/>
                </a:solidFill>
                <a:latin typeface="Avenir Next LT Pro" panose="020B0504020202020204" pitchFamily="34" charset="0"/>
              </a:rPr>
              <a:t> assurer </a:t>
            </a:r>
            <a:r>
              <a:rPr lang="en-US" sz="2100" spc="27" err="1">
                <a:solidFill>
                  <a:srgbClr val="545454"/>
                </a:solidFill>
                <a:latin typeface="Avenir Next LT Pro" panose="020B0504020202020204" pitchFamily="34" charset="0"/>
              </a:rPr>
              <a:t>qu'aucun</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conteneur</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n'est</a:t>
            </a:r>
            <a:r>
              <a:rPr lang="en-US" sz="2100" spc="27">
                <a:solidFill>
                  <a:srgbClr val="545454"/>
                </a:solidFill>
                <a:latin typeface="Avenir Next LT Pro" panose="020B0504020202020204" pitchFamily="34" charset="0"/>
              </a:rPr>
              <a:t> dans un </a:t>
            </a:r>
            <a:r>
              <a:rPr lang="en-US" sz="2100" spc="27" err="1">
                <a:solidFill>
                  <a:srgbClr val="545454"/>
                </a:solidFill>
                <a:latin typeface="Avenir Next LT Pro" panose="020B0504020202020204" pitchFamily="34" charset="0"/>
              </a:rPr>
              <a:t>état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malsain</a:t>
            </a:r>
            <a:r>
              <a:rPr lang="en-US" sz="2100" spc="27">
                <a:solidFill>
                  <a:srgbClr val="545454"/>
                </a:solidFill>
                <a:latin typeface="Avenir Next LT Pro" panose="020B0504020202020204" pitchFamily="34" charset="0"/>
              </a:rPr>
              <a:t>:</a:t>
            </a:r>
          </a:p>
        </p:txBody>
      </p:sp>
      <p:sp>
        <p:nvSpPr>
          <p:cNvPr id="27" name="Espace réservé du numéro de diapositive 24">
            <a:extLst>
              <a:ext uri="{FF2B5EF4-FFF2-40B4-BE49-F238E27FC236}">
                <a16:creationId xmlns:a16="http://schemas.microsoft.com/office/drawing/2014/main" id="{BF7BBA7A-934E-3DCF-EB4D-DA9C0322942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54</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90700" y="4417549"/>
            <a:ext cx="14800575" cy="1064394"/>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panose="020B0504020202020204" pitchFamily="34" charset="0"/>
              </a:rPr>
              <a:t>Directed Acyclic Graphs (DAG)</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04.</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C22BFE2E-0DFD-4C74-37D3-E34ABED60A2D}"/>
              </a:ext>
            </a:extLst>
          </p:cNvPr>
          <p:cNvSpPr txBox="1"/>
          <p:nvPr/>
        </p:nvSpPr>
        <p:spPr>
          <a:xfrm>
            <a:off x="1492573" y="1868779"/>
            <a:ext cx="15577870" cy="4680064"/>
          </a:xfrm>
          <a:prstGeom prst="rect">
            <a:avLst/>
          </a:prstGeom>
        </p:spPr>
        <p:txBody>
          <a:bodyPr lIns="0" tIns="0" rIns="0" bIns="0" rtlCol="0" anchor="t">
            <a:spAutoFit/>
          </a:bodyPr>
          <a:lstStyle/>
          <a:p>
            <a:pPr>
              <a:lnSpc>
                <a:spcPct val="200000"/>
              </a:lnSpc>
            </a:pPr>
            <a:r>
              <a:rPr lang="en-US" sz="2000" b="1" spc="26">
                <a:solidFill>
                  <a:srgbClr val="545454"/>
                </a:solidFill>
                <a:latin typeface="Avenir Next LT Pro" panose="020B0504020202020204" pitchFamily="34" charset="0"/>
              </a:rPr>
              <a:t>Un DAG (Directed Acyclic Graph) </a:t>
            </a:r>
            <a:r>
              <a:rPr lang="en-US" sz="2000" spc="26" err="1">
                <a:solidFill>
                  <a:srgbClr val="545454"/>
                </a:solidFill>
                <a:latin typeface="Avenir Next LT Pro" panose="020B0504020202020204" pitchFamily="34" charset="0"/>
              </a:rPr>
              <a:t>est</a:t>
            </a:r>
            <a:r>
              <a:rPr lang="en-US" sz="2000" spc="26">
                <a:solidFill>
                  <a:srgbClr val="545454"/>
                </a:solidFill>
                <a:latin typeface="Avenir Next LT Pro" panose="020B0504020202020204" pitchFamily="34" charset="0"/>
              </a:rPr>
              <a:t> le concept de base </a:t>
            </a:r>
            <a:r>
              <a:rPr lang="en-US" sz="2000" spc="26" err="1">
                <a:solidFill>
                  <a:srgbClr val="545454"/>
                </a:solidFill>
                <a:latin typeface="Avenir Next LT Pro" panose="020B0504020202020204" pitchFamily="34" charset="0"/>
              </a:rPr>
              <a:t>d'Airflow</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rassemblant</a:t>
            </a:r>
            <a:r>
              <a:rPr lang="en-US" sz="2000" spc="26">
                <a:solidFill>
                  <a:srgbClr val="545454"/>
                </a:solidFill>
                <a:latin typeface="Avenir Next LT Pro" panose="020B0504020202020204" pitchFamily="34" charset="0"/>
              </a:rPr>
              <a:t> des taches ensemble, </a:t>
            </a:r>
            <a:r>
              <a:rPr lang="en-US" sz="2000" spc="26" err="1">
                <a:solidFill>
                  <a:srgbClr val="545454"/>
                </a:solidFill>
                <a:latin typeface="Avenir Next LT Pro" panose="020B0504020202020204" pitchFamily="34" charset="0"/>
              </a:rPr>
              <a:t>organisées</a:t>
            </a:r>
            <a:r>
              <a:rPr lang="en-US" sz="2000" spc="26">
                <a:solidFill>
                  <a:srgbClr val="545454"/>
                </a:solidFill>
                <a:latin typeface="Avenir Next LT Pro" panose="020B0504020202020204" pitchFamily="34" charset="0"/>
              </a:rPr>
              <a:t> avec des </a:t>
            </a:r>
            <a:r>
              <a:rPr lang="en-US" sz="2000" spc="26" err="1">
                <a:solidFill>
                  <a:srgbClr val="545454"/>
                </a:solidFill>
                <a:latin typeface="Avenir Next LT Pro" panose="020B0504020202020204" pitchFamily="34" charset="0"/>
              </a:rPr>
              <a:t>dépendances</a:t>
            </a:r>
            <a:r>
              <a:rPr lang="en-US" sz="2000" spc="26">
                <a:solidFill>
                  <a:srgbClr val="545454"/>
                </a:solidFill>
                <a:latin typeface="Avenir Next LT Pro" panose="020B0504020202020204" pitchFamily="34" charset="0"/>
              </a:rPr>
              <a:t> et des relations pour dire comment </a:t>
            </a:r>
            <a:r>
              <a:rPr lang="en-US" sz="2000" spc="26" err="1">
                <a:solidFill>
                  <a:srgbClr val="545454"/>
                </a:solidFill>
                <a:latin typeface="Avenir Next LT Pro" panose="020B0504020202020204" pitchFamily="34" charset="0"/>
              </a:rPr>
              <a:t>elles</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doivent</a:t>
            </a:r>
            <a:r>
              <a:rPr lang="en-US" sz="2000" spc="26">
                <a:solidFill>
                  <a:srgbClr val="545454"/>
                </a:solidFill>
                <a:latin typeface="Avenir Next LT Pro" panose="020B0504020202020204" pitchFamily="34" charset="0"/>
              </a:rPr>
              <a:t> </a:t>
            </a:r>
            <a:r>
              <a:rPr lang="en-US" sz="2000" spc="26" err="1">
                <a:solidFill>
                  <a:srgbClr val="545454"/>
                </a:solidFill>
                <a:latin typeface="Avenir Next LT Pro" panose="020B0504020202020204" pitchFamily="34" charset="0"/>
              </a:rPr>
              <a:t>fonctionner</a:t>
            </a:r>
            <a:r>
              <a:rPr lang="en-US" sz="2000" spc="26">
                <a:solidFill>
                  <a:srgbClr val="545454"/>
                </a:solidFill>
                <a:latin typeface="Avenir Next LT Pro" panose="020B0504020202020204" pitchFamily="34" charset="0"/>
              </a:rPr>
              <a:t>.</a:t>
            </a:r>
          </a:p>
          <a:p>
            <a:pPr>
              <a:lnSpc>
                <a:spcPct val="200000"/>
              </a:lnSpc>
            </a:pPr>
            <a:r>
              <a:rPr lang="en-US" sz="2000" spc="26" err="1">
                <a:solidFill>
                  <a:srgbClr val="545454"/>
                </a:solidFill>
                <a:latin typeface="Avenir Next LT Pro" panose="020B0504020202020204" pitchFamily="34" charset="0"/>
              </a:rPr>
              <a:t>Voici</a:t>
            </a:r>
            <a:r>
              <a:rPr lang="en-US" sz="2000" spc="26">
                <a:solidFill>
                  <a:srgbClr val="545454"/>
                </a:solidFill>
                <a:latin typeface="Avenir Next LT Pro" panose="020B0504020202020204" pitchFamily="34" charset="0"/>
              </a:rPr>
              <a:t> un </a:t>
            </a:r>
            <a:r>
              <a:rPr lang="en-US" sz="2000" spc="26" err="1">
                <a:solidFill>
                  <a:srgbClr val="545454"/>
                </a:solidFill>
                <a:latin typeface="Avenir Next LT Pro" panose="020B0504020202020204" pitchFamily="34" charset="0"/>
              </a:rPr>
              <a:t>exemple</a:t>
            </a:r>
            <a:r>
              <a:rPr lang="en-US" sz="2000" spc="26">
                <a:solidFill>
                  <a:srgbClr val="545454"/>
                </a:solidFill>
                <a:latin typeface="Avenir Next LT Pro" panose="020B0504020202020204" pitchFamily="34" charset="0"/>
              </a:rPr>
              <a:t> de base de DAG :</a:t>
            </a:r>
          </a:p>
          <a:p>
            <a:pPr>
              <a:lnSpc>
                <a:spcPct val="200000"/>
              </a:lnSpc>
            </a:pPr>
            <a:endParaRPr lang="en-US" sz="2000" spc="26">
              <a:solidFill>
                <a:srgbClr val="545454"/>
              </a:solidFill>
              <a:latin typeface="Avenir Next LT Pro" panose="020B0504020202020204" pitchFamily="34" charset="0"/>
            </a:endParaRPr>
          </a:p>
          <a:p>
            <a:pPr>
              <a:lnSpc>
                <a:spcPct val="200000"/>
              </a:lnSpc>
            </a:pPr>
            <a:endParaRPr lang="en-US" sz="2000" spc="26">
              <a:solidFill>
                <a:srgbClr val="545454"/>
              </a:solidFill>
              <a:latin typeface="Avenir Next LT Pro" panose="020B0504020202020204" pitchFamily="34" charset="0"/>
            </a:endParaRPr>
          </a:p>
          <a:p>
            <a:pPr>
              <a:lnSpc>
                <a:spcPct val="200000"/>
              </a:lnSpc>
            </a:pPr>
            <a:endParaRPr lang="en-US" sz="2000" spc="26">
              <a:solidFill>
                <a:srgbClr val="545454"/>
              </a:solidFill>
              <a:latin typeface="Avenir Next LT Pro" panose="020B0504020202020204" pitchFamily="34" charset="0"/>
            </a:endParaRPr>
          </a:p>
          <a:p>
            <a:pPr>
              <a:lnSpc>
                <a:spcPct val="200000"/>
              </a:lnSpc>
            </a:pPr>
            <a:endParaRPr lang="en-US" sz="2000" spc="26">
              <a:solidFill>
                <a:srgbClr val="545454"/>
              </a:solidFill>
              <a:latin typeface="Avenir Next LT Pro" panose="020B0504020202020204" pitchFamily="34" charset="0"/>
            </a:endParaRPr>
          </a:p>
          <a:p>
            <a:pPr>
              <a:lnSpc>
                <a:spcPts val="3200"/>
              </a:lnSpc>
            </a:pPr>
            <a:endParaRPr lang="en-US" sz="2000" spc="26">
              <a:solidFill>
                <a:srgbClr val="545454"/>
              </a:solidFill>
              <a:latin typeface="Avenir Next LT Pro" panose="020B0504020202020204" pitchFamily="34" charset="0"/>
            </a:endParaRPr>
          </a:p>
        </p:txBody>
      </p:sp>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DAG (DIRECTED ACYCLIC GRAPH)</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2" name="Picture 12"/>
          <p:cNvPicPr>
            <a:picLocks noChangeAspect="1"/>
          </p:cNvPicPr>
          <p:nvPr/>
        </p:nvPicPr>
        <p:blipFill>
          <a:blip r:embed="rId5"/>
          <a:srcRect/>
          <a:stretch>
            <a:fillRect/>
          </a:stretch>
        </p:blipFill>
        <p:spPr>
          <a:xfrm>
            <a:off x="1946182" y="3688948"/>
            <a:ext cx="14395635" cy="2237977"/>
          </a:xfrm>
          <a:prstGeom prst="rect">
            <a:avLst/>
          </a:prstGeom>
        </p:spPr>
      </p:pic>
      <p:sp>
        <p:nvSpPr>
          <p:cNvPr id="14" name="TextBox 14"/>
          <p:cNvSpPr txBox="1"/>
          <p:nvPr/>
        </p:nvSpPr>
        <p:spPr>
          <a:xfrm>
            <a:off x="1492573" y="6017768"/>
            <a:ext cx="5844414" cy="2657138"/>
          </a:xfrm>
          <a:prstGeom prst="rect">
            <a:avLst/>
          </a:prstGeom>
        </p:spPr>
        <p:txBody>
          <a:bodyPr lIns="0" tIns="0" rIns="0" bIns="0" rtlCol="0" anchor="t">
            <a:spAutoFit/>
          </a:bodyPr>
          <a:lstStyle/>
          <a:p>
            <a:pPr marL="342900" indent="-342900">
              <a:lnSpc>
                <a:spcPts val="3040"/>
              </a:lnSpc>
              <a:buFont typeface="Arial" panose="020B0604020202020204" pitchFamily="34" charset="0"/>
              <a:buChar char="•"/>
            </a:pPr>
            <a:r>
              <a:rPr lang="en-US" sz="1900" spc="24">
                <a:solidFill>
                  <a:srgbClr val="545454"/>
                </a:solidFill>
                <a:latin typeface="Avenir Next LT Pro" panose="020B0504020202020204" pitchFamily="34" charset="0"/>
              </a:rPr>
              <a:t>Le DAG </a:t>
            </a:r>
            <a:r>
              <a:rPr lang="en-US" sz="1900" spc="24" err="1">
                <a:solidFill>
                  <a:srgbClr val="545454"/>
                </a:solidFill>
                <a:latin typeface="Avenir Next LT Pro" panose="020B0504020202020204" pitchFamily="34" charset="0"/>
              </a:rPr>
              <a:t>présent</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comprend</a:t>
            </a:r>
            <a:r>
              <a:rPr lang="en-US" sz="1900" spc="24">
                <a:solidFill>
                  <a:srgbClr val="545454"/>
                </a:solidFill>
                <a:latin typeface="Avenir Next LT Pro" panose="020B0504020202020204" pitchFamily="34" charset="0"/>
              </a:rPr>
              <a:t> quatre </a:t>
            </a:r>
            <a:r>
              <a:rPr lang="en-US" sz="1900" spc="24" err="1">
                <a:solidFill>
                  <a:srgbClr val="545454"/>
                </a:solidFill>
                <a:latin typeface="Avenir Next LT Pro" panose="020B0504020202020204" pitchFamily="34" charset="0"/>
              </a:rPr>
              <a:t>nœuds</a:t>
            </a:r>
            <a:r>
              <a:rPr lang="en-US" sz="1900" spc="24">
                <a:solidFill>
                  <a:srgbClr val="545454"/>
                </a:solidFill>
                <a:latin typeface="Avenir Next LT Pro" panose="020B0504020202020204" pitchFamily="34" charset="0"/>
              </a:rPr>
              <a:t>, à savoir T4, T1, T2 et T3, qui </a:t>
            </a:r>
            <a:r>
              <a:rPr lang="en-US" sz="1900" spc="24" err="1">
                <a:solidFill>
                  <a:srgbClr val="545454"/>
                </a:solidFill>
                <a:latin typeface="Avenir Next LT Pro" panose="020B0504020202020204" pitchFamily="34" charset="0"/>
              </a:rPr>
              <a:t>représentent</a:t>
            </a:r>
            <a:r>
              <a:rPr lang="en-US" sz="1900" spc="24">
                <a:solidFill>
                  <a:srgbClr val="545454"/>
                </a:solidFill>
                <a:latin typeface="Avenir Next LT Pro" panose="020B0504020202020204" pitchFamily="34" charset="0"/>
              </a:rPr>
              <a:t> des </a:t>
            </a:r>
            <a:r>
              <a:rPr lang="en-US" sz="1900" spc="24" err="1">
                <a:solidFill>
                  <a:srgbClr val="545454"/>
                </a:solidFill>
                <a:latin typeface="Avenir Next LT Pro" panose="020B0504020202020204" pitchFamily="34" charset="0"/>
              </a:rPr>
              <a:t>tâches</a:t>
            </a:r>
            <a:r>
              <a:rPr lang="en-US" sz="1900" spc="24">
                <a:solidFill>
                  <a:srgbClr val="545454"/>
                </a:solidFill>
                <a:latin typeface="Avenir Next LT Pro" panose="020B0504020202020204" pitchFamily="34" charset="0"/>
              </a:rPr>
              <a:t>. Des </a:t>
            </a:r>
            <a:r>
              <a:rPr lang="en-US" sz="1900" spc="24" err="1">
                <a:solidFill>
                  <a:srgbClr val="545454"/>
                </a:solidFill>
                <a:latin typeface="Avenir Next LT Pro" panose="020B0504020202020204" pitchFamily="34" charset="0"/>
              </a:rPr>
              <a:t>dépendances</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dirigées</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ou</a:t>
            </a:r>
            <a:r>
              <a:rPr lang="en-US" sz="1900" spc="24">
                <a:solidFill>
                  <a:srgbClr val="545454"/>
                </a:solidFill>
                <a:latin typeface="Avenir Next LT Pro" panose="020B0504020202020204" pitchFamily="34" charset="0"/>
              </a:rPr>
              <a:t> des bords existent entre </a:t>
            </a:r>
            <a:r>
              <a:rPr lang="en-US" sz="1900" spc="24" err="1">
                <a:solidFill>
                  <a:srgbClr val="545454"/>
                </a:solidFill>
                <a:latin typeface="Avenir Next LT Pro" panose="020B0504020202020204" pitchFamily="34" charset="0"/>
              </a:rPr>
              <a:t>ces</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tâches</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où</a:t>
            </a:r>
            <a:r>
              <a:rPr lang="en-US" sz="1900" spc="24">
                <a:solidFill>
                  <a:srgbClr val="545454"/>
                </a:solidFill>
                <a:latin typeface="Avenir Next LT Pro" panose="020B0504020202020204" pitchFamily="34" charset="0"/>
              </a:rPr>
              <a:t> la T4 </a:t>
            </a:r>
            <a:r>
              <a:rPr lang="en-US" sz="1900" spc="24" err="1">
                <a:solidFill>
                  <a:srgbClr val="545454"/>
                </a:solidFill>
                <a:latin typeface="Avenir Next LT Pro" panose="020B0504020202020204" pitchFamily="34" charset="0"/>
              </a:rPr>
              <a:t>dépend</a:t>
            </a:r>
            <a:r>
              <a:rPr lang="en-US" sz="1900" spc="24">
                <a:solidFill>
                  <a:srgbClr val="545454"/>
                </a:solidFill>
                <a:latin typeface="Avenir Next LT Pro" panose="020B0504020202020204" pitchFamily="34" charset="0"/>
              </a:rPr>
              <a:t> de la T1, de la T2 et de la T3. Il </a:t>
            </a:r>
            <a:r>
              <a:rPr lang="en-US" sz="1900" spc="24" err="1">
                <a:solidFill>
                  <a:srgbClr val="545454"/>
                </a:solidFill>
                <a:latin typeface="Avenir Next LT Pro" panose="020B0504020202020204" pitchFamily="34" charset="0"/>
              </a:rPr>
              <a:t>est</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également</a:t>
            </a:r>
            <a:r>
              <a:rPr lang="en-US" sz="1900" spc="24">
                <a:solidFill>
                  <a:srgbClr val="545454"/>
                </a:solidFill>
                <a:latin typeface="Avenir Next LT Pro" panose="020B0504020202020204" pitchFamily="34" charset="0"/>
              </a:rPr>
              <a:t> important de noter que </a:t>
            </a:r>
            <a:r>
              <a:rPr lang="en-US" sz="1900" spc="24" err="1">
                <a:solidFill>
                  <a:srgbClr val="545454"/>
                </a:solidFill>
                <a:latin typeface="Avenir Next LT Pro" panose="020B0504020202020204" pitchFamily="34" charset="0"/>
              </a:rPr>
              <a:t>ce</a:t>
            </a:r>
            <a:r>
              <a:rPr lang="en-US" sz="1900" spc="24">
                <a:solidFill>
                  <a:srgbClr val="545454"/>
                </a:solidFill>
                <a:latin typeface="Avenir Next LT Pro" panose="020B0504020202020204" pitchFamily="34" charset="0"/>
              </a:rPr>
              <a:t> DAG ne </a:t>
            </a:r>
            <a:r>
              <a:rPr lang="en-US" sz="1900" spc="24" err="1">
                <a:solidFill>
                  <a:srgbClr val="545454"/>
                </a:solidFill>
                <a:latin typeface="Avenir Next LT Pro" panose="020B0504020202020204" pitchFamily="34" charset="0"/>
              </a:rPr>
              <a:t>présente</a:t>
            </a:r>
            <a:r>
              <a:rPr lang="en-US" sz="1900" spc="24">
                <a:solidFill>
                  <a:srgbClr val="545454"/>
                </a:solidFill>
                <a:latin typeface="Avenir Next LT Pro" panose="020B0504020202020204" pitchFamily="34" charset="0"/>
              </a:rPr>
              <a:t> pas de cycle.</a:t>
            </a:r>
          </a:p>
        </p:txBody>
      </p:sp>
      <p:sp>
        <p:nvSpPr>
          <p:cNvPr id="15" name="TextBox 15"/>
          <p:cNvSpPr txBox="1"/>
          <p:nvPr/>
        </p:nvSpPr>
        <p:spPr>
          <a:xfrm>
            <a:off x="9542335" y="6005874"/>
            <a:ext cx="5844414" cy="2657138"/>
          </a:xfrm>
          <a:prstGeom prst="rect">
            <a:avLst/>
          </a:prstGeom>
        </p:spPr>
        <p:txBody>
          <a:bodyPr lIns="0" tIns="0" rIns="0" bIns="0" rtlCol="0" anchor="t">
            <a:spAutoFit/>
          </a:bodyPr>
          <a:lstStyle/>
          <a:p>
            <a:pPr marL="342900" indent="-342900">
              <a:lnSpc>
                <a:spcPts val="3040"/>
              </a:lnSpc>
              <a:buFont typeface="Arial" panose="020B0604020202020204" pitchFamily="34" charset="0"/>
              <a:buChar char="•"/>
            </a:pPr>
            <a:r>
              <a:rPr lang="en-US" sz="1900" spc="24">
                <a:solidFill>
                  <a:srgbClr val="545454"/>
                </a:solidFill>
                <a:latin typeface="Avenir Next LT Pro" panose="020B0504020202020204" pitchFamily="34" charset="0"/>
              </a:rPr>
              <a:t>Ce qui </a:t>
            </a:r>
            <a:r>
              <a:rPr lang="en-US" sz="1900" spc="24" err="1">
                <a:solidFill>
                  <a:srgbClr val="545454"/>
                </a:solidFill>
                <a:latin typeface="Avenir Next LT Pro" panose="020B0504020202020204" pitchFamily="34" charset="0"/>
              </a:rPr>
              <a:t>est</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présenté</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ici</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n'est</a:t>
            </a:r>
            <a:r>
              <a:rPr lang="en-US" sz="1900" spc="24">
                <a:solidFill>
                  <a:srgbClr val="545454"/>
                </a:solidFill>
                <a:latin typeface="Avenir Next LT Pro" panose="020B0504020202020204" pitchFamily="34" charset="0"/>
              </a:rPr>
              <a:t> pas </a:t>
            </a:r>
            <a:r>
              <a:rPr lang="en-US" sz="1900" spc="24" err="1">
                <a:solidFill>
                  <a:srgbClr val="545454"/>
                </a:solidFill>
                <a:latin typeface="Avenir Next LT Pro" panose="020B0504020202020204" pitchFamily="34" charset="0"/>
              </a:rPr>
              <a:t>considéré</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comme</a:t>
            </a:r>
            <a:r>
              <a:rPr lang="en-US" sz="1900" spc="24">
                <a:solidFill>
                  <a:srgbClr val="545454"/>
                </a:solidFill>
                <a:latin typeface="Avenir Next LT Pro" panose="020B0504020202020204" pitchFamily="34" charset="0"/>
              </a:rPr>
              <a:t> un DAG, car il </a:t>
            </a:r>
            <a:r>
              <a:rPr lang="en-US" sz="1900" spc="24" err="1">
                <a:solidFill>
                  <a:srgbClr val="545454"/>
                </a:solidFill>
                <a:latin typeface="Avenir Next LT Pro" panose="020B0504020202020204" pitchFamily="34" charset="0"/>
              </a:rPr>
              <a:t>contient</a:t>
            </a:r>
            <a:r>
              <a:rPr lang="en-US" sz="1900" spc="24">
                <a:solidFill>
                  <a:srgbClr val="545454"/>
                </a:solidFill>
                <a:latin typeface="Avenir Next LT Pro" panose="020B0504020202020204" pitchFamily="34" charset="0"/>
              </a:rPr>
              <a:t> un cycle. La T4 </a:t>
            </a:r>
            <a:r>
              <a:rPr lang="en-US" sz="1900" spc="24" err="1">
                <a:solidFill>
                  <a:srgbClr val="545454"/>
                </a:solidFill>
                <a:latin typeface="Avenir Next LT Pro" panose="020B0504020202020204" pitchFamily="34" charset="0"/>
              </a:rPr>
              <a:t>dépend</a:t>
            </a:r>
            <a:r>
              <a:rPr lang="en-US" sz="1900" spc="24">
                <a:solidFill>
                  <a:srgbClr val="545454"/>
                </a:solidFill>
                <a:latin typeface="Avenir Next LT Pro" panose="020B0504020202020204" pitchFamily="34" charset="0"/>
              </a:rPr>
              <a:t> de la T1, </a:t>
            </a:r>
            <a:r>
              <a:rPr lang="en-US" sz="1900" spc="24" err="1">
                <a:solidFill>
                  <a:srgbClr val="545454"/>
                </a:solidFill>
                <a:latin typeface="Avenir Next LT Pro" panose="020B0504020202020204" pitchFamily="34" charset="0"/>
              </a:rPr>
              <a:t>tandis</a:t>
            </a:r>
            <a:r>
              <a:rPr lang="en-US" sz="1900" spc="24">
                <a:solidFill>
                  <a:srgbClr val="545454"/>
                </a:solidFill>
                <a:latin typeface="Avenir Next LT Pro" panose="020B0504020202020204" pitchFamily="34" charset="0"/>
              </a:rPr>
              <a:t> que la T1 </a:t>
            </a:r>
            <a:r>
              <a:rPr lang="en-US" sz="1900" spc="24" err="1">
                <a:solidFill>
                  <a:srgbClr val="545454"/>
                </a:solidFill>
                <a:latin typeface="Avenir Next LT Pro" panose="020B0504020202020204" pitchFamily="34" charset="0"/>
              </a:rPr>
              <a:t>dépend</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elle-même</a:t>
            </a:r>
            <a:r>
              <a:rPr lang="en-US" sz="1900" spc="24">
                <a:solidFill>
                  <a:srgbClr val="545454"/>
                </a:solidFill>
                <a:latin typeface="Avenir Next LT Pro" panose="020B0504020202020204" pitchFamily="34" charset="0"/>
              </a:rPr>
              <a:t> de la T4, </a:t>
            </a:r>
            <a:r>
              <a:rPr lang="en-US" sz="1900" spc="24" err="1">
                <a:solidFill>
                  <a:srgbClr val="545454"/>
                </a:solidFill>
                <a:latin typeface="Avenir Next LT Pro" panose="020B0504020202020204" pitchFamily="34" charset="0"/>
              </a:rPr>
              <a:t>créant</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ainsi</a:t>
            </a:r>
            <a:r>
              <a:rPr lang="en-US" sz="1900" spc="24">
                <a:solidFill>
                  <a:srgbClr val="545454"/>
                </a:solidFill>
                <a:latin typeface="Avenir Next LT Pro" panose="020B0504020202020204" pitchFamily="34" charset="0"/>
              </a:rPr>
              <a:t> un cycle. Ce type de configuration </a:t>
            </a:r>
            <a:r>
              <a:rPr lang="en-US" sz="1900" spc="24" err="1">
                <a:solidFill>
                  <a:srgbClr val="545454"/>
                </a:solidFill>
                <a:latin typeface="Avenir Next LT Pro" panose="020B0504020202020204" pitchFamily="34" charset="0"/>
              </a:rPr>
              <a:t>n'est</a:t>
            </a:r>
            <a:r>
              <a:rPr lang="en-US" sz="1900" spc="24">
                <a:solidFill>
                  <a:srgbClr val="545454"/>
                </a:solidFill>
                <a:latin typeface="Avenir Next LT Pro" panose="020B0504020202020204" pitchFamily="34" charset="0"/>
              </a:rPr>
              <a:t> pas pris </a:t>
            </a:r>
            <a:r>
              <a:rPr lang="en-US" sz="1900" spc="24" err="1">
                <a:solidFill>
                  <a:srgbClr val="545454"/>
                </a:solidFill>
                <a:latin typeface="Avenir Next LT Pro" panose="020B0504020202020204" pitchFamily="34" charset="0"/>
              </a:rPr>
              <a:t>en</a:t>
            </a:r>
            <a:r>
              <a:rPr lang="en-US" sz="1900" spc="24">
                <a:solidFill>
                  <a:srgbClr val="545454"/>
                </a:solidFill>
                <a:latin typeface="Avenir Next LT Pro" panose="020B0504020202020204" pitchFamily="34" charset="0"/>
              </a:rPr>
              <a:t> charge dans Airflow et </a:t>
            </a:r>
            <a:r>
              <a:rPr lang="en-US" sz="1900" spc="24" err="1">
                <a:solidFill>
                  <a:srgbClr val="545454"/>
                </a:solidFill>
                <a:latin typeface="Avenir Next LT Pro" panose="020B0504020202020204" pitchFamily="34" charset="0"/>
              </a:rPr>
              <a:t>entraînera</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une</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erreur</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si</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vous</a:t>
            </a:r>
            <a:r>
              <a:rPr lang="en-US" sz="1900" spc="24">
                <a:solidFill>
                  <a:srgbClr val="545454"/>
                </a:solidFill>
                <a:latin typeface="Avenir Next LT Pro" panose="020B0504020202020204" pitchFamily="34" charset="0"/>
              </a:rPr>
              <a:t> </a:t>
            </a:r>
            <a:r>
              <a:rPr lang="en-US" sz="1900" spc="24" err="1">
                <a:solidFill>
                  <a:srgbClr val="545454"/>
                </a:solidFill>
                <a:latin typeface="Avenir Next LT Pro" panose="020B0504020202020204" pitchFamily="34" charset="0"/>
              </a:rPr>
              <a:t>essayez</a:t>
            </a:r>
            <a:r>
              <a:rPr lang="en-US" sz="1900" spc="24">
                <a:solidFill>
                  <a:srgbClr val="545454"/>
                </a:solidFill>
                <a:latin typeface="Avenir Next LT Pro" panose="020B0504020202020204" pitchFamily="34" charset="0"/>
              </a:rPr>
              <a:t> de </a:t>
            </a:r>
            <a:r>
              <a:rPr lang="en-US" sz="1900" spc="24" err="1">
                <a:solidFill>
                  <a:srgbClr val="545454"/>
                </a:solidFill>
                <a:latin typeface="Avenir Next LT Pro" panose="020B0504020202020204" pitchFamily="34" charset="0"/>
              </a:rPr>
              <a:t>l'utiliser</a:t>
            </a:r>
            <a:r>
              <a:rPr lang="en-US" sz="1900" spc="24">
                <a:solidFill>
                  <a:srgbClr val="545454"/>
                </a:solidFill>
                <a:latin typeface="Avenir Next LT Pro" panose="020B0504020202020204" pitchFamily="34" charset="0"/>
              </a:rPr>
              <a:t>.</a:t>
            </a:r>
          </a:p>
        </p:txBody>
      </p:sp>
      <p:sp>
        <p:nvSpPr>
          <p:cNvPr id="25" name="Espace réservé du numéro de diapositive 24">
            <a:extLst>
              <a:ext uri="{FF2B5EF4-FFF2-40B4-BE49-F238E27FC236}">
                <a16:creationId xmlns:a16="http://schemas.microsoft.com/office/drawing/2014/main" id="{618AFD9A-F354-E629-12FC-1E66259E4B8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56</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dissolv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dissolve">
                                      <p:cBhvr>
                                        <p:cTn id="17" dur="500"/>
                                        <p:tgtEl>
                                          <p:spTgt spid="16">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dissolve">
                                      <p:cBhvr>
                                        <p:cTn id="2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C22BFE2E-0DFD-4C74-37D3-E34ABED60A2D}"/>
              </a:ext>
            </a:extLst>
          </p:cNvPr>
          <p:cNvSpPr txBox="1"/>
          <p:nvPr/>
        </p:nvSpPr>
        <p:spPr>
          <a:xfrm>
            <a:off x="1492573" y="1868779"/>
            <a:ext cx="15577870" cy="6896055"/>
          </a:xfrm>
          <a:prstGeom prst="rect">
            <a:avLst/>
          </a:prstGeom>
        </p:spPr>
        <p:txBody>
          <a:bodyPr lIns="0" tIns="0" rIns="0" bIns="0" rtlCol="0" anchor="t">
            <a:spAutoFit/>
          </a:bodyPr>
          <a:lstStyle/>
          <a:p>
            <a:pPr>
              <a:lnSpc>
                <a:spcPct val="200000"/>
              </a:lnSpc>
            </a:pPr>
            <a:r>
              <a:rPr lang="fr-FR" b="1">
                <a:solidFill>
                  <a:schemeClr val="accent3">
                    <a:lumMod val="60000"/>
                    <a:lumOff val="40000"/>
                  </a:schemeClr>
                </a:solidFill>
                <a:latin typeface="Avenir Next LT Pro" panose="020B0504020202020204" pitchFamily="34" charset="0"/>
              </a:rPr>
              <a:t>Déclaration d'un DAG </a:t>
            </a:r>
          </a:p>
          <a:p>
            <a:pPr>
              <a:lnSpc>
                <a:spcPct val="200000"/>
              </a:lnSpc>
            </a:pPr>
            <a:r>
              <a:rPr lang="fr-FR">
                <a:latin typeface="Avenir Next LT Pro" panose="020B0504020202020204" pitchFamily="34" charset="0"/>
              </a:rPr>
              <a:t>Il y a trois méthodes pour déclarer un DAG (</a:t>
            </a:r>
            <a:r>
              <a:rPr lang="fr-FR" err="1">
                <a:latin typeface="Avenir Next LT Pro" panose="020B0504020202020204" pitchFamily="34" charset="0"/>
              </a:rPr>
              <a:t>Directed</a:t>
            </a:r>
            <a:r>
              <a:rPr lang="fr-FR">
                <a:latin typeface="Avenir Next LT Pro" panose="020B0504020202020204" pitchFamily="34" charset="0"/>
              </a:rPr>
              <a:t> </a:t>
            </a:r>
            <a:r>
              <a:rPr lang="fr-FR" err="1">
                <a:latin typeface="Avenir Next LT Pro" panose="020B0504020202020204" pitchFamily="34" charset="0"/>
              </a:rPr>
              <a:t>Acyclic</a:t>
            </a:r>
            <a:r>
              <a:rPr lang="fr-FR">
                <a:latin typeface="Avenir Next LT Pro" panose="020B0504020202020204" pitchFamily="34" charset="0"/>
              </a:rPr>
              <a:t> Graph) : l'utilisation d'un gestionnaire de contexte qui ajoute implicitement le DAG à tout ce qui se trouve à l'intérieur : </a:t>
            </a:r>
          </a:p>
          <a:p>
            <a:pPr>
              <a:lnSpc>
                <a:spcPct val="200000"/>
              </a:lnSpc>
            </a:pPr>
            <a:endParaRPr lang="fr-FR" sz="2000" spc="26">
              <a:solidFill>
                <a:srgbClr val="545454"/>
              </a:solidFill>
              <a:latin typeface="Avenir Next LT Pro" panose="020B0504020202020204" pitchFamily="34" charset="0"/>
            </a:endParaRPr>
          </a:p>
          <a:p>
            <a:pPr>
              <a:lnSpc>
                <a:spcPct val="200000"/>
              </a:lnSpc>
            </a:pPr>
            <a:endParaRPr lang="fr-FR" sz="2000" spc="26">
              <a:solidFill>
                <a:srgbClr val="545454"/>
              </a:solidFill>
              <a:latin typeface="Avenir Next LT Pro" panose="020B0504020202020204" pitchFamily="34" charset="0"/>
            </a:endParaRPr>
          </a:p>
          <a:p>
            <a:pPr>
              <a:lnSpc>
                <a:spcPct val="200000"/>
              </a:lnSpc>
            </a:pPr>
            <a:endParaRPr lang="fr-FR" sz="2000" spc="26">
              <a:solidFill>
                <a:srgbClr val="545454"/>
              </a:solidFill>
              <a:latin typeface="Avenir Next LT Pro" panose="020B0504020202020204" pitchFamily="34" charset="0"/>
            </a:endParaRPr>
          </a:p>
          <a:p>
            <a:pPr>
              <a:lnSpc>
                <a:spcPct val="200000"/>
              </a:lnSpc>
            </a:pPr>
            <a:endParaRPr lang="fr-FR" sz="2000" spc="26">
              <a:solidFill>
                <a:srgbClr val="545454"/>
              </a:solidFill>
              <a:latin typeface="Avenir Next LT Pro" panose="020B0504020202020204" pitchFamily="34" charset="0"/>
            </a:endParaRPr>
          </a:p>
          <a:p>
            <a:pPr>
              <a:lnSpc>
                <a:spcPct val="200000"/>
              </a:lnSpc>
            </a:pPr>
            <a:endParaRPr lang="fr-FR" sz="2000" spc="26">
              <a:solidFill>
                <a:srgbClr val="545454"/>
              </a:solidFill>
              <a:latin typeface="Avenir Next LT Pro" panose="020B0504020202020204" pitchFamily="34" charset="0"/>
            </a:endParaRPr>
          </a:p>
          <a:p>
            <a:pPr>
              <a:lnSpc>
                <a:spcPct val="200000"/>
              </a:lnSpc>
            </a:pPr>
            <a:r>
              <a:rPr lang="fr-FR">
                <a:latin typeface="Avenir Next LT Pro" panose="020B0504020202020204" pitchFamily="34" charset="0"/>
              </a:rPr>
              <a:t>Une autre méthode consiste à utiliser un constructeur standard en passant le DAG aux opérateurs que l'on utilise :</a:t>
            </a:r>
            <a:endParaRPr lang="en-US" sz="2000" spc="26">
              <a:solidFill>
                <a:srgbClr val="545454"/>
              </a:solidFill>
              <a:latin typeface="Avenir Next LT Pro" panose="020B0504020202020204" pitchFamily="34" charset="0"/>
            </a:endParaRPr>
          </a:p>
          <a:p>
            <a:pPr>
              <a:lnSpc>
                <a:spcPct val="200000"/>
              </a:lnSpc>
            </a:pPr>
            <a:endParaRPr lang="en-US" sz="2000" spc="26">
              <a:solidFill>
                <a:srgbClr val="545454"/>
              </a:solidFill>
              <a:latin typeface="Avenir Next LT Pro" panose="020B0504020202020204" pitchFamily="34" charset="0"/>
            </a:endParaRPr>
          </a:p>
          <a:p>
            <a:pPr>
              <a:lnSpc>
                <a:spcPct val="200000"/>
              </a:lnSpc>
            </a:pPr>
            <a:endParaRPr lang="en-US" sz="2000" spc="26">
              <a:solidFill>
                <a:srgbClr val="545454"/>
              </a:solidFill>
              <a:latin typeface="Avenir Next LT Pro" panose="020B0504020202020204" pitchFamily="34" charset="0"/>
            </a:endParaRPr>
          </a:p>
          <a:p>
            <a:pPr>
              <a:lnSpc>
                <a:spcPts val="3200"/>
              </a:lnSpc>
            </a:pPr>
            <a:endParaRPr lang="en-US" sz="2000" spc="26">
              <a:solidFill>
                <a:srgbClr val="545454"/>
              </a:solidFill>
              <a:latin typeface="Avenir Next LT Pro" panose="020B0504020202020204" pitchFamily="34" charset="0"/>
            </a:endParaRPr>
          </a:p>
        </p:txBody>
      </p:sp>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DAG (DIRECTED ACYCLIC GRAPH)</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7" name="Group 14">
            <a:extLst>
              <a:ext uri="{FF2B5EF4-FFF2-40B4-BE49-F238E27FC236}">
                <a16:creationId xmlns:a16="http://schemas.microsoft.com/office/drawing/2014/main" id="{BB863DE1-0B4D-80A7-E65E-2E85D785A907}"/>
              </a:ext>
            </a:extLst>
          </p:cNvPr>
          <p:cNvGrpSpPr/>
          <p:nvPr/>
        </p:nvGrpSpPr>
        <p:grpSpPr>
          <a:xfrm>
            <a:off x="3950494" y="2407702"/>
            <a:ext cx="10332647" cy="5058851"/>
            <a:chOff x="0" y="-209984"/>
            <a:chExt cx="2721355" cy="869950"/>
          </a:xfrm>
        </p:grpSpPr>
        <p:sp>
          <p:nvSpPr>
            <p:cNvPr id="18" name="Freeform 15">
              <a:extLst>
                <a:ext uri="{FF2B5EF4-FFF2-40B4-BE49-F238E27FC236}">
                  <a16:creationId xmlns:a16="http://schemas.microsoft.com/office/drawing/2014/main" id="{E253A352-2C3F-E937-E84F-FC328A2E0633}"/>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9" name="TextBox 16">
              <a:extLst>
                <a:ext uri="{FF2B5EF4-FFF2-40B4-BE49-F238E27FC236}">
                  <a16:creationId xmlns:a16="http://schemas.microsoft.com/office/drawing/2014/main" id="{05460CA8-9D5B-5716-8B16-F9504772D83C}"/>
                </a:ext>
              </a:extLst>
            </p:cNvPr>
            <p:cNvSpPr txBox="1"/>
            <p:nvPr/>
          </p:nvSpPr>
          <p:spPr>
            <a:xfrm>
              <a:off x="7159" y="-209984"/>
              <a:ext cx="2714196" cy="869950"/>
            </a:xfrm>
            <a:prstGeom prst="rect">
              <a:avLst/>
            </a:prstGeom>
          </p:spPr>
          <p:txBody>
            <a:bodyPr lIns="50800" tIns="50800" rIns="50800" bIns="50800" rtlCol="0" anchor="ctr"/>
            <a:lstStyle/>
            <a:p>
              <a:pPr lvl="1">
                <a:lnSpc>
                  <a:spcPts val="3919"/>
                </a:lnSpc>
              </a:pPr>
              <a:r>
                <a:rPr lang="en-US" sz="1600">
                  <a:solidFill>
                    <a:schemeClr val="tx2">
                      <a:lumMod val="60000"/>
                      <a:lumOff val="40000"/>
                    </a:schemeClr>
                  </a:solidFill>
                  <a:latin typeface="Roboto Mono Regular" panose="020B0604020202020204" charset="0"/>
                  <a:ea typeface="Roboto Mono Regular" panose="020B0604020202020204" charset="0"/>
                </a:rPr>
                <a:t>with</a:t>
              </a:r>
              <a:r>
                <a:rPr lang="en-US" sz="1600">
                  <a:solidFill>
                    <a:srgbClr val="FFFFFF"/>
                  </a:solidFill>
                  <a:latin typeface="Roboto Mono Regular" panose="020B0604020202020204" charset="0"/>
                  <a:ea typeface="Roboto Mono Regular" panose="020B0604020202020204" charset="0"/>
                </a:rPr>
                <a:t> DAG(</a:t>
              </a:r>
            </a:p>
            <a:p>
              <a:pPr lvl="1">
                <a:lnSpc>
                  <a:spcPts val="3919"/>
                </a:lnSpc>
              </a:pPr>
              <a:r>
                <a:rPr lang="en-US" sz="1600">
                  <a:solidFill>
                    <a:srgbClr val="FFFFFF"/>
                  </a:solidFill>
                  <a:latin typeface="Roboto Mono Regular" panose="020B0604020202020204" charset="0"/>
                  <a:ea typeface="Roboto Mono Regular" panose="020B0604020202020204" charset="0"/>
                </a:rPr>
                <a:t>    </a:t>
              </a:r>
              <a:r>
                <a:rPr lang="en-US" sz="1600">
                  <a:solidFill>
                    <a:schemeClr val="accent2">
                      <a:lumMod val="60000"/>
                      <a:lumOff val="40000"/>
                    </a:schemeClr>
                  </a:solidFill>
                  <a:latin typeface="Roboto Mono Regular" panose="020B0604020202020204" charset="0"/>
                  <a:ea typeface="Roboto Mono Regular" panose="020B0604020202020204" charset="0"/>
                </a:rPr>
                <a:t>"</a:t>
              </a:r>
              <a:r>
                <a:rPr lang="en-US" sz="1600" err="1">
                  <a:solidFill>
                    <a:schemeClr val="accent2">
                      <a:lumMod val="60000"/>
                      <a:lumOff val="40000"/>
                    </a:schemeClr>
                  </a:solidFill>
                  <a:latin typeface="Roboto Mono Regular" panose="020B0604020202020204" charset="0"/>
                  <a:ea typeface="Roboto Mono Regular" panose="020B0604020202020204" charset="0"/>
                </a:rPr>
                <a:t>my_dag_name</a:t>
              </a:r>
              <a:r>
                <a:rPr lang="en-US" sz="1600">
                  <a:solidFill>
                    <a:schemeClr val="accent2">
                      <a:lumMod val="60000"/>
                      <a:lumOff val="40000"/>
                    </a:schemeClr>
                  </a:solidFill>
                  <a:latin typeface="Roboto Mono Regular" panose="020B0604020202020204" charset="0"/>
                  <a:ea typeface="Roboto Mono Regular" panose="020B0604020202020204" charset="0"/>
                </a:rPr>
                <a:t>"</a:t>
              </a:r>
              <a:r>
                <a:rPr lang="en-US" sz="1600">
                  <a:solidFill>
                    <a:srgbClr val="FFFFFF"/>
                  </a:solidFill>
                  <a:latin typeface="Roboto Mono Regular" panose="020B0604020202020204" charset="0"/>
                  <a:ea typeface="Roboto Mono Regular" panose="020B0604020202020204" charset="0"/>
                </a:rPr>
                <a:t>, </a:t>
              </a:r>
              <a:r>
                <a:rPr lang="en-US" sz="1600" err="1">
                  <a:solidFill>
                    <a:srgbClr val="FFFFFF"/>
                  </a:solidFill>
                  <a:latin typeface="Roboto Mono Regular" panose="020B0604020202020204" charset="0"/>
                  <a:ea typeface="Roboto Mono Regular" panose="020B0604020202020204" charset="0"/>
                </a:rPr>
                <a:t>start_date</a:t>
              </a:r>
              <a:r>
                <a:rPr lang="en-US" sz="1600">
                  <a:solidFill>
                    <a:srgbClr val="FFFFFF"/>
                  </a:solidFill>
                  <a:latin typeface="Roboto Mono Regular" panose="020B0604020202020204" charset="0"/>
                  <a:ea typeface="Roboto Mono Regular" panose="020B0604020202020204" charset="0"/>
                </a:rPr>
                <a:t>=</a:t>
              </a:r>
              <a:r>
                <a:rPr lang="en-US" sz="1600" err="1">
                  <a:solidFill>
                    <a:srgbClr val="FFFFFF"/>
                  </a:solidFill>
                  <a:latin typeface="Roboto Mono Regular" panose="020B0604020202020204" charset="0"/>
                  <a:ea typeface="Roboto Mono Regular" panose="020B0604020202020204" charset="0"/>
                </a:rPr>
                <a:t>pendulum.datetime</a:t>
              </a:r>
              <a:r>
                <a:rPr lang="en-US" sz="1600">
                  <a:solidFill>
                    <a:srgbClr val="FFFFFF"/>
                  </a:solidFill>
                  <a:latin typeface="Roboto Mono Regular" panose="020B0604020202020204" charset="0"/>
                  <a:ea typeface="Roboto Mono Regular" panose="020B0604020202020204" charset="0"/>
                </a:rPr>
                <a:t>(2021, 1, 1, </a:t>
              </a:r>
              <a:r>
                <a:rPr lang="en-US" sz="1600" err="1">
                  <a:solidFill>
                    <a:srgbClr val="FFFFFF"/>
                  </a:solidFill>
                  <a:latin typeface="Roboto Mono Regular" panose="020B0604020202020204" charset="0"/>
                  <a:ea typeface="Roboto Mono Regular" panose="020B0604020202020204" charset="0"/>
                </a:rPr>
                <a:t>tz</a:t>
              </a:r>
              <a:r>
                <a:rPr lang="en-US" sz="1600">
                  <a:solidFill>
                    <a:srgbClr val="FFFFFF"/>
                  </a:solidFill>
                  <a:latin typeface="Roboto Mono Regular" panose="020B0604020202020204" charset="0"/>
                  <a:ea typeface="Roboto Mono Regular" panose="020B0604020202020204" charset="0"/>
                </a:rPr>
                <a:t>=</a:t>
              </a:r>
              <a:r>
                <a:rPr lang="en-US" sz="1600">
                  <a:solidFill>
                    <a:schemeClr val="accent2">
                      <a:lumMod val="60000"/>
                      <a:lumOff val="40000"/>
                    </a:schemeClr>
                  </a:solidFill>
                  <a:latin typeface="Roboto Mono Regular" panose="020B0604020202020204" charset="0"/>
                  <a:ea typeface="Roboto Mono Regular" panose="020B0604020202020204" charset="0"/>
                </a:rPr>
                <a:t>"UTC"</a:t>
              </a:r>
              <a:r>
                <a:rPr lang="en-US" sz="1600">
                  <a:solidFill>
                    <a:srgbClr val="FFFFFF"/>
                  </a:solidFill>
                  <a:latin typeface="Roboto Mono Regular" panose="020B0604020202020204" charset="0"/>
                  <a:ea typeface="Roboto Mono Regular" panose="020B0604020202020204" charset="0"/>
                </a:rPr>
                <a:t>),</a:t>
              </a:r>
            </a:p>
            <a:p>
              <a:pPr lvl="1">
                <a:lnSpc>
                  <a:spcPts val="3919"/>
                </a:lnSpc>
              </a:pPr>
              <a:r>
                <a:rPr lang="en-US" sz="1600">
                  <a:solidFill>
                    <a:srgbClr val="FFFFFF"/>
                  </a:solidFill>
                  <a:latin typeface="Roboto Mono Regular" panose="020B0604020202020204" charset="0"/>
                  <a:ea typeface="Roboto Mono Regular" panose="020B0604020202020204" charset="0"/>
                </a:rPr>
                <a:t>    </a:t>
              </a:r>
              <a:r>
                <a:rPr lang="en-US" sz="1600" err="1">
                  <a:solidFill>
                    <a:srgbClr val="FFFFFF"/>
                  </a:solidFill>
                  <a:latin typeface="Roboto Mono Regular" panose="020B0604020202020204" charset="0"/>
                  <a:ea typeface="Roboto Mono Regular" panose="020B0604020202020204" charset="0"/>
                </a:rPr>
                <a:t>schedule_interval</a:t>
              </a:r>
              <a:r>
                <a:rPr lang="en-US" sz="1600">
                  <a:solidFill>
                    <a:srgbClr val="FFFFFF"/>
                  </a:solidFill>
                  <a:latin typeface="Roboto Mono Regular" panose="020B0604020202020204" charset="0"/>
                  <a:ea typeface="Roboto Mono Regular" panose="020B0604020202020204" charset="0"/>
                </a:rPr>
                <a:t>=</a:t>
              </a:r>
              <a:r>
                <a:rPr lang="en-US" sz="1600">
                  <a:solidFill>
                    <a:schemeClr val="accent2">
                      <a:lumMod val="60000"/>
                      <a:lumOff val="40000"/>
                    </a:schemeClr>
                  </a:solidFill>
                  <a:latin typeface="Roboto Mono Regular" panose="020B0604020202020204" charset="0"/>
                  <a:ea typeface="Roboto Mono Regular" panose="020B0604020202020204" charset="0"/>
                </a:rPr>
                <a:t>"@daily"</a:t>
              </a:r>
              <a:r>
                <a:rPr lang="en-US" sz="1600">
                  <a:solidFill>
                    <a:srgbClr val="FFFFFF"/>
                  </a:solidFill>
                  <a:latin typeface="Roboto Mono Regular" panose="020B0604020202020204" charset="0"/>
                  <a:ea typeface="Roboto Mono Regular" panose="020B0604020202020204" charset="0"/>
                </a:rPr>
                <a:t>, catchup=</a:t>
              </a:r>
              <a:r>
                <a:rPr lang="en-US" sz="1600">
                  <a:solidFill>
                    <a:schemeClr val="tx2">
                      <a:lumMod val="60000"/>
                      <a:lumOff val="40000"/>
                    </a:schemeClr>
                  </a:solidFill>
                  <a:latin typeface="Roboto Mono Regular" panose="020B0604020202020204" charset="0"/>
                  <a:ea typeface="Roboto Mono Regular" panose="020B0604020202020204" charset="0"/>
                </a:rPr>
                <a:t>False</a:t>
              </a:r>
            </a:p>
            <a:p>
              <a:pPr lvl="1">
                <a:lnSpc>
                  <a:spcPts val="3919"/>
                </a:lnSpc>
              </a:pPr>
              <a:r>
                <a:rPr lang="en-US" sz="1600">
                  <a:solidFill>
                    <a:srgbClr val="FFFFFF"/>
                  </a:solidFill>
                  <a:latin typeface="Roboto Mono Regular" panose="020B0604020202020204" charset="0"/>
                  <a:ea typeface="Roboto Mono Regular" panose="020B0604020202020204" charset="0"/>
                </a:rPr>
                <a:t>) </a:t>
              </a:r>
              <a:r>
                <a:rPr lang="en-US" sz="1600">
                  <a:solidFill>
                    <a:schemeClr val="tx2">
                      <a:lumMod val="60000"/>
                      <a:lumOff val="40000"/>
                    </a:schemeClr>
                  </a:solidFill>
                  <a:latin typeface="Roboto Mono Regular" panose="020B0604020202020204" charset="0"/>
                  <a:ea typeface="Roboto Mono Regular" panose="020B0604020202020204" charset="0"/>
                </a:rPr>
                <a:t>as</a:t>
              </a:r>
              <a:r>
                <a:rPr lang="en-US" sz="1600">
                  <a:solidFill>
                    <a:srgbClr val="FFFFFF"/>
                  </a:solidFill>
                  <a:latin typeface="Roboto Mono Regular" panose="020B0604020202020204" charset="0"/>
                  <a:ea typeface="Roboto Mono Regular" panose="020B0604020202020204" charset="0"/>
                </a:rPr>
                <a:t> </a:t>
              </a:r>
              <a:r>
                <a:rPr lang="en-US" sz="1600" err="1">
                  <a:solidFill>
                    <a:srgbClr val="FFFFFF"/>
                  </a:solidFill>
                  <a:latin typeface="Roboto Mono Regular" panose="020B0604020202020204" charset="0"/>
                  <a:ea typeface="Roboto Mono Regular" panose="020B0604020202020204" charset="0"/>
                </a:rPr>
                <a:t>dag</a:t>
              </a:r>
              <a:r>
                <a:rPr lang="en-US" sz="1600">
                  <a:solidFill>
                    <a:srgbClr val="FFFFFF"/>
                  </a:solidFill>
                  <a:latin typeface="Roboto Mono Regular" panose="020B0604020202020204" charset="0"/>
                  <a:ea typeface="Roboto Mono Regular" panose="020B0604020202020204" charset="0"/>
                </a:rPr>
                <a:t>:</a:t>
              </a:r>
            </a:p>
            <a:p>
              <a:pPr lvl="1">
                <a:lnSpc>
                  <a:spcPts val="3919"/>
                </a:lnSpc>
              </a:pPr>
              <a:r>
                <a:rPr lang="en-US" sz="1600">
                  <a:solidFill>
                    <a:srgbClr val="FFFFFF"/>
                  </a:solidFill>
                  <a:latin typeface="Roboto Mono Regular" panose="020B0604020202020204" charset="0"/>
                  <a:ea typeface="Roboto Mono Regular" panose="020B0604020202020204" charset="0"/>
                </a:rPr>
                <a:t>    op = </a:t>
              </a:r>
              <a:r>
                <a:rPr lang="en-US" sz="1600" err="1">
                  <a:solidFill>
                    <a:srgbClr val="FFFFFF"/>
                  </a:solidFill>
                  <a:latin typeface="Roboto Mono Regular" panose="020B0604020202020204" charset="0"/>
                  <a:ea typeface="Roboto Mono Regular" panose="020B0604020202020204" charset="0"/>
                </a:rPr>
                <a:t>DummyOperator</a:t>
              </a:r>
              <a:r>
                <a:rPr lang="en-US" sz="1600">
                  <a:solidFill>
                    <a:srgbClr val="FFFFFF"/>
                  </a:solidFill>
                  <a:latin typeface="Roboto Mono Regular" panose="020B0604020202020204" charset="0"/>
                  <a:ea typeface="Roboto Mono Regular" panose="020B0604020202020204" charset="0"/>
                </a:rPr>
                <a:t>(</a:t>
              </a:r>
              <a:r>
                <a:rPr lang="en-US" sz="1600" err="1">
                  <a:solidFill>
                    <a:srgbClr val="FFFFFF"/>
                  </a:solidFill>
                  <a:latin typeface="Roboto Mono Regular" panose="020B0604020202020204" charset="0"/>
                  <a:ea typeface="Roboto Mono Regular" panose="020B0604020202020204" charset="0"/>
                </a:rPr>
                <a:t>task_id</a:t>
              </a:r>
              <a:r>
                <a:rPr lang="en-US" sz="1600">
                  <a:solidFill>
                    <a:srgbClr val="FFFFFF"/>
                  </a:solidFill>
                  <a:latin typeface="Roboto Mono Regular" panose="020B0604020202020204" charset="0"/>
                  <a:ea typeface="Roboto Mono Regular" panose="020B0604020202020204" charset="0"/>
                </a:rPr>
                <a:t>=</a:t>
              </a:r>
              <a:r>
                <a:rPr lang="en-US" sz="1600">
                  <a:solidFill>
                    <a:schemeClr val="accent2">
                      <a:lumMod val="60000"/>
                      <a:lumOff val="40000"/>
                    </a:schemeClr>
                  </a:solidFill>
                  <a:latin typeface="Roboto Mono Regular" panose="020B0604020202020204" charset="0"/>
                  <a:ea typeface="Roboto Mono Regular" panose="020B0604020202020204" charset="0"/>
                </a:rPr>
                <a:t>"task"</a:t>
              </a:r>
              <a:r>
                <a:rPr lang="en-US" sz="1600">
                  <a:solidFill>
                    <a:srgbClr val="FFFFFF"/>
                  </a:solidFill>
                  <a:latin typeface="Roboto Mono Regular" panose="020B0604020202020204" charset="0"/>
                  <a:ea typeface="Roboto Mono Regular" panose="020B0604020202020204" charset="0"/>
                </a:rPr>
                <a:t>)</a:t>
              </a:r>
            </a:p>
          </p:txBody>
        </p:sp>
      </p:grpSp>
      <p:grpSp>
        <p:nvGrpSpPr>
          <p:cNvPr id="20" name="Group 14">
            <a:extLst>
              <a:ext uri="{FF2B5EF4-FFF2-40B4-BE49-F238E27FC236}">
                <a16:creationId xmlns:a16="http://schemas.microsoft.com/office/drawing/2014/main" id="{89DE412D-B34F-86F0-8AC6-83F73BA4EF79}"/>
              </a:ext>
            </a:extLst>
          </p:cNvPr>
          <p:cNvGrpSpPr/>
          <p:nvPr/>
        </p:nvGrpSpPr>
        <p:grpSpPr>
          <a:xfrm>
            <a:off x="3977676" y="6659843"/>
            <a:ext cx="10332647" cy="2911701"/>
            <a:chOff x="0" y="-209984"/>
            <a:chExt cx="2721355" cy="869950"/>
          </a:xfrm>
        </p:grpSpPr>
        <p:sp>
          <p:nvSpPr>
            <p:cNvPr id="21" name="Freeform 15">
              <a:extLst>
                <a:ext uri="{FF2B5EF4-FFF2-40B4-BE49-F238E27FC236}">
                  <a16:creationId xmlns:a16="http://schemas.microsoft.com/office/drawing/2014/main" id="{34045BAA-8486-1790-B8DA-CC3EB2AB09BA}"/>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22" name="TextBox 16">
              <a:extLst>
                <a:ext uri="{FF2B5EF4-FFF2-40B4-BE49-F238E27FC236}">
                  <a16:creationId xmlns:a16="http://schemas.microsoft.com/office/drawing/2014/main" id="{E4909267-7009-0358-B9D5-263956D771F2}"/>
                </a:ext>
              </a:extLst>
            </p:cNvPr>
            <p:cNvSpPr txBox="1"/>
            <p:nvPr/>
          </p:nvSpPr>
          <p:spPr>
            <a:xfrm>
              <a:off x="7159" y="-209984"/>
              <a:ext cx="2714196" cy="869950"/>
            </a:xfrm>
            <a:prstGeom prst="rect">
              <a:avLst/>
            </a:prstGeom>
          </p:spPr>
          <p:txBody>
            <a:bodyPr lIns="50800" tIns="50800" rIns="50800" bIns="50800" rtlCol="0" anchor="ctr"/>
            <a:lstStyle/>
            <a:p>
              <a:pPr lvl="1">
                <a:lnSpc>
                  <a:spcPts val="3919"/>
                </a:lnSpc>
              </a:pPr>
              <a:r>
                <a:rPr lang="en-US" sz="1600" err="1">
                  <a:solidFill>
                    <a:schemeClr val="bg1"/>
                  </a:solidFill>
                  <a:latin typeface="Roboto Mono Regular" panose="020B0604020202020204" charset="0"/>
                  <a:ea typeface="Roboto Mono Regular" panose="020B0604020202020204" charset="0"/>
                </a:rPr>
                <a:t>my_dag</a:t>
              </a:r>
              <a:r>
                <a:rPr lang="en-US" sz="1600">
                  <a:solidFill>
                    <a:schemeClr val="bg1"/>
                  </a:solidFill>
                  <a:latin typeface="Roboto Mono Regular" panose="020B0604020202020204" charset="0"/>
                  <a:ea typeface="Roboto Mono Regular" panose="020B0604020202020204" charset="0"/>
                </a:rPr>
                <a:t> = DAG(</a:t>
              </a:r>
              <a:r>
                <a:rPr lang="en-US" sz="1600">
                  <a:solidFill>
                    <a:schemeClr val="accent2">
                      <a:lumMod val="60000"/>
                      <a:lumOff val="40000"/>
                    </a:schemeClr>
                  </a:solidFill>
                  <a:latin typeface="Roboto Mono Regular" panose="020B0604020202020204" charset="0"/>
                  <a:ea typeface="Roboto Mono Regular" panose="020B0604020202020204" charset="0"/>
                </a:rPr>
                <a:t>"</a:t>
              </a:r>
              <a:r>
                <a:rPr lang="en-US" sz="1600" err="1">
                  <a:solidFill>
                    <a:schemeClr val="accent2">
                      <a:lumMod val="60000"/>
                      <a:lumOff val="40000"/>
                    </a:schemeClr>
                  </a:solidFill>
                  <a:latin typeface="Roboto Mono Regular" panose="020B0604020202020204" charset="0"/>
                  <a:ea typeface="Roboto Mono Regular" panose="020B0604020202020204" charset="0"/>
                </a:rPr>
                <a:t>my_dag_name</a:t>
              </a:r>
              <a:r>
                <a:rPr lang="en-US" sz="1600">
                  <a:solidFill>
                    <a:schemeClr val="accent2">
                      <a:lumMod val="60000"/>
                      <a:lumOff val="40000"/>
                    </a:schemeClr>
                  </a:solidFill>
                  <a:latin typeface="Roboto Mono Regular" panose="020B0604020202020204" charset="0"/>
                  <a:ea typeface="Roboto Mono Regular" panose="020B0604020202020204" charset="0"/>
                </a:rPr>
                <a:t>"</a:t>
              </a:r>
              <a:r>
                <a:rPr lang="en-US" sz="1600">
                  <a:solidFill>
                    <a:schemeClr val="bg1"/>
                  </a:solidFill>
                  <a:latin typeface="Roboto Mono Regular" panose="020B0604020202020204" charset="0"/>
                  <a:ea typeface="Roboto Mono Regular" panose="020B0604020202020204" charset="0"/>
                </a:rPr>
                <a:t>, </a:t>
              </a:r>
              <a:r>
                <a:rPr lang="en-US" sz="1600" err="1">
                  <a:solidFill>
                    <a:schemeClr val="bg1"/>
                  </a:solidFill>
                  <a:latin typeface="Roboto Mono Regular" panose="020B0604020202020204" charset="0"/>
                  <a:ea typeface="Roboto Mono Regular" panose="020B0604020202020204" charset="0"/>
                </a:rPr>
                <a:t>start_date</a:t>
              </a:r>
              <a:r>
                <a:rPr lang="en-US" sz="1600">
                  <a:solidFill>
                    <a:schemeClr val="bg1"/>
                  </a:solidFill>
                  <a:latin typeface="Roboto Mono Regular" panose="020B0604020202020204" charset="0"/>
                  <a:ea typeface="Roboto Mono Regular" panose="020B0604020202020204" charset="0"/>
                </a:rPr>
                <a:t>=</a:t>
              </a:r>
              <a:r>
                <a:rPr lang="en-US" sz="1600" err="1">
                  <a:solidFill>
                    <a:schemeClr val="bg1"/>
                  </a:solidFill>
                  <a:latin typeface="Roboto Mono Regular" panose="020B0604020202020204" charset="0"/>
                  <a:ea typeface="Roboto Mono Regular" panose="020B0604020202020204" charset="0"/>
                </a:rPr>
                <a:t>pendulum.datetime</a:t>
              </a:r>
              <a:r>
                <a:rPr lang="en-US" sz="1600">
                  <a:solidFill>
                    <a:schemeClr val="bg1"/>
                  </a:solidFill>
                  <a:latin typeface="Roboto Mono Regular" panose="020B0604020202020204" charset="0"/>
                  <a:ea typeface="Roboto Mono Regular" panose="020B0604020202020204" charset="0"/>
                </a:rPr>
                <a:t>(2021, 1, 1, </a:t>
              </a:r>
              <a:r>
                <a:rPr lang="en-US" sz="1600" err="1">
                  <a:solidFill>
                    <a:schemeClr val="bg1"/>
                  </a:solidFill>
                  <a:latin typeface="Roboto Mono Regular" panose="020B0604020202020204" charset="0"/>
                  <a:ea typeface="Roboto Mono Regular" panose="020B0604020202020204" charset="0"/>
                </a:rPr>
                <a:t>tz</a:t>
              </a:r>
              <a:r>
                <a:rPr lang="en-US" sz="1600">
                  <a:solidFill>
                    <a:schemeClr val="bg1"/>
                  </a:solidFill>
                  <a:latin typeface="Roboto Mono Regular" panose="020B0604020202020204" charset="0"/>
                  <a:ea typeface="Roboto Mono Regular" panose="020B0604020202020204" charset="0"/>
                </a:rPr>
                <a:t>=</a:t>
              </a:r>
              <a:r>
                <a:rPr lang="en-US" sz="1600">
                  <a:solidFill>
                    <a:schemeClr val="accent2">
                      <a:lumMod val="60000"/>
                      <a:lumOff val="40000"/>
                    </a:schemeClr>
                  </a:solidFill>
                  <a:latin typeface="Roboto Mono Regular" panose="020B0604020202020204" charset="0"/>
                  <a:ea typeface="Roboto Mono Regular" panose="020B0604020202020204" charset="0"/>
                </a:rPr>
                <a:t>"UTC"</a:t>
              </a:r>
              <a:r>
                <a:rPr lang="en-US" sz="1600">
                  <a:solidFill>
                    <a:schemeClr val="bg1"/>
                  </a:solidFill>
                  <a:latin typeface="Roboto Mono Regular" panose="020B0604020202020204" charset="0"/>
                  <a:ea typeface="Roboto Mono Regular" panose="020B0604020202020204" charset="0"/>
                </a:rPr>
                <a:t>),</a:t>
              </a:r>
            </a:p>
            <a:p>
              <a:pPr lvl="1">
                <a:lnSpc>
                  <a:spcPts val="3919"/>
                </a:lnSpc>
              </a:pPr>
              <a:r>
                <a:rPr lang="en-US" sz="1600">
                  <a:solidFill>
                    <a:schemeClr val="bg1"/>
                  </a:solidFill>
                  <a:latin typeface="Roboto Mono Regular" panose="020B0604020202020204" charset="0"/>
                  <a:ea typeface="Roboto Mono Regular" panose="020B0604020202020204" charset="0"/>
                </a:rPr>
                <a:t>             </a:t>
              </a:r>
              <a:r>
                <a:rPr lang="en-US" sz="1600" err="1">
                  <a:solidFill>
                    <a:schemeClr val="bg1"/>
                  </a:solidFill>
                  <a:latin typeface="Roboto Mono Regular" panose="020B0604020202020204" charset="0"/>
                  <a:ea typeface="Roboto Mono Regular" panose="020B0604020202020204" charset="0"/>
                </a:rPr>
                <a:t>schedule_interval</a:t>
              </a:r>
              <a:r>
                <a:rPr lang="en-US" sz="1600">
                  <a:solidFill>
                    <a:schemeClr val="bg1"/>
                  </a:solidFill>
                  <a:latin typeface="Roboto Mono Regular" panose="020B0604020202020204" charset="0"/>
                  <a:ea typeface="Roboto Mono Regular" panose="020B0604020202020204" charset="0"/>
                </a:rPr>
                <a:t>=</a:t>
              </a:r>
              <a:r>
                <a:rPr lang="en-US" sz="1600">
                  <a:solidFill>
                    <a:schemeClr val="accent2">
                      <a:lumMod val="60000"/>
                      <a:lumOff val="40000"/>
                    </a:schemeClr>
                  </a:solidFill>
                  <a:latin typeface="Roboto Mono Regular" panose="020B0604020202020204" charset="0"/>
                  <a:ea typeface="Roboto Mono Regular" panose="020B0604020202020204" charset="0"/>
                </a:rPr>
                <a:t>"@daily"</a:t>
              </a:r>
              <a:r>
                <a:rPr lang="en-US" sz="1600">
                  <a:solidFill>
                    <a:schemeClr val="bg1"/>
                  </a:solidFill>
                  <a:latin typeface="Roboto Mono Regular" panose="020B0604020202020204" charset="0"/>
                  <a:ea typeface="Roboto Mono Regular" panose="020B0604020202020204" charset="0"/>
                </a:rPr>
                <a:t>, catchup=</a:t>
              </a:r>
              <a:r>
                <a:rPr lang="en-US" sz="1600">
                  <a:solidFill>
                    <a:schemeClr val="tx2">
                      <a:lumMod val="60000"/>
                      <a:lumOff val="40000"/>
                    </a:schemeClr>
                  </a:solidFill>
                  <a:latin typeface="Roboto Mono Regular" panose="020B0604020202020204" charset="0"/>
                  <a:ea typeface="Roboto Mono Regular" panose="020B0604020202020204" charset="0"/>
                </a:rPr>
                <a:t>False</a:t>
              </a:r>
              <a:r>
                <a:rPr lang="en-US" sz="1600">
                  <a:solidFill>
                    <a:schemeClr val="bg1"/>
                  </a:solidFill>
                  <a:latin typeface="Roboto Mono Regular" panose="020B0604020202020204" charset="0"/>
                  <a:ea typeface="Roboto Mono Regular" panose="020B0604020202020204" charset="0"/>
                </a:rPr>
                <a:t>)</a:t>
              </a:r>
            </a:p>
            <a:p>
              <a:pPr lvl="1">
                <a:lnSpc>
                  <a:spcPts val="3919"/>
                </a:lnSpc>
              </a:pPr>
              <a:r>
                <a:rPr lang="en-US" sz="1600">
                  <a:solidFill>
                    <a:schemeClr val="bg1"/>
                  </a:solidFill>
                  <a:latin typeface="Roboto Mono Regular" panose="020B0604020202020204" charset="0"/>
                  <a:ea typeface="Roboto Mono Regular" panose="020B0604020202020204" charset="0"/>
                </a:rPr>
                <a:t>op = </a:t>
              </a:r>
              <a:r>
                <a:rPr lang="en-US" sz="1600" err="1">
                  <a:solidFill>
                    <a:schemeClr val="bg1"/>
                  </a:solidFill>
                  <a:latin typeface="Roboto Mono Regular" panose="020B0604020202020204" charset="0"/>
                  <a:ea typeface="Roboto Mono Regular" panose="020B0604020202020204" charset="0"/>
                </a:rPr>
                <a:t>DummyOperator</a:t>
              </a:r>
              <a:r>
                <a:rPr lang="en-US" sz="1600">
                  <a:solidFill>
                    <a:schemeClr val="bg1"/>
                  </a:solidFill>
                  <a:latin typeface="Roboto Mono Regular" panose="020B0604020202020204" charset="0"/>
                  <a:ea typeface="Roboto Mono Regular" panose="020B0604020202020204" charset="0"/>
                </a:rPr>
                <a:t>(</a:t>
              </a:r>
              <a:r>
                <a:rPr lang="en-US" sz="1600" err="1">
                  <a:solidFill>
                    <a:schemeClr val="bg1"/>
                  </a:solidFill>
                  <a:latin typeface="Roboto Mono Regular" panose="020B0604020202020204" charset="0"/>
                  <a:ea typeface="Roboto Mono Regular" panose="020B0604020202020204" charset="0"/>
                </a:rPr>
                <a:t>task_id</a:t>
              </a:r>
              <a:r>
                <a:rPr lang="en-US" sz="1600">
                  <a:solidFill>
                    <a:schemeClr val="bg1"/>
                  </a:solidFill>
                  <a:latin typeface="Roboto Mono Regular" panose="020B0604020202020204" charset="0"/>
                  <a:ea typeface="Roboto Mono Regular" panose="020B0604020202020204" charset="0"/>
                </a:rPr>
                <a:t>=</a:t>
              </a:r>
              <a:r>
                <a:rPr lang="en-US" sz="1600">
                  <a:solidFill>
                    <a:schemeClr val="accent2">
                      <a:lumMod val="60000"/>
                      <a:lumOff val="40000"/>
                    </a:schemeClr>
                  </a:solidFill>
                  <a:latin typeface="Roboto Mono Regular" panose="020B0604020202020204" charset="0"/>
                  <a:ea typeface="Roboto Mono Regular" panose="020B0604020202020204" charset="0"/>
                </a:rPr>
                <a:t>"task"</a:t>
              </a:r>
              <a:r>
                <a:rPr lang="en-US" sz="1600">
                  <a:solidFill>
                    <a:schemeClr val="bg1"/>
                  </a:solidFill>
                  <a:latin typeface="Roboto Mono Regular" panose="020B0604020202020204" charset="0"/>
                  <a:ea typeface="Roboto Mono Regular" panose="020B0604020202020204" charset="0"/>
                </a:rPr>
                <a:t>, </a:t>
              </a:r>
              <a:r>
                <a:rPr lang="en-US" sz="1600" err="1">
                  <a:solidFill>
                    <a:schemeClr val="bg1"/>
                  </a:solidFill>
                  <a:latin typeface="Roboto Mono Regular" panose="020B0604020202020204" charset="0"/>
                  <a:ea typeface="Roboto Mono Regular" panose="020B0604020202020204" charset="0"/>
                </a:rPr>
                <a:t>dag</a:t>
              </a:r>
              <a:r>
                <a:rPr lang="en-US" sz="1600">
                  <a:solidFill>
                    <a:schemeClr val="bg1"/>
                  </a:solidFill>
                  <a:latin typeface="Roboto Mono Regular" panose="020B0604020202020204" charset="0"/>
                  <a:ea typeface="Roboto Mono Regular" panose="020B0604020202020204" charset="0"/>
                </a:rPr>
                <a:t>=</a:t>
              </a:r>
              <a:r>
                <a:rPr lang="en-US" sz="1600" err="1">
                  <a:solidFill>
                    <a:schemeClr val="bg1"/>
                  </a:solidFill>
                  <a:latin typeface="Roboto Mono Regular" panose="020B0604020202020204" charset="0"/>
                  <a:ea typeface="Roboto Mono Regular" panose="020B0604020202020204" charset="0"/>
                </a:rPr>
                <a:t>my_dag</a:t>
              </a:r>
              <a:r>
                <a:rPr lang="en-US" sz="1600">
                  <a:solidFill>
                    <a:schemeClr val="bg1"/>
                  </a:solidFill>
                  <a:latin typeface="Roboto Mono Regular" panose="020B0604020202020204" charset="0"/>
                  <a:ea typeface="Roboto Mono Regular" panose="020B0604020202020204" charset="0"/>
                </a:rPr>
                <a:t>)</a:t>
              </a:r>
            </a:p>
          </p:txBody>
        </p:sp>
      </p:grpSp>
      <p:sp>
        <p:nvSpPr>
          <p:cNvPr id="28" name="Espace réservé du numéro de diapositive 24">
            <a:extLst>
              <a:ext uri="{FF2B5EF4-FFF2-40B4-BE49-F238E27FC236}">
                <a16:creationId xmlns:a16="http://schemas.microsoft.com/office/drawing/2014/main" id="{E0A4EC6D-799E-1094-835A-CD422FA9A677}"/>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57</a:t>
            </a:fld>
            <a:endParaRPr lang="en-US" sz="1800" b="1">
              <a:solidFill>
                <a:srgbClr val="A8CEC3"/>
              </a:solidFill>
            </a:endParaRPr>
          </a:p>
        </p:txBody>
      </p:sp>
    </p:spTree>
    <p:extLst>
      <p:ext uri="{BB962C8B-B14F-4D97-AF65-F5344CB8AC3E}">
        <p14:creationId xmlns:p14="http://schemas.microsoft.com/office/powerpoint/2010/main" val="327449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C22BFE2E-0DFD-4C74-37D3-E34ABED60A2D}"/>
              </a:ext>
            </a:extLst>
          </p:cNvPr>
          <p:cNvSpPr txBox="1"/>
          <p:nvPr/>
        </p:nvSpPr>
        <p:spPr>
          <a:xfrm>
            <a:off x="1492573" y="1868779"/>
            <a:ext cx="15577870" cy="2094741"/>
          </a:xfrm>
          <a:prstGeom prst="rect">
            <a:avLst/>
          </a:prstGeom>
        </p:spPr>
        <p:txBody>
          <a:bodyPr lIns="0" tIns="0" rIns="0" bIns="0" rtlCol="0" anchor="t">
            <a:spAutoFit/>
          </a:bodyPr>
          <a:lstStyle/>
          <a:p>
            <a:pPr>
              <a:lnSpc>
                <a:spcPct val="200000"/>
              </a:lnSpc>
            </a:pPr>
            <a:r>
              <a:rPr lang="fr-FR" b="1">
                <a:solidFill>
                  <a:schemeClr val="accent3">
                    <a:lumMod val="60000"/>
                    <a:lumOff val="40000"/>
                  </a:schemeClr>
                </a:solidFill>
                <a:latin typeface="Avenir Next LT Pro" panose="020B0504020202020204" pitchFamily="34" charset="0"/>
              </a:rPr>
              <a:t>Déclaration d'un DAG </a:t>
            </a:r>
          </a:p>
          <a:p>
            <a:pPr>
              <a:lnSpc>
                <a:spcPct val="200000"/>
              </a:lnSpc>
            </a:pPr>
            <a:r>
              <a:rPr lang="fr-FR" b="0" i="0">
                <a:effectLst/>
                <a:latin typeface="Avenir Next LT Pro" panose="020B0504020202020204" pitchFamily="34" charset="0"/>
              </a:rPr>
              <a:t>Une autre option est d'utiliser le décorateur @dag pour transformer une fonction en un générateur de DAG :</a:t>
            </a:r>
            <a:endParaRPr lang="en-US" sz="2000" spc="26">
              <a:latin typeface="Avenir Next LT Pro" panose="020B0504020202020204" pitchFamily="34" charset="0"/>
            </a:endParaRPr>
          </a:p>
          <a:p>
            <a:pPr>
              <a:lnSpc>
                <a:spcPct val="200000"/>
              </a:lnSpc>
            </a:pPr>
            <a:endParaRPr lang="en-US" sz="2000" spc="26">
              <a:solidFill>
                <a:srgbClr val="545454"/>
              </a:solidFill>
              <a:latin typeface="Avenir Next LT Pro" panose="020B0504020202020204" pitchFamily="34" charset="0"/>
            </a:endParaRPr>
          </a:p>
          <a:p>
            <a:pPr>
              <a:lnSpc>
                <a:spcPts val="3200"/>
              </a:lnSpc>
            </a:pPr>
            <a:endParaRPr lang="en-US" sz="2000" spc="26">
              <a:solidFill>
                <a:srgbClr val="545454"/>
              </a:solidFill>
              <a:latin typeface="Avenir Next LT Pro" panose="020B0504020202020204" pitchFamily="34" charset="0"/>
            </a:endParaRPr>
          </a:p>
        </p:txBody>
      </p:sp>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DAG (DIRECTED ACYCLIC GRAPH)</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7" name="Group 14">
            <a:extLst>
              <a:ext uri="{FF2B5EF4-FFF2-40B4-BE49-F238E27FC236}">
                <a16:creationId xmlns:a16="http://schemas.microsoft.com/office/drawing/2014/main" id="{BB863DE1-0B4D-80A7-E65E-2E85D785A907}"/>
              </a:ext>
            </a:extLst>
          </p:cNvPr>
          <p:cNvGrpSpPr/>
          <p:nvPr/>
        </p:nvGrpSpPr>
        <p:grpSpPr>
          <a:xfrm>
            <a:off x="3950494" y="2407702"/>
            <a:ext cx="10332647" cy="5058851"/>
            <a:chOff x="0" y="-209984"/>
            <a:chExt cx="2721355" cy="869950"/>
          </a:xfrm>
        </p:grpSpPr>
        <p:sp>
          <p:nvSpPr>
            <p:cNvPr id="18" name="Freeform 15">
              <a:extLst>
                <a:ext uri="{FF2B5EF4-FFF2-40B4-BE49-F238E27FC236}">
                  <a16:creationId xmlns:a16="http://schemas.microsoft.com/office/drawing/2014/main" id="{E253A352-2C3F-E937-E84F-FC328A2E0633}"/>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9" name="TextBox 16">
              <a:extLst>
                <a:ext uri="{FF2B5EF4-FFF2-40B4-BE49-F238E27FC236}">
                  <a16:creationId xmlns:a16="http://schemas.microsoft.com/office/drawing/2014/main" id="{05460CA8-9D5B-5716-8B16-F9504772D83C}"/>
                </a:ext>
              </a:extLst>
            </p:cNvPr>
            <p:cNvSpPr txBox="1"/>
            <p:nvPr/>
          </p:nvSpPr>
          <p:spPr>
            <a:xfrm>
              <a:off x="7159" y="-209984"/>
              <a:ext cx="2714196" cy="869950"/>
            </a:xfrm>
            <a:prstGeom prst="rect">
              <a:avLst/>
            </a:prstGeom>
          </p:spPr>
          <p:txBody>
            <a:bodyPr lIns="50800" tIns="50800" rIns="50800" bIns="50800" rtlCol="0" anchor="ctr"/>
            <a:lstStyle/>
            <a:p>
              <a:pPr lvl="1">
                <a:lnSpc>
                  <a:spcPts val="3919"/>
                </a:lnSpc>
              </a:pPr>
              <a:r>
                <a:rPr lang="en-US" sz="1600">
                  <a:solidFill>
                    <a:schemeClr val="accent4">
                      <a:lumMod val="60000"/>
                      <a:lumOff val="40000"/>
                    </a:schemeClr>
                  </a:solidFill>
                  <a:latin typeface="Roboto Mono Regular" panose="020B0604020202020204" charset="0"/>
                  <a:ea typeface="Roboto Mono Regular" panose="020B0604020202020204" charset="0"/>
                </a:rPr>
                <a:t>@dag</a:t>
              </a:r>
              <a:r>
                <a:rPr lang="en-US" sz="1600">
                  <a:solidFill>
                    <a:schemeClr val="bg1"/>
                  </a:solidFill>
                  <a:latin typeface="Roboto Mono Regular" panose="020B0604020202020204" charset="0"/>
                  <a:ea typeface="Roboto Mono Regular" panose="020B0604020202020204" charset="0"/>
                </a:rPr>
                <a:t>(start_date=pendulum.datetime(2021, 1, 1, </a:t>
              </a:r>
              <a:r>
                <a:rPr lang="en-US" sz="1600" err="1">
                  <a:solidFill>
                    <a:schemeClr val="bg1"/>
                  </a:solidFill>
                  <a:latin typeface="Roboto Mono Regular" panose="020B0604020202020204" charset="0"/>
                  <a:ea typeface="Roboto Mono Regular" panose="020B0604020202020204" charset="0"/>
                </a:rPr>
                <a:t>tz</a:t>
              </a:r>
              <a:r>
                <a:rPr lang="en-US" sz="1600">
                  <a:solidFill>
                    <a:schemeClr val="bg1"/>
                  </a:solidFill>
                  <a:latin typeface="Roboto Mono Regular" panose="020B0604020202020204" charset="0"/>
                  <a:ea typeface="Roboto Mono Regular" panose="020B0604020202020204" charset="0"/>
                </a:rPr>
                <a:t>=</a:t>
              </a:r>
              <a:r>
                <a:rPr lang="en-US" sz="1600">
                  <a:solidFill>
                    <a:schemeClr val="accent2">
                      <a:lumMod val="60000"/>
                      <a:lumOff val="40000"/>
                    </a:schemeClr>
                  </a:solidFill>
                  <a:latin typeface="Roboto Mono Regular" panose="020B0604020202020204" charset="0"/>
                  <a:ea typeface="Roboto Mono Regular" panose="020B0604020202020204" charset="0"/>
                </a:rPr>
                <a:t>"UTC"</a:t>
              </a:r>
              <a:r>
                <a:rPr lang="en-US" sz="1600">
                  <a:solidFill>
                    <a:schemeClr val="bg1"/>
                  </a:solidFill>
                  <a:latin typeface="Roboto Mono Regular" panose="020B0604020202020204" charset="0"/>
                  <a:ea typeface="Roboto Mono Regular" panose="020B0604020202020204" charset="0"/>
                </a:rPr>
                <a:t>),</a:t>
              </a:r>
            </a:p>
            <a:p>
              <a:pPr lvl="1">
                <a:lnSpc>
                  <a:spcPts val="3919"/>
                </a:lnSpc>
              </a:pPr>
              <a:r>
                <a:rPr lang="en-US" sz="1600">
                  <a:solidFill>
                    <a:schemeClr val="bg1"/>
                  </a:solidFill>
                  <a:latin typeface="Roboto Mono Regular" panose="020B0604020202020204" charset="0"/>
                  <a:ea typeface="Roboto Mono Regular" panose="020B0604020202020204" charset="0"/>
                </a:rPr>
                <a:t>     </a:t>
              </a:r>
              <a:r>
                <a:rPr lang="en-US" sz="1600" err="1">
                  <a:solidFill>
                    <a:schemeClr val="bg1"/>
                  </a:solidFill>
                  <a:latin typeface="Roboto Mono Regular" panose="020B0604020202020204" charset="0"/>
                  <a:ea typeface="Roboto Mono Regular" panose="020B0604020202020204" charset="0"/>
                </a:rPr>
                <a:t>schedule_interval</a:t>
              </a:r>
              <a:r>
                <a:rPr lang="en-US" sz="1600">
                  <a:solidFill>
                    <a:schemeClr val="bg1"/>
                  </a:solidFill>
                  <a:latin typeface="Roboto Mono Regular" panose="020B0604020202020204" charset="0"/>
                  <a:ea typeface="Roboto Mono Regular" panose="020B0604020202020204" charset="0"/>
                </a:rPr>
                <a:t>=</a:t>
              </a:r>
              <a:r>
                <a:rPr lang="en-US" sz="1600">
                  <a:solidFill>
                    <a:schemeClr val="accent2">
                      <a:lumMod val="60000"/>
                      <a:lumOff val="40000"/>
                    </a:schemeClr>
                  </a:solidFill>
                  <a:latin typeface="Roboto Mono Regular" panose="020B0604020202020204" charset="0"/>
                  <a:ea typeface="Roboto Mono Regular" panose="020B0604020202020204" charset="0"/>
                </a:rPr>
                <a:t>"@daily"</a:t>
              </a:r>
              <a:r>
                <a:rPr lang="en-US" sz="1600">
                  <a:solidFill>
                    <a:schemeClr val="bg1"/>
                  </a:solidFill>
                  <a:latin typeface="Roboto Mono Regular" panose="020B0604020202020204" charset="0"/>
                  <a:ea typeface="Roboto Mono Regular" panose="020B0604020202020204" charset="0"/>
                </a:rPr>
                <a:t>, catchup=</a:t>
              </a:r>
              <a:r>
                <a:rPr lang="en-US" sz="1600">
                  <a:solidFill>
                    <a:schemeClr val="tx2">
                      <a:lumMod val="60000"/>
                      <a:lumOff val="40000"/>
                    </a:schemeClr>
                  </a:solidFill>
                  <a:latin typeface="Roboto Mono Regular" panose="020B0604020202020204" charset="0"/>
                  <a:ea typeface="Roboto Mono Regular" panose="020B0604020202020204" charset="0"/>
                </a:rPr>
                <a:t>False</a:t>
              </a:r>
              <a:r>
                <a:rPr lang="en-US" sz="1600">
                  <a:solidFill>
                    <a:schemeClr val="bg1"/>
                  </a:solidFill>
                  <a:latin typeface="Roboto Mono Regular" panose="020B0604020202020204" charset="0"/>
                  <a:ea typeface="Roboto Mono Regular" panose="020B0604020202020204" charset="0"/>
                </a:rPr>
                <a:t>)</a:t>
              </a:r>
            </a:p>
            <a:p>
              <a:pPr lvl="1">
                <a:lnSpc>
                  <a:spcPts val="3919"/>
                </a:lnSpc>
              </a:pPr>
              <a:r>
                <a:rPr lang="en-US" sz="1600">
                  <a:solidFill>
                    <a:schemeClr val="tx2">
                      <a:lumMod val="60000"/>
                      <a:lumOff val="40000"/>
                    </a:schemeClr>
                  </a:solidFill>
                  <a:latin typeface="Roboto Mono Regular" panose="020B0604020202020204" charset="0"/>
                  <a:ea typeface="Roboto Mono Regular" panose="020B0604020202020204" charset="0"/>
                </a:rPr>
                <a:t>def </a:t>
              </a:r>
              <a:r>
                <a:rPr lang="en-US" sz="1600" err="1">
                  <a:solidFill>
                    <a:schemeClr val="tx2">
                      <a:lumMod val="60000"/>
                      <a:lumOff val="40000"/>
                    </a:schemeClr>
                  </a:solidFill>
                  <a:latin typeface="Roboto Mono Regular" panose="020B0604020202020204" charset="0"/>
                  <a:ea typeface="Roboto Mono Regular" panose="020B0604020202020204" charset="0"/>
                </a:rPr>
                <a:t>generate_dag</a:t>
              </a:r>
              <a:r>
                <a:rPr lang="en-US" sz="1600">
                  <a:solidFill>
                    <a:schemeClr val="bg1"/>
                  </a:solidFill>
                  <a:latin typeface="Roboto Mono Regular" panose="020B0604020202020204" charset="0"/>
                  <a:ea typeface="Roboto Mono Regular" panose="020B0604020202020204" charset="0"/>
                </a:rPr>
                <a:t>():</a:t>
              </a:r>
            </a:p>
            <a:p>
              <a:pPr lvl="1">
                <a:lnSpc>
                  <a:spcPts val="3919"/>
                </a:lnSpc>
              </a:pPr>
              <a:r>
                <a:rPr lang="en-US" sz="1600">
                  <a:solidFill>
                    <a:schemeClr val="bg1"/>
                  </a:solidFill>
                  <a:latin typeface="Roboto Mono Regular" panose="020B0604020202020204" charset="0"/>
                  <a:ea typeface="Roboto Mono Regular" panose="020B0604020202020204" charset="0"/>
                </a:rPr>
                <a:t>    op = </a:t>
              </a:r>
              <a:r>
                <a:rPr lang="en-US" sz="1600" err="1">
                  <a:solidFill>
                    <a:schemeClr val="bg1"/>
                  </a:solidFill>
                  <a:latin typeface="Roboto Mono Regular" panose="020B0604020202020204" charset="0"/>
                  <a:ea typeface="Roboto Mono Regular" panose="020B0604020202020204" charset="0"/>
                </a:rPr>
                <a:t>DummyOperator</a:t>
              </a:r>
              <a:r>
                <a:rPr lang="en-US" sz="1600">
                  <a:solidFill>
                    <a:schemeClr val="bg1"/>
                  </a:solidFill>
                  <a:latin typeface="Roboto Mono Regular" panose="020B0604020202020204" charset="0"/>
                  <a:ea typeface="Roboto Mono Regular" panose="020B0604020202020204" charset="0"/>
                </a:rPr>
                <a:t>(</a:t>
              </a:r>
              <a:r>
                <a:rPr lang="en-US" sz="1600" err="1">
                  <a:solidFill>
                    <a:schemeClr val="bg1"/>
                  </a:solidFill>
                  <a:latin typeface="Roboto Mono Regular" panose="020B0604020202020204" charset="0"/>
                  <a:ea typeface="Roboto Mono Regular" panose="020B0604020202020204" charset="0"/>
                </a:rPr>
                <a:t>task_id</a:t>
              </a:r>
              <a:r>
                <a:rPr lang="en-US" sz="1600">
                  <a:solidFill>
                    <a:schemeClr val="bg1"/>
                  </a:solidFill>
                  <a:latin typeface="Roboto Mono Regular" panose="020B0604020202020204" charset="0"/>
                  <a:ea typeface="Roboto Mono Regular" panose="020B0604020202020204" charset="0"/>
                </a:rPr>
                <a:t>=</a:t>
              </a:r>
              <a:r>
                <a:rPr lang="en-US" sz="1600">
                  <a:solidFill>
                    <a:schemeClr val="accent2">
                      <a:lumMod val="60000"/>
                      <a:lumOff val="40000"/>
                    </a:schemeClr>
                  </a:solidFill>
                  <a:latin typeface="Roboto Mono Regular" panose="020B0604020202020204" charset="0"/>
                  <a:ea typeface="Roboto Mono Regular" panose="020B0604020202020204" charset="0"/>
                </a:rPr>
                <a:t>"task"</a:t>
              </a:r>
              <a:r>
                <a:rPr lang="en-US" sz="1600">
                  <a:solidFill>
                    <a:schemeClr val="bg1"/>
                  </a:solidFill>
                  <a:latin typeface="Roboto Mono Regular" panose="020B0604020202020204" charset="0"/>
                  <a:ea typeface="Roboto Mono Regular" panose="020B0604020202020204" charset="0"/>
                </a:rPr>
                <a:t>)</a:t>
              </a:r>
            </a:p>
            <a:p>
              <a:pPr lvl="1">
                <a:lnSpc>
                  <a:spcPts val="3919"/>
                </a:lnSpc>
              </a:pPr>
              <a:r>
                <a:rPr lang="en-US" sz="1600" err="1">
                  <a:solidFill>
                    <a:schemeClr val="bg1"/>
                  </a:solidFill>
                  <a:latin typeface="Roboto Mono Regular" panose="020B0604020202020204" charset="0"/>
                  <a:ea typeface="Roboto Mono Regular" panose="020B0604020202020204" charset="0"/>
                </a:rPr>
                <a:t>dag</a:t>
              </a:r>
              <a:r>
                <a:rPr lang="en-US" sz="1600">
                  <a:solidFill>
                    <a:schemeClr val="bg1"/>
                  </a:solidFill>
                  <a:latin typeface="Roboto Mono Regular" panose="020B0604020202020204" charset="0"/>
                  <a:ea typeface="Roboto Mono Regular" panose="020B0604020202020204" charset="0"/>
                </a:rPr>
                <a:t> = </a:t>
              </a:r>
              <a:r>
                <a:rPr lang="en-US" sz="1600" err="1">
                  <a:solidFill>
                    <a:schemeClr val="bg1"/>
                  </a:solidFill>
                  <a:latin typeface="Roboto Mono Regular" panose="020B0604020202020204" charset="0"/>
                  <a:ea typeface="Roboto Mono Regular" panose="020B0604020202020204" charset="0"/>
                </a:rPr>
                <a:t>generate_dag</a:t>
              </a:r>
              <a:r>
                <a:rPr lang="en-US" sz="1600">
                  <a:solidFill>
                    <a:schemeClr val="bg1"/>
                  </a:solidFill>
                  <a:latin typeface="Roboto Mono Regular" panose="020B0604020202020204" charset="0"/>
                  <a:ea typeface="Roboto Mono Regular" panose="020B0604020202020204" charset="0"/>
                </a:rPr>
                <a:t>()</a:t>
              </a:r>
            </a:p>
          </p:txBody>
        </p:sp>
      </p:grpSp>
      <p:sp>
        <p:nvSpPr>
          <p:cNvPr id="25" name="Espace réservé du numéro de diapositive 24">
            <a:extLst>
              <a:ext uri="{FF2B5EF4-FFF2-40B4-BE49-F238E27FC236}">
                <a16:creationId xmlns:a16="http://schemas.microsoft.com/office/drawing/2014/main" id="{05C8B249-53C6-FA13-7D4F-B57E55514F7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58</a:t>
            </a:fld>
            <a:endParaRPr lang="en-US" sz="1800" b="1">
              <a:solidFill>
                <a:srgbClr val="A8CEC3"/>
              </a:solidFill>
            </a:endParaRPr>
          </a:p>
        </p:txBody>
      </p:sp>
    </p:spTree>
    <p:extLst>
      <p:ext uri="{BB962C8B-B14F-4D97-AF65-F5344CB8AC3E}">
        <p14:creationId xmlns:p14="http://schemas.microsoft.com/office/powerpoint/2010/main" val="82769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C22BFE2E-0DFD-4C74-37D3-E34ABED60A2D}"/>
              </a:ext>
            </a:extLst>
          </p:cNvPr>
          <p:cNvSpPr txBox="1"/>
          <p:nvPr/>
        </p:nvSpPr>
        <p:spPr>
          <a:xfrm>
            <a:off x="1492573" y="1868779"/>
            <a:ext cx="15577870" cy="4310732"/>
          </a:xfrm>
          <a:prstGeom prst="rect">
            <a:avLst/>
          </a:prstGeom>
        </p:spPr>
        <p:txBody>
          <a:bodyPr lIns="0" tIns="0" rIns="0" bIns="0" rtlCol="0" anchor="t">
            <a:spAutoFit/>
          </a:bodyPr>
          <a:lstStyle/>
          <a:p>
            <a:pPr>
              <a:lnSpc>
                <a:spcPct val="200000"/>
              </a:lnSpc>
            </a:pPr>
            <a:r>
              <a:rPr lang="fr-FR" b="1">
                <a:solidFill>
                  <a:schemeClr val="accent3">
                    <a:lumMod val="60000"/>
                    <a:lumOff val="40000"/>
                  </a:schemeClr>
                </a:solidFill>
                <a:latin typeface="Avenir Next LT Pro" panose="020B0504020202020204" pitchFamily="34" charset="0"/>
              </a:rPr>
              <a:t>Exécution des DAG </a:t>
            </a:r>
          </a:p>
          <a:p>
            <a:pPr algn="l">
              <a:lnSpc>
                <a:spcPct val="200000"/>
              </a:lnSpc>
            </a:pPr>
            <a:r>
              <a:rPr lang="fr-FR" b="0" i="0">
                <a:effectLst/>
                <a:latin typeface="Avenir Next LT Pro" panose="020B0504020202020204" pitchFamily="34" charset="0"/>
              </a:rPr>
              <a:t>Les DAG s'exécutent de deux façons :</a:t>
            </a:r>
          </a:p>
          <a:p>
            <a:pPr lvl="1">
              <a:lnSpc>
                <a:spcPct val="200000"/>
              </a:lnSpc>
              <a:buFont typeface="Arial" panose="020B0604020202020204" pitchFamily="34" charset="0"/>
              <a:buChar char="•"/>
            </a:pPr>
            <a:r>
              <a:rPr lang="fr-FR" b="0" i="0">
                <a:effectLst/>
                <a:latin typeface="Avenir Next LT Pro" panose="020B0504020202020204" pitchFamily="34" charset="0"/>
              </a:rPr>
              <a:t>Lorsqu'ils sont déclenchés manuellement ou via l'API.</a:t>
            </a:r>
          </a:p>
          <a:p>
            <a:pPr lvl="1">
              <a:lnSpc>
                <a:spcPct val="200000"/>
              </a:lnSpc>
              <a:buFont typeface="Arial" panose="020B0604020202020204" pitchFamily="34" charset="0"/>
              <a:buChar char="•"/>
            </a:pPr>
            <a:r>
              <a:rPr lang="fr-FR" b="0" i="0">
                <a:effectLst/>
                <a:latin typeface="Avenir Next LT Pro" panose="020B0504020202020204" pitchFamily="34" charset="0"/>
              </a:rPr>
              <a:t>Selon un calendrier défini, qui est défini comme faisant partie du DAG.</a:t>
            </a:r>
          </a:p>
          <a:p>
            <a:pPr algn="l">
              <a:lnSpc>
                <a:spcPct val="200000"/>
              </a:lnSpc>
            </a:pPr>
            <a:r>
              <a:rPr lang="fr-FR" b="0" i="0">
                <a:effectLst/>
                <a:latin typeface="Avenir Next LT Pro" panose="020B0504020202020204" pitchFamily="34" charset="0"/>
              </a:rPr>
              <a:t>Les DAG ne nécessitent pas de calendrier, mais il est très courant d'en définir un. L'argument </a:t>
            </a:r>
            <a:r>
              <a:rPr lang="fr-FR" b="1" i="0" err="1">
                <a:effectLst/>
                <a:latin typeface="Avenir Next LT Pro" panose="020B0504020202020204" pitchFamily="34" charset="0"/>
              </a:rPr>
              <a:t>schedule_interval</a:t>
            </a:r>
            <a:r>
              <a:rPr lang="fr-FR" b="1" i="0">
                <a:effectLst/>
                <a:latin typeface="Avenir Next LT Pro" panose="020B0504020202020204" pitchFamily="34" charset="0"/>
              </a:rPr>
              <a:t> </a:t>
            </a:r>
            <a:r>
              <a:rPr lang="fr-FR" b="0" i="0">
                <a:effectLst/>
                <a:latin typeface="Avenir Next LT Pro" panose="020B0504020202020204" pitchFamily="34" charset="0"/>
              </a:rPr>
              <a:t>permet de définir un calendrier pour le DAG, comme suit : </a:t>
            </a:r>
          </a:p>
          <a:p>
            <a:pPr>
              <a:lnSpc>
                <a:spcPct val="200000"/>
              </a:lnSpc>
            </a:pPr>
            <a:endParaRPr lang="en-US" sz="2000" spc="26">
              <a:solidFill>
                <a:srgbClr val="545454"/>
              </a:solidFill>
              <a:latin typeface="Avenir Next LT Pro" panose="020B0504020202020204" pitchFamily="34" charset="0"/>
            </a:endParaRPr>
          </a:p>
          <a:p>
            <a:pPr>
              <a:lnSpc>
                <a:spcPts val="3200"/>
              </a:lnSpc>
            </a:pPr>
            <a:endParaRPr lang="en-US" sz="2000" spc="26">
              <a:solidFill>
                <a:srgbClr val="545454"/>
              </a:solidFill>
              <a:latin typeface="Avenir Next LT Pro" panose="020B0504020202020204" pitchFamily="34" charset="0"/>
            </a:endParaRPr>
          </a:p>
        </p:txBody>
      </p:sp>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DAG (DIRECTED ACYCLIC GRAPH)</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7" name="Group 14">
            <a:extLst>
              <a:ext uri="{FF2B5EF4-FFF2-40B4-BE49-F238E27FC236}">
                <a16:creationId xmlns:a16="http://schemas.microsoft.com/office/drawing/2014/main" id="{BB863DE1-0B4D-80A7-E65E-2E85D785A907}"/>
              </a:ext>
            </a:extLst>
          </p:cNvPr>
          <p:cNvGrpSpPr/>
          <p:nvPr/>
        </p:nvGrpSpPr>
        <p:grpSpPr>
          <a:xfrm>
            <a:off x="4207151" y="4939732"/>
            <a:ext cx="10332647" cy="2550881"/>
            <a:chOff x="0" y="-209984"/>
            <a:chExt cx="2721355" cy="869950"/>
          </a:xfrm>
        </p:grpSpPr>
        <p:sp>
          <p:nvSpPr>
            <p:cNvPr id="18" name="Freeform 15">
              <a:extLst>
                <a:ext uri="{FF2B5EF4-FFF2-40B4-BE49-F238E27FC236}">
                  <a16:creationId xmlns:a16="http://schemas.microsoft.com/office/drawing/2014/main" id="{E253A352-2C3F-E937-E84F-FC328A2E0633}"/>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9" name="TextBox 16">
              <a:extLst>
                <a:ext uri="{FF2B5EF4-FFF2-40B4-BE49-F238E27FC236}">
                  <a16:creationId xmlns:a16="http://schemas.microsoft.com/office/drawing/2014/main" id="{05460CA8-9D5B-5716-8B16-F9504772D83C}"/>
                </a:ext>
              </a:extLst>
            </p:cNvPr>
            <p:cNvSpPr txBox="1"/>
            <p:nvPr/>
          </p:nvSpPr>
          <p:spPr>
            <a:xfrm>
              <a:off x="7159" y="-209984"/>
              <a:ext cx="2714196" cy="869950"/>
            </a:xfrm>
            <a:prstGeom prst="rect">
              <a:avLst/>
            </a:prstGeom>
          </p:spPr>
          <p:txBody>
            <a:bodyPr lIns="50800" tIns="50800" rIns="50800" bIns="50800" rtlCol="0" anchor="ctr"/>
            <a:lstStyle/>
            <a:p>
              <a:pPr lvl="1">
                <a:lnSpc>
                  <a:spcPts val="3919"/>
                </a:lnSpc>
              </a:pPr>
              <a:r>
                <a:rPr lang="en-US" sz="1600">
                  <a:solidFill>
                    <a:schemeClr val="tx2">
                      <a:lumMod val="60000"/>
                      <a:lumOff val="40000"/>
                    </a:schemeClr>
                  </a:solidFill>
                  <a:latin typeface="Roboto Mono Regular" panose="020B0604020202020204" charset="0"/>
                  <a:ea typeface="Roboto Mono Regular" panose="020B0604020202020204" charset="0"/>
                </a:rPr>
                <a:t>with</a:t>
              </a:r>
              <a:r>
                <a:rPr lang="en-US" sz="1600">
                  <a:solidFill>
                    <a:schemeClr val="bg1"/>
                  </a:solidFill>
                  <a:latin typeface="Roboto Mono Regular" panose="020B0604020202020204" charset="0"/>
                  <a:ea typeface="Roboto Mono Regular" panose="020B0604020202020204" charset="0"/>
                </a:rPr>
                <a:t> DAG(</a:t>
              </a:r>
              <a:r>
                <a:rPr lang="en-US" sz="1600">
                  <a:solidFill>
                    <a:schemeClr val="accent2">
                      <a:lumMod val="60000"/>
                      <a:lumOff val="40000"/>
                    </a:schemeClr>
                  </a:solidFill>
                  <a:latin typeface="Roboto Mono Regular" panose="020B0604020202020204" charset="0"/>
                  <a:ea typeface="Roboto Mono Regular" panose="020B0604020202020204" charset="0"/>
                </a:rPr>
                <a:t>"</a:t>
              </a:r>
              <a:r>
                <a:rPr lang="en-US" sz="1600" err="1">
                  <a:solidFill>
                    <a:schemeClr val="accent2">
                      <a:lumMod val="60000"/>
                      <a:lumOff val="40000"/>
                    </a:schemeClr>
                  </a:solidFill>
                  <a:latin typeface="Roboto Mono Regular" panose="020B0604020202020204" charset="0"/>
                  <a:ea typeface="Roboto Mono Regular" panose="020B0604020202020204" charset="0"/>
                </a:rPr>
                <a:t>my_daily_dag</a:t>
              </a:r>
              <a:r>
                <a:rPr lang="en-US" sz="1600">
                  <a:solidFill>
                    <a:schemeClr val="accent2">
                      <a:lumMod val="60000"/>
                      <a:lumOff val="40000"/>
                    </a:schemeClr>
                  </a:solidFill>
                  <a:latin typeface="Roboto Mono Regular" panose="020B0604020202020204" charset="0"/>
                  <a:ea typeface="Roboto Mono Regular" panose="020B0604020202020204" charset="0"/>
                </a:rPr>
                <a:t>"</a:t>
              </a:r>
              <a:r>
                <a:rPr lang="en-US" sz="1600">
                  <a:solidFill>
                    <a:schemeClr val="bg1"/>
                  </a:solidFill>
                  <a:latin typeface="Roboto Mono Regular" panose="020B0604020202020204" charset="0"/>
                  <a:ea typeface="Roboto Mono Regular" panose="020B0604020202020204" charset="0"/>
                </a:rPr>
                <a:t>, </a:t>
              </a:r>
              <a:r>
                <a:rPr lang="en-US" sz="1600" err="1">
                  <a:solidFill>
                    <a:schemeClr val="bg1"/>
                  </a:solidFill>
                  <a:latin typeface="Roboto Mono Regular" panose="020B0604020202020204" charset="0"/>
                  <a:ea typeface="Roboto Mono Regular" panose="020B0604020202020204" charset="0"/>
                </a:rPr>
                <a:t>schedule_interval</a:t>
              </a:r>
              <a:r>
                <a:rPr lang="en-US" sz="1600">
                  <a:solidFill>
                    <a:schemeClr val="bg1"/>
                  </a:solidFill>
                  <a:latin typeface="Roboto Mono Regular" panose="020B0604020202020204" charset="0"/>
                  <a:ea typeface="Roboto Mono Regular" panose="020B0604020202020204" charset="0"/>
                </a:rPr>
                <a:t>=</a:t>
              </a:r>
              <a:r>
                <a:rPr lang="en-US" sz="1600">
                  <a:solidFill>
                    <a:schemeClr val="accent2">
                      <a:lumMod val="60000"/>
                      <a:lumOff val="40000"/>
                    </a:schemeClr>
                  </a:solidFill>
                  <a:latin typeface="Roboto Mono Regular" panose="020B0604020202020204" charset="0"/>
                  <a:ea typeface="Roboto Mono Regular" panose="020B0604020202020204" charset="0"/>
                </a:rPr>
                <a:t>"@daily"</a:t>
              </a:r>
              <a:r>
                <a:rPr lang="en-US" sz="1600">
                  <a:solidFill>
                    <a:schemeClr val="bg1"/>
                  </a:solidFill>
                  <a:latin typeface="Roboto Mono Regular" panose="020B0604020202020204" charset="0"/>
                  <a:ea typeface="Roboto Mono Regular" panose="020B0604020202020204" charset="0"/>
                </a:rPr>
                <a:t>):</a:t>
              </a:r>
            </a:p>
            <a:p>
              <a:pPr lvl="1">
                <a:lnSpc>
                  <a:spcPts val="3919"/>
                </a:lnSpc>
              </a:pPr>
              <a:r>
                <a:rPr lang="en-US" sz="1600">
                  <a:solidFill>
                    <a:schemeClr val="bg1"/>
                  </a:solidFill>
                  <a:latin typeface="Roboto Mono Regular" panose="020B0604020202020204" charset="0"/>
                  <a:ea typeface="Roboto Mono Regular" panose="020B0604020202020204" charset="0"/>
                </a:rPr>
                <a:t>    ...</a:t>
              </a:r>
            </a:p>
          </p:txBody>
        </p:sp>
      </p:grpSp>
      <p:grpSp>
        <p:nvGrpSpPr>
          <p:cNvPr id="12" name="Group 14">
            <a:extLst>
              <a:ext uri="{FF2B5EF4-FFF2-40B4-BE49-F238E27FC236}">
                <a16:creationId xmlns:a16="http://schemas.microsoft.com/office/drawing/2014/main" id="{F64E8412-E7D9-046A-15C0-4D75E5F42274}"/>
              </a:ext>
            </a:extLst>
          </p:cNvPr>
          <p:cNvGrpSpPr/>
          <p:nvPr/>
        </p:nvGrpSpPr>
        <p:grpSpPr>
          <a:xfrm>
            <a:off x="4220743" y="6558494"/>
            <a:ext cx="10332647" cy="2550881"/>
            <a:chOff x="0" y="-209984"/>
            <a:chExt cx="2721355" cy="869950"/>
          </a:xfrm>
        </p:grpSpPr>
        <p:sp>
          <p:nvSpPr>
            <p:cNvPr id="14" name="Freeform 15">
              <a:extLst>
                <a:ext uri="{FF2B5EF4-FFF2-40B4-BE49-F238E27FC236}">
                  <a16:creationId xmlns:a16="http://schemas.microsoft.com/office/drawing/2014/main" id="{7B264E33-10D2-9CB1-D615-E4E6B92C7DE5}"/>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5" name="TextBox 16">
              <a:extLst>
                <a:ext uri="{FF2B5EF4-FFF2-40B4-BE49-F238E27FC236}">
                  <a16:creationId xmlns:a16="http://schemas.microsoft.com/office/drawing/2014/main" id="{9C202E51-705C-287A-558E-D6B40605D07B}"/>
                </a:ext>
              </a:extLst>
            </p:cNvPr>
            <p:cNvSpPr txBox="1"/>
            <p:nvPr/>
          </p:nvSpPr>
          <p:spPr>
            <a:xfrm>
              <a:off x="7159" y="-209984"/>
              <a:ext cx="2714196" cy="869950"/>
            </a:xfrm>
            <a:prstGeom prst="rect">
              <a:avLst/>
            </a:prstGeom>
          </p:spPr>
          <p:txBody>
            <a:bodyPr lIns="50800" tIns="50800" rIns="50800" bIns="50800" rtlCol="0" anchor="ctr"/>
            <a:lstStyle/>
            <a:p>
              <a:pPr lvl="1">
                <a:lnSpc>
                  <a:spcPts val="3919"/>
                </a:lnSpc>
              </a:pPr>
              <a:r>
                <a:rPr lang="en-US" sz="1600">
                  <a:solidFill>
                    <a:schemeClr val="tx2">
                      <a:lumMod val="60000"/>
                      <a:lumOff val="40000"/>
                    </a:schemeClr>
                  </a:solidFill>
                  <a:latin typeface="Roboto Mono Regular" panose="020B0604020202020204" charset="0"/>
                  <a:ea typeface="Roboto Mono Regular" panose="020B0604020202020204" charset="0"/>
                </a:rPr>
                <a:t>with</a:t>
              </a:r>
              <a:r>
                <a:rPr lang="en-US" sz="1600">
                  <a:solidFill>
                    <a:schemeClr val="bg1"/>
                  </a:solidFill>
                  <a:latin typeface="Roboto Mono Regular" panose="020B0604020202020204" charset="0"/>
                  <a:ea typeface="Roboto Mono Regular" panose="020B0604020202020204" charset="0"/>
                </a:rPr>
                <a:t> DAG(</a:t>
              </a:r>
              <a:r>
                <a:rPr lang="en-US" sz="1600">
                  <a:solidFill>
                    <a:schemeClr val="accent2">
                      <a:lumMod val="60000"/>
                      <a:lumOff val="40000"/>
                    </a:schemeClr>
                  </a:solidFill>
                  <a:latin typeface="Roboto Mono Regular" panose="020B0604020202020204" charset="0"/>
                  <a:ea typeface="Roboto Mono Regular" panose="020B0604020202020204" charset="0"/>
                </a:rPr>
                <a:t>"</a:t>
              </a:r>
              <a:r>
                <a:rPr lang="en-US" sz="1600" err="1">
                  <a:solidFill>
                    <a:schemeClr val="accent2">
                      <a:lumMod val="60000"/>
                      <a:lumOff val="40000"/>
                    </a:schemeClr>
                  </a:solidFill>
                  <a:latin typeface="Roboto Mono Regular" panose="020B0604020202020204" charset="0"/>
                  <a:ea typeface="Roboto Mono Regular" panose="020B0604020202020204" charset="0"/>
                </a:rPr>
                <a:t>my_daily_dag</a:t>
              </a:r>
              <a:r>
                <a:rPr lang="en-US" sz="1600">
                  <a:solidFill>
                    <a:schemeClr val="accent2">
                      <a:lumMod val="60000"/>
                      <a:lumOff val="40000"/>
                    </a:schemeClr>
                  </a:solidFill>
                  <a:latin typeface="Roboto Mono Regular" panose="020B0604020202020204" charset="0"/>
                  <a:ea typeface="Roboto Mono Regular" panose="020B0604020202020204" charset="0"/>
                </a:rPr>
                <a:t>"</a:t>
              </a:r>
              <a:r>
                <a:rPr lang="en-US" sz="1600">
                  <a:solidFill>
                    <a:schemeClr val="bg1"/>
                  </a:solidFill>
                  <a:latin typeface="Roboto Mono Regular" panose="020B0604020202020204" charset="0"/>
                  <a:ea typeface="Roboto Mono Regular" panose="020B0604020202020204" charset="0"/>
                </a:rPr>
                <a:t>, </a:t>
              </a:r>
              <a:r>
                <a:rPr lang="en-US" sz="1600" err="1">
                  <a:solidFill>
                    <a:schemeClr val="bg1"/>
                  </a:solidFill>
                  <a:latin typeface="Roboto Mono Regular" panose="020B0604020202020204" charset="0"/>
                  <a:ea typeface="Roboto Mono Regular" panose="020B0604020202020204" charset="0"/>
                </a:rPr>
                <a:t>schedule_interval</a:t>
              </a:r>
              <a:r>
                <a:rPr lang="en-US" sz="1600">
                  <a:solidFill>
                    <a:schemeClr val="bg1"/>
                  </a:solidFill>
                  <a:latin typeface="Roboto Mono Regular" panose="020B0604020202020204" charset="0"/>
                  <a:ea typeface="Roboto Mono Regular" panose="020B0604020202020204" charset="0"/>
                </a:rPr>
                <a:t>=</a:t>
              </a:r>
              <a:r>
                <a:rPr lang="en-US" sz="1600">
                  <a:solidFill>
                    <a:schemeClr val="accent2">
                      <a:lumMod val="60000"/>
                      <a:lumOff val="40000"/>
                    </a:schemeClr>
                  </a:solidFill>
                  <a:latin typeface="Roboto Mono Regular" panose="020B0604020202020204" charset="0"/>
                  <a:ea typeface="Roboto Mono Regular" panose="020B0604020202020204" charset="0"/>
                </a:rPr>
                <a:t>"0 * * * *"</a:t>
              </a:r>
              <a:r>
                <a:rPr lang="en-US" sz="1600">
                  <a:solidFill>
                    <a:schemeClr val="bg1"/>
                  </a:solidFill>
                  <a:latin typeface="Roboto Mono Regular" panose="020B0604020202020204" charset="0"/>
                  <a:ea typeface="Roboto Mono Regular" panose="020B0604020202020204" charset="0"/>
                </a:rPr>
                <a:t>):</a:t>
              </a:r>
            </a:p>
            <a:p>
              <a:pPr lvl="1">
                <a:lnSpc>
                  <a:spcPts val="3919"/>
                </a:lnSpc>
              </a:pPr>
              <a:r>
                <a:rPr lang="en-US" sz="1600">
                  <a:solidFill>
                    <a:schemeClr val="bg1"/>
                  </a:solidFill>
                  <a:latin typeface="Roboto Mono Regular" panose="020B0604020202020204" charset="0"/>
                  <a:ea typeface="Roboto Mono Regular" panose="020B0604020202020204" charset="0"/>
                </a:rPr>
                <a:t>    ...</a:t>
              </a:r>
            </a:p>
          </p:txBody>
        </p:sp>
      </p:grpSp>
      <p:sp>
        <p:nvSpPr>
          <p:cNvPr id="28" name="Espace réservé du numéro de diapositive 24">
            <a:extLst>
              <a:ext uri="{FF2B5EF4-FFF2-40B4-BE49-F238E27FC236}">
                <a16:creationId xmlns:a16="http://schemas.microsoft.com/office/drawing/2014/main" id="{E1CAD1F9-AECE-B1A4-AA59-D79995AC42E1}"/>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59</a:t>
            </a:fld>
            <a:endParaRPr lang="en-US" sz="1800" b="1">
              <a:solidFill>
                <a:srgbClr val="A8CEC3"/>
              </a:solidFill>
            </a:endParaRPr>
          </a:p>
        </p:txBody>
      </p:sp>
    </p:spTree>
    <p:extLst>
      <p:ext uri="{BB962C8B-B14F-4D97-AF65-F5344CB8AC3E}">
        <p14:creationId xmlns:p14="http://schemas.microsoft.com/office/powerpoint/2010/main" val="355451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131678" y="4474494"/>
            <a:ext cx="9132937" cy="1066800"/>
          </a:xfrm>
          <a:prstGeom prst="rect">
            <a:avLst/>
          </a:prstGeom>
        </p:spPr>
        <p:txBody>
          <a:bodyPr lIns="0" tIns="0" rIns="0" bIns="0" rtlCol="0" anchor="t">
            <a:spAutoFit/>
          </a:bodyPr>
          <a:lstStyle/>
          <a:p>
            <a:pPr algn="r">
              <a:lnSpc>
                <a:spcPts val="8250"/>
              </a:lnSpc>
            </a:pPr>
            <a:r>
              <a:rPr lang="en-US" sz="7500" b="1">
                <a:solidFill>
                  <a:srgbClr val="545454"/>
                </a:solidFill>
                <a:latin typeface="Avenir Next LT Pro Light" panose="020B0304020202020204" pitchFamily="34" charset="0"/>
              </a:rPr>
              <a:t>INTRODUCTION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01.</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C22BFE2E-0DFD-4C74-37D3-E34ABED60A2D}"/>
              </a:ext>
            </a:extLst>
          </p:cNvPr>
          <p:cNvSpPr txBox="1"/>
          <p:nvPr/>
        </p:nvSpPr>
        <p:spPr>
          <a:xfrm>
            <a:off x="1492573" y="1868779"/>
            <a:ext cx="15577870" cy="5110951"/>
          </a:xfrm>
          <a:prstGeom prst="rect">
            <a:avLst/>
          </a:prstGeom>
        </p:spPr>
        <p:txBody>
          <a:bodyPr lIns="0" tIns="0" rIns="0" bIns="0" rtlCol="0" anchor="t">
            <a:spAutoFit/>
          </a:bodyPr>
          <a:lstStyle/>
          <a:p>
            <a:pPr>
              <a:lnSpc>
                <a:spcPct val="200000"/>
              </a:lnSpc>
            </a:pPr>
            <a:r>
              <a:rPr lang="fr-FR" b="1">
                <a:solidFill>
                  <a:schemeClr val="accent3">
                    <a:lumMod val="60000"/>
                    <a:lumOff val="40000"/>
                  </a:schemeClr>
                </a:solidFill>
                <a:latin typeface="Avenir Next LT Pro" panose="020B0504020202020204" pitchFamily="34" charset="0"/>
              </a:rPr>
              <a:t>Exécution des DAG </a:t>
            </a:r>
          </a:p>
          <a:p>
            <a:pPr>
              <a:lnSpc>
                <a:spcPct val="200000"/>
              </a:lnSpc>
            </a:pPr>
            <a:r>
              <a:rPr lang="fr-FR" b="0" i="0">
                <a:effectLst/>
                <a:latin typeface="Avenir Next LT Pro" panose="020B0504020202020204" pitchFamily="34" charset="0"/>
              </a:rPr>
              <a:t>Lorsqu'un DAG est exécuté, une nouvelle instance appelée DAG Run est créée. Les </a:t>
            </a:r>
            <a:r>
              <a:rPr lang="fr-FR" b="1" i="0">
                <a:effectLst/>
                <a:latin typeface="Avenir Next LT Pro" panose="020B0504020202020204" pitchFamily="34" charset="0"/>
              </a:rPr>
              <a:t>DAG Runs </a:t>
            </a:r>
            <a:r>
              <a:rPr lang="fr-FR" b="0" i="0">
                <a:effectLst/>
                <a:latin typeface="Avenir Next LT Pro" panose="020B0504020202020204" pitchFamily="34" charset="0"/>
              </a:rPr>
              <a:t>pour un même DAG peuvent s'exécuter en parallèle, et chacun possède un intervalle de données défini qui spécifie la période de données sur laquelle les tâches doivent opérer.</a:t>
            </a:r>
          </a:p>
          <a:p>
            <a:pPr marL="800100" lvl="1" indent="-342900">
              <a:lnSpc>
                <a:spcPct val="200000"/>
              </a:lnSpc>
              <a:buFont typeface="Wingdings" panose="05000000000000000000" pitchFamily="2" charset="2"/>
              <a:buChar char="Ø"/>
            </a:pPr>
            <a:r>
              <a:rPr lang="fr-FR" sz="2000" b="1" spc="26">
                <a:solidFill>
                  <a:srgbClr val="00B0F0"/>
                </a:solidFill>
                <a:latin typeface="Avenir Next LT Pro" panose="020B0504020202020204" pitchFamily="34" charset="0"/>
              </a:rPr>
              <a:t>DAG RUN</a:t>
            </a:r>
          </a:p>
          <a:p>
            <a:pPr marL="800100" lvl="1" indent="-342900">
              <a:lnSpc>
                <a:spcPct val="200000"/>
              </a:lnSpc>
              <a:buFont typeface="Arial" panose="020B0604020202020204" pitchFamily="34" charset="0"/>
              <a:buChar char="•"/>
            </a:pPr>
            <a:r>
              <a:rPr lang="fr-FR" sz="2000" b="0" i="0">
                <a:effectLst/>
                <a:latin typeface="Avenir Next LT Pro" panose="020B0504020202020204" pitchFamily="34" charset="0"/>
              </a:rPr>
              <a:t>Une DAG Run est un objet représentant une </a:t>
            </a:r>
            <a:r>
              <a:rPr lang="fr-FR" sz="2000" b="0" i="0" err="1">
                <a:effectLst/>
                <a:latin typeface="Avenir Next LT Pro" panose="020B0504020202020204" pitchFamily="34" charset="0"/>
              </a:rPr>
              <a:t>instantiation</a:t>
            </a:r>
            <a:r>
              <a:rPr lang="fr-FR" sz="2000" b="0" i="0">
                <a:effectLst/>
                <a:latin typeface="Avenir Next LT Pro" panose="020B0504020202020204" pitchFamily="34" charset="0"/>
              </a:rPr>
              <a:t> du DAG dans le temps. Chaque fois que le DAG est exécuté, un DAG Run est créée et toutes les tâches qui y sont contenues sont exécutées.</a:t>
            </a:r>
          </a:p>
          <a:p>
            <a:pPr marL="800100" lvl="1" indent="-342900">
              <a:lnSpc>
                <a:spcPct val="200000"/>
              </a:lnSpc>
              <a:buFont typeface="Arial" panose="020B0604020202020204" pitchFamily="34" charset="0"/>
              <a:buChar char="•"/>
            </a:pPr>
            <a:r>
              <a:rPr lang="fr-FR" sz="2000" b="0" i="0">
                <a:effectLst/>
                <a:latin typeface="Avenir Next LT Pro" panose="020B0504020202020204" pitchFamily="34" charset="0"/>
              </a:rPr>
              <a:t>L'état de la DAG Run dépend des états des tâches. Chaque DAG Run est exécutée indépendamment des autres, ce qui signifie que vous pouvez exécuter plusieurs instances du DAG en même temps.</a:t>
            </a:r>
            <a:endParaRPr lang="en-US" sz="2000" spc="26">
              <a:solidFill>
                <a:schemeClr val="accent4">
                  <a:lumMod val="75000"/>
                </a:schemeClr>
              </a:solidFill>
              <a:latin typeface="Avenir Next LT Pro" panose="020B0504020202020204" pitchFamily="34" charset="0"/>
            </a:endParaRPr>
          </a:p>
          <a:p>
            <a:pPr>
              <a:lnSpc>
                <a:spcPts val="3200"/>
              </a:lnSpc>
            </a:pPr>
            <a:endParaRPr lang="en-US" sz="2000" spc="26">
              <a:solidFill>
                <a:srgbClr val="545454"/>
              </a:solidFill>
              <a:latin typeface="Avenir Next LT Pro" panose="020B0504020202020204" pitchFamily="34" charset="0"/>
            </a:endParaRPr>
          </a:p>
        </p:txBody>
      </p:sp>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DAG (DIRECTED ACYCLIC GRAPH)</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2" name="Espace réservé du numéro de diapositive 24">
            <a:extLst>
              <a:ext uri="{FF2B5EF4-FFF2-40B4-BE49-F238E27FC236}">
                <a16:creationId xmlns:a16="http://schemas.microsoft.com/office/drawing/2014/main" id="{8D301726-D58E-45E6-D52D-F0F81D425CF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60</a:t>
            </a:fld>
            <a:endParaRPr lang="en-US" sz="1800" b="1">
              <a:solidFill>
                <a:srgbClr val="A8CEC3"/>
              </a:solidFill>
            </a:endParaRPr>
          </a:p>
        </p:txBody>
      </p:sp>
    </p:spTree>
    <p:extLst>
      <p:ext uri="{BB962C8B-B14F-4D97-AF65-F5344CB8AC3E}">
        <p14:creationId xmlns:p14="http://schemas.microsoft.com/office/powerpoint/2010/main" val="166104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dissolve">
                                      <p:cBhvr>
                                        <p:cTn id="7" dur="500"/>
                                        <p:tgtEl>
                                          <p:spTgt spid="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dissolv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dissolve">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dissolve">
                                      <p:cBhvr>
                                        <p:cTn id="22"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C22BFE2E-0DFD-4C74-37D3-E34ABED60A2D}"/>
              </a:ext>
            </a:extLst>
          </p:cNvPr>
          <p:cNvSpPr txBox="1"/>
          <p:nvPr/>
        </p:nvSpPr>
        <p:spPr>
          <a:xfrm>
            <a:off x="1492573" y="1868779"/>
            <a:ext cx="15577870" cy="4772397"/>
          </a:xfrm>
          <a:prstGeom prst="rect">
            <a:avLst/>
          </a:prstGeom>
        </p:spPr>
        <p:txBody>
          <a:bodyPr lIns="0" tIns="0" rIns="0" bIns="0" rtlCol="0" anchor="t">
            <a:spAutoFit/>
          </a:bodyPr>
          <a:lstStyle/>
          <a:p>
            <a:pPr>
              <a:lnSpc>
                <a:spcPct val="200000"/>
              </a:lnSpc>
            </a:pPr>
            <a:r>
              <a:rPr lang="fr-FR" b="1">
                <a:solidFill>
                  <a:schemeClr val="accent3">
                    <a:lumMod val="60000"/>
                    <a:lumOff val="40000"/>
                  </a:schemeClr>
                </a:solidFill>
                <a:latin typeface="Avenir Next LT Pro" panose="020B0504020202020204" pitchFamily="34" charset="0"/>
              </a:rPr>
              <a:t>Exécution des DAG </a:t>
            </a:r>
          </a:p>
          <a:p>
            <a:pPr marL="342900" indent="-342900">
              <a:lnSpc>
                <a:spcPct val="200000"/>
              </a:lnSpc>
              <a:buFont typeface="Wingdings" panose="05000000000000000000" pitchFamily="2" charset="2"/>
              <a:buChar char="Ø"/>
            </a:pPr>
            <a:r>
              <a:rPr lang="fr-FR" sz="2000" spc="26">
                <a:solidFill>
                  <a:srgbClr val="00B0F0"/>
                </a:solidFill>
                <a:latin typeface="Avenir Next LT Pro" panose="020B0504020202020204" pitchFamily="34" charset="0"/>
              </a:rPr>
              <a:t>DAG RUN</a:t>
            </a:r>
          </a:p>
          <a:p>
            <a:pPr marL="800100" lvl="1" indent="-342900">
              <a:lnSpc>
                <a:spcPct val="200000"/>
              </a:lnSpc>
              <a:buFont typeface="Wingdings" panose="05000000000000000000" pitchFamily="2" charset="2"/>
              <a:buChar char="Ø"/>
            </a:pPr>
            <a:r>
              <a:rPr lang="fr-FR" sz="2000" spc="26">
                <a:solidFill>
                  <a:schemeClr val="accent4">
                    <a:lumMod val="75000"/>
                  </a:schemeClr>
                </a:solidFill>
                <a:latin typeface="Avenir Next LT Pro" panose="020B0504020202020204" pitchFamily="34" charset="0"/>
              </a:rPr>
              <a:t>DAG RUN STATUS</a:t>
            </a:r>
          </a:p>
          <a:p>
            <a:pPr lvl="1">
              <a:lnSpc>
                <a:spcPct val="200000"/>
              </a:lnSpc>
            </a:pPr>
            <a:r>
              <a:rPr lang="fr-FR" sz="2000" b="0" i="0">
                <a:effectLst/>
                <a:latin typeface="Avenir Next LT Pro" panose="020B0504020202020204" pitchFamily="34" charset="0"/>
              </a:rPr>
              <a:t>Le statut d'une DAG Run est déterminé lorsque l'exécution du DAG est terminée. Il existe deux états finaux possibles pour une DAG Run :</a:t>
            </a:r>
          </a:p>
          <a:p>
            <a:pPr lvl="3">
              <a:lnSpc>
                <a:spcPct val="150000"/>
              </a:lnSpc>
              <a:buFont typeface="Arial" panose="020B0604020202020204" pitchFamily="34" charset="0"/>
              <a:buChar char="•"/>
            </a:pPr>
            <a:r>
              <a:rPr lang="fr-FR" sz="2000" b="0" i="0">
                <a:solidFill>
                  <a:srgbClr val="67D103"/>
                </a:solidFill>
                <a:effectLst/>
                <a:latin typeface="Avenir Next LT Pro" panose="020B0504020202020204" pitchFamily="34" charset="0"/>
              </a:rPr>
              <a:t>réussite</a:t>
            </a:r>
            <a:r>
              <a:rPr lang="fr-FR" sz="2000" b="0" i="0">
                <a:effectLst/>
                <a:latin typeface="Avenir Next LT Pro" panose="020B0504020202020204" pitchFamily="34" charset="0"/>
              </a:rPr>
              <a:t> si l'état de toutes les feuilles est réussite ou ignoré,</a:t>
            </a:r>
          </a:p>
          <a:p>
            <a:pPr lvl="3">
              <a:lnSpc>
                <a:spcPct val="150000"/>
              </a:lnSpc>
              <a:buFont typeface="Arial" panose="020B0604020202020204" pitchFamily="34" charset="0"/>
              <a:buChar char="•"/>
            </a:pPr>
            <a:r>
              <a:rPr lang="fr-FR" sz="2000" b="0" i="0">
                <a:solidFill>
                  <a:srgbClr val="FF0000"/>
                </a:solidFill>
                <a:effectLst/>
                <a:latin typeface="Avenir Next LT Pro" panose="020B0504020202020204" pitchFamily="34" charset="0"/>
              </a:rPr>
              <a:t>échec</a:t>
            </a:r>
            <a:r>
              <a:rPr lang="fr-FR" sz="2000" b="0" i="0">
                <a:effectLst/>
                <a:latin typeface="Avenir Next LT Pro" panose="020B0504020202020204" pitchFamily="34" charset="0"/>
              </a:rPr>
              <a:t> si l'état de l'une des feuilles est échec ou </a:t>
            </a:r>
            <a:r>
              <a:rPr lang="fr-FR" sz="2000" b="0" i="0" err="1">
                <a:effectLst/>
                <a:latin typeface="Avenir Next LT Pro" panose="020B0504020202020204" pitchFamily="34" charset="0"/>
              </a:rPr>
              <a:t>upstream_failed</a:t>
            </a:r>
            <a:r>
              <a:rPr lang="fr-FR" sz="2000" b="0" i="0">
                <a:effectLst/>
                <a:latin typeface="Avenir Next LT Pro" panose="020B0504020202020204" pitchFamily="34" charset="0"/>
              </a:rPr>
              <a:t>.</a:t>
            </a:r>
          </a:p>
          <a:p>
            <a:pPr marL="1257300" lvl="2" indent="-342900">
              <a:lnSpc>
                <a:spcPct val="150000"/>
              </a:lnSpc>
              <a:buFont typeface="Courier New" panose="02070309020205020404" pitchFamily="49" charset="0"/>
              <a:buChar char="o"/>
            </a:pPr>
            <a:endParaRPr lang="en-US" sz="2000" spc="26">
              <a:solidFill>
                <a:schemeClr val="accent4">
                  <a:lumMod val="75000"/>
                </a:schemeClr>
              </a:solidFill>
              <a:latin typeface="Avenir Next LT Pro" panose="020B0504020202020204" pitchFamily="34" charset="0"/>
            </a:endParaRPr>
          </a:p>
          <a:p>
            <a:pPr>
              <a:lnSpc>
                <a:spcPts val="3200"/>
              </a:lnSpc>
            </a:pPr>
            <a:endParaRPr lang="en-US" sz="2000" spc="26">
              <a:solidFill>
                <a:srgbClr val="545454"/>
              </a:solidFill>
              <a:latin typeface="Avenir Next LT Pro" panose="020B0504020202020204" pitchFamily="34" charset="0"/>
            </a:endParaRPr>
          </a:p>
        </p:txBody>
      </p:sp>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DAG (DIRECTED ACYCLIC GRAPH)</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2" name="Espace réservé du numéro de diapositive 24">
            <a:extLst>
              <a:ext uri="{FF2B5EF4-FFF2-40B4-BE49-F238E27FC236}">
                <a16:creationId xmlns:a16="http://schemas.microsoft.com/office/drawing/2014/main" id="{0A3DEF15-905B-F5B6-F921-45A726A505EA}"/>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61</a:t>
            </a:fld>
            <a:endParaRPr lang="en-US" sz="1800" b="1">
              <a:solidFill>
                <a:srgbClr val="A8CEC3"/>
              </a:solidFill>
            </a:endParaRPr>
          </a:p>
        </p:txBody>
      </p:sp>
    </p:spTree>
    <p:extLst>
      <p:ext uri="{BB962C8B-B14F-4D97-AF65-F5344CB8AC3E}">
        <p14:creationId xmlns:p14="http://schemas.microsoft.com/office/powerpoint/2010/main" val="226042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dissolve">
                                      <p:cBhvr>
                                        <p:cTn id="7" dur="500"/>
                                        <p:tgtEl>
                                          <p:spTgt spid="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dissolv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dissolve">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dissolv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dissolve">
                                      <p:cBhvr>
                                        <p:cTn id="27"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BEST PRACTICES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6029920"/>
          </a:xfrm>
          <a:prstGeom prst="rect">
            <a:avLst/>
          </a:prstGeom>
        </p:spPr>
        <p:txBody>
          <a:bodyPr wrap="square" lIns="0" tIns="0" rIns="0" bIns="0" rtlCol="0" anchor="t">
            <a:spAutoFit/>
          </a:bodyPr>
          <a:lstStyle/>
          <a:p>
            <a:pPr marL="800100" lvl="1" indent="-342900">
              <a:lnSpc>
                <a:spcPct val="250000"/>
              </a:lnSpc>
              <a:buFont typeface="Arial" panose="020B0604020202020204" pitchFamily="34" charset="0"/>
              <a:buChar char="•"/>
            </a:pPr>
            <a:r>
              <a:rPr lang="fr-FR" sz="2000" b="1">
                <a:solidFill>
                  <a:srgbClr val="A8CEC3"/>
                </a:solidFill>
                <a:latin typeface="Avenir Next LT Pro" panose="020B0504020202020204" pitchFamily="34" charset="0"/>
              </a:rPr>
              <a:t>Évitez de faire des calculs dans la définition de votre DAG</a:t>
            </a:r>
            <a:endParaRPr lang="fr-FR" sz="2000" b="0" i="0">
              <a:effectLst/>
              <a:latin typeface="Avenir Next LT Pro" panose="020B0504020202020204" pitchFamily="34" charset="0"/>
            </a:endParaRPr>
          </a:p>
          <a:p>
            <a:pPr marL="1257300" lvl="2" indent="-342900">
              <a:lnSpc>
                <a:spcPct val="250000"/>
              </a:lnSpc>
              <a:buFont typeface="Arial" panose="020B0604020202020204" pitchFamily="34" charset="0"/>
              <a:buChar char="•"/>
            </a:pPr>
            <a:r>
              <a:rPr lang="fr-FR" sz="2000" b="0" i="0">
                <a:effectLst/>
                <a:latin typeface="Avenir Next LT Pro" panose="020B0504020202020204" pitchFamily="34" charset="0"/>
              </a:rPr>
              <a:t>Les DAG d'Airflow sont écrits en Python, offrant ainsi une grande flexibilité lors de la création. Cependant, cette approche présente un inconvénient : </a:t>
            </a:r>
          </a:p>
          <a:p>
            <a:pPr marL="1714500" lvl="3" indent="-342900">
              <a:lnSpc>
                <a:spcPct val="250000"/>
              </a:lnSpc>
              <a:buFont typeface="Arial" panose="020B0604020202020204" pitchFamily="34" charset="0"/>
              <a:buChar char="•"/>
            </a:pPr>
            <a:r>
              <a:rPr lang="fr-FR" sz="2000" b="0" i="0">
                <a:effectLst/>
                <a:latin typeface="Avenir Next LT Pro" panose="020B0504020202020204" pitchFamily="34" charset="0"/>
              </a:rPr>
              <a:t>Airflow doit exécuter le fichier DAG Python pour obtenir le DAG correspondant. En outre, Airflow doit relire le fichier régulièrement pour prendre en compte les modifications apportées au DAG et synchroniser les changements avec son état interne. </a:t>
            </a:r>
          </a:p>
          <a:p>
            <a:pPr marL="1714500" lvl="3" indent="-342900">
              <a:lnSpc>
                <a:spcPct val="250000"/>
              </a:lnSpc>
              <a:buFont typeface="Arial" panose="020B0604020202020204" pitchFamily="34" charset="0"/>
              <a:buChar char="•"/>
            </a:pPr>
            <a:r>
              <a:rPr lang="fr-FR" sz="2000" b="0" i="0">
                <a:effectLst/>
                <a:latin typeface="Avenir Next LT Pro" panose="020B0504020202020204" pitchFamily="34" charset="0"/>
              </a:rPr>
              <a:t>Cette analyse répétée des fichiers DAG peut entraîner des problèmes si l'un d'entre eux prend beaucoup de temps à charger, par exemple, si des calculs longs ou lourds sont effectués lors de la définition du DAG</a:t>
            </a:r>
            <a:r>
              <a:rPr lang="fr-FR" sz="2000" b="0" i="0">
                <a:solidFill>
                  <a:srgbClr val="D1D5DB"/>
                </a:solidFill>
                <a:effectLst/>
                <a:latin typeface="Söhne"/>
              </a:rPr>
              <a:t>.</a:t>
            </a:r>
            <a:endParaRPr lang="fr-FR" sz="2000" b="1" i="0">
              <a:effectLst/>
              <a:latin typeface="Avenir Next LT Pro" panose="020B0504020202020204" pitchFamily="34" charset="0"/>
              <a:cs typeface="Vani" panose="02040502050405020303" pitchFamily="18" charset="0"/>
            </a:endParaRPr>
          </a:p>
        </p:txBody>
      </p:sp>
      <p:sp>
        <p:nvSpPr>
          <p:cNvPr id="23" name="Espace réservé du numéro de diapositive 24">
            <a:extLst>
              <a:ext uri="{FF2B5EF4-FFF2-40B4-BE49-F238E27FC236}">
                <a16:creationId xmlns:a16="http://schemas.microsoft.com/office/drawing/2014/main" id="{D0482E7A-A204-3C5A-C4B5-A9F8BB5C917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62</a:t>
            </a:fld>
            <a:endParaRPr lang="en-US" sz="1800" b="1">
              <a:solidFill>
                <a:srgbClr val="A8CEC3"/>
              </a:solidFill>
            </a:endParaRPr>
          </a:p>
        </p:txBody>
      </p:sp>
    </p:spTree>
    <p:extLst>
      <p:ext uri="{BB962C8B-B14F-4D97-AF65-F5344CB8AC3E}">
        <p14:creationId xmlns:p14="http://schemas.microsoft.com/office/powerpoint/2010/main" val="15976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BEST PRACTICES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6796028"/>
          </a:xfrm>
          <a:prstGeom prst="rect">
            <a:avLst/>
          </a:prstGeom>
        </p:spPr>
        <p:txBody>
          <a:bodyPr wrap="square" lIns="0" tIns="0" rIns="0" bIns="0" rtlCol="0" anchor="t">
            <a:spAutoFit/>
          </a:bodyPr>
          <a:lstStyle/>
          <a:p>
            <a:pPr marL="800100" lvl="1" indent="-342900">
              <a:lnSpc>
                <a:spcPct val="250000"/>
              </a:lnSpc>
              <a:buFont typeface="Arial" panose="020B0604020202020204" pitchFamily="34" charset="0"/>
              <a:buChar char="•"/>
            </a:pPr>
            <a:r>
              <a:rPr lang="fr-FR" sz="2000" b="1">
                <a:solidFill>
                  <a:srgbClr val="A8CEC3"/>
                </a:solidFill>
                <a:latin typeface="Avenir Next LT Pro" panose="020B0504020202020204" pitchFamily="34" charset="0"/>
              </a:rPr>
              <a:t>Évitez de faire des calculs dans la définition de votre DAG</a:t>
            </a:r>
          </a:p>
          <a:p>
            <a:pPr marL="1371600" lvl="2" indent="-457200">
              <a:lnSpc>
                <a:spcPct val="250000"/>
              </a:lnSpc>
              <a:buFont typeface="Wingdings" panose="05000000000000000000" pitchFamily="2" charset="2"/>
              <a:buChar char="Ø"/>
            </a:pPr>
            <a:r>
              <a:rPr lang="fr-FR" sz="2000" b="1" i="0">
                <a:solidFill>
                  <a:srgbClr val="00B0F0"/>
                </a:solidFill>
                <a:effectLst/>
                <a:latin typeface="Avenir Next LT Pro" panose="020B0504020202020204" pitchFamily="34" charset="0"/>
              </a:rPr>
              <a:t>Effectuer des calculs dans la définition du DAG (inefficace)</a:t>
            </a:r>
          </a:p>
          <a:p>
            <a:pPr marL="800100" lvl="1" indent="-342900">
              <a:lnSpc>
                <a:spcPct val="250000"/>
              </a:lnSpc>
              <a:buFont typeface="Wingdings" panose="05000000000000000000" pitchFamily="2" charset="2"/>
              <a:buChar char="Ø"/>
            </a:pPr>
            <a:endParaRPr lang="fr-FR" sz="2000" b="1">
              <a:solidFill>
                <a:srgbClr val="00B0F0"/>
              </a:solidFill>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i="0">
              <a:solidFill>
                <a:srgbClr val="00B0F0"/>
              </a:solidFill>
              <a:effectLst/>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a:solidFill>
                <a:srgbClr val="00B0F0"/>
              </a:solidFill>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i="0">
              <a:solidFill>
                <a:srgbClr val="00B0F0"/>
              </a:solidFill>
              <a:effectLst/>
              <a:latin typeface="Avenir Next LT Pro" panose="020B0504020202020204" pitchFamily="34" charset="0"/>
              <a:cs typeface="Vani" panose="02040502050405020303" pitchFamily="18" charset="0"/>
            </a:endParaRPr>
          </a:p>
          <a:p>
            <a:pPr lvl="1">
              <a:lnSpc>
                <a:spcPct val="250000"/>
              </a:lnSpc>
            </a:pPr>
            <a:r>
              <a:rPr lang="fr-FR" sz="2000" b="0" i="0">
                <a:effectLst/>
                <a:latin typeface="Avenir Next LT Pro" panose="020B0504020202020204" pitchFamily="34" charset="0"/>
              </a:rPr>
              <a:t>Ce type d'implémentation fera exécuter à Airflow </a:t>
            </a:r>
            <a:r>
              <a:rPr lang="fr-FR" sz="2000" b="0" i="0" err="1">
                <a:effectLst/>
                <a:latin typeface="Avenir Next LT Pro" panose="020B0504020202020204" pitchFamily="34" charset="0"/>
              </a:rPr>
              <a:t>do_some_long_computation</a:t>
            </a:r>
            <a:r>
              <a:rPr lang="fr-FR" sz="2000" b="0" i="0">
                <a:effectLst/>
                <a:latin typeface="Avenir Next LT Pro" panose="020B0504020202020204" pitchFamily="34" charset="0"/>
              </a:rPr>
              <a:t> à chaque fois que le fichier DAG est chargé, bloquant tout le processus d'analyse du DAG jusqu'à ce que le calcul soit terminé. Une façon d'éviter ce problème est de reporter le calcul à l'exécution de la tâche qui nécessite la valeur calculée.</a:t>
            </a:r>
            <a:endParaRPr lang="fr-FR" sz="2000" b="1">
              <a:latin typeface="Avenir Next LT Pro" panose="020B0504020202020204" pitchFamily="34" charset="0"/>
              <a:cs typeface="Vani" panose="02040502050405020303" pitchFamily="18" charset="0"/>
            </a:endParaRPr>
          </a:p>
        </p:txBody>
      </p:sp>
      <p:grpSp>
        <p:nvGrpSpPr>
          <p:cNvPr id="13" name="Group 14">
            <a:extLst>
              <a:ext uri="{FF2B5EF4-FFF2-40B4-BE49-F238E27FC236}">
                <a16:creationId xmlns:a16="http://schemas.microsoft.com/office/drawing/2014/main" id="{8D6A8076-BE60-D170-5467-981F67FB6B88}"/>
              </a:ext>
            </a:extLst>
          </p:cNvPr>
          <p:cNvGrpSpPr/>
          <p:nvPr/>
        </p:nvGrpSpPr>
        <p:grpSpPr>
          <a:xfrm>
            <a:off x="4288069" y="1645103"/>
            <a:ext cx="9711861" cy="7018327"/>
            <a:chOff x="0" y="-337620"/>
            <a:chExt cx="2714196" cy="1080668"/>
          </a:xfrm>
        </p:grpSpPr>
        <p:sp>
          <p:nvSpPr>
            <p:cNvPr id="15" name="Freeform 15">
              <a:extLst>
                <a:ext uri="{FF2B5EF4-FFF2-40B4-BE49-F238E27FC236}">
                  <a16:creationId xmlns:a16="http://schemas.microsoft.com/office/drawing/2014/main" id="{B3FA9C15-9D47-4F50-0284-E1B20A5DC9FA}"/>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a:extLst>
                <a:ext uri="{FF2B5EF4-FFF2-40B4-BE49-F238E27FC236}">
                  <a16:creationId xmlns:a16="http://schemas.microsoft.com/office/drawing/2014/main" id="{A118A704-FF52-376B-9A6E-D37ABDFC9FE3}"/>
                </a:ext>
              </a:extLst>
            </p:cNvPr>
            <p:cNvSpPr txBox="1"/>
            <p:nvPr/>
          </p:nvSpPr>
          <p:spPr>
            <a:xfrm>
              <a:off x="0" y="-337620"/>
              <a:ext cx="2714196" cy="1080668"/>
            </a:xfrm>
            <a:prstGeom prst="rect">
              <a:avLst/>
            </a:prstGeom>
          </p:spPr>
          <p:txBody>
            <a:bodyPr lIns="50800" tIns="50800" rIns="50800" bIns="50800" rtlCol="0" anchor="ctr"/>
            <a:lstStyle/>
            <a:p>
              <a:pPr lvl="1">
                <a:lnSpc>
                  <a:spcPts val="3919"/>
                </a:lnSpc>
              </a:pP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task1 = </a:t>
              </a:r>
              <a:r>
                <a:rPr lang="en-US" sz="1400" b="0" i="0" err="1">
                  <a:solidFill>
                    <a:schemeClr val="bg1"/>
                  </a:solidFill>
                  <a:effectLst/>
                  <a:latin typeface="Roboto Mono Regular" panose="020B0604020202020204" charset="0"/>
                  <a:ea typeface="Roboto Mono Regular" panose="020B0604020202020204" charset="0"/>
                </a:rPr>
                <a:t>PythonOperator</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a:solidFill>
                    <a:srgbClr val="67D103"/>
                  </a:solidFill>
                  <a:latin typeface="Roboto Mono Regular" panose="020B0604020202020204" charset="0"/>
                  <a:ea typeface="Roboto Mono Regular" panose="020B0604020202020204" charset="0"/>
                </a:rPr>
                <a:t># </a:t>
              </a:r>
              <a:r>
                <a:rPr lang="fr-FR" sz="1400" b="0" i="0">
                  <a:solidFill>
                    <a:srgbClr val="67D103"/>
                  </a:solidFill>
                  <a:effectLst/>
                  <a:latin typeface="Söhne"/>
                </a:rPr>
                <a:t>Ce long calcul sera effectué à chaque fois que le DAG est analysé</a:t>
              </a:r>
              <a:endParaRPr lang="en-US" sz="1400" b="0" i="0">
                <a:solidFill>
                  <a:srgbClr val="67D103"/>
                </a:solidFill>
                <a:effectLst/>
                <a:latin typeface="Roboto Mono Regular" panose="020B0604020202020204" charset="0"/>
                <a:ea typeface="Roboto Mono Regular" panose="020B0604020202020204" charset="0"/>
              </a:endParaRPr>
            </a:p>
            <a:p>
              <a:pPr lvl="1">
                <a:lnSpc>
                  <a:spcPts val="3919"/>
                </a:lnSpc>
              </a:pPr>
              <a:r>
                <a:rPr lang="en-US" sz="1400" b="0" i="0" err="1">
                  <a:solidFill>
                    <a:schemeClr val="bg1"/>
                  </a:solidFill>
                  <a:effectLst/>
                  <a:latin typeface="Roboto Mono Regular" panose="020B0604020202020204" charset="0"/>
                  <a:ea typeface="Roboto Mono Regular" panose="020B0604020202020204" charset="0"/>
                </a:rPr>
                <a:t>my_value</a:t>
              </a:r>
              <a:r>
                <a:rPr lang="en-US" sz="1400" b="0" i="0">
                  <a:solidFill>
                    <a:schemeClr val="bg1"/>
                  </a:solidFill>
                  <a:effectLst/>
                  <a:latin typeface="Roboto Mono Regular" panose="020B0604020202020204" charset="0"/>
                  <a:ea typeface="Roboto Mono Regular" panose="020B0604020202020204" charset="0"/>
                </a:rPr>
                <a:t> = </a:t>
              </a:r>
              <a:r>
                <a:rPr lang="en-US" sz="1400" b="0" i="0" err="1">
                  <a:solidFill>
                    <a:schemeClr val="bg1"/>
                  </a:solidFill>
                  <a:effectLst/>
                  <a:latin typeface="Roboto Mono Regular" panose="020B0604020202020204" charset="0"/>
                  <a:ea typeface="Roboto Mono Regular" panose="020B0604020202020204" charset="0"/>
                </a:rPr>
                <a:t>do_some_long_computation</a:t>
              </a: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task2 = </a:t>
              </a:r>
              <a:r>
                <a:rPr lang="en-US" sz="1400" b="0" i="0" err="1">
                  <a:solidFill>
                    <a:schemeClr val="bg1"/>
                  </a:solidFill>
                  <a:effectLst/>
                  <a:latin typeface="Roboto Mono Regular" panose="020B0604020202020204" charset="0"/>
                  <a:ea typeface="Roboto Mono Regular" panose="020B0604020202020204" charset="0"/>
                </a:rPr>
                <a:t>PythonOperator</a:t>
              </a:r>
              <a:r>
                <a:rPr lang="en-US" sz="1400" b="0" i="0">
                  <a:solidFill>
                    <a:schemeClr val="bg1"/>
                  </a:solidFill>
                  <a:effectLst/>
                  <a:latin typeface="Roboto Mono Regular" panose="020B0604020202020204" charset="0"/>
                  <a:ea typeface="Roboto Mono Regular" panose="020B0604020202020204" charset="0"/>
                </a:rPr>
                <a:t>(</a:t>
              </a:r>
              <a:r>
                <a:rPr lang="en-US" sz="1400" b="0" i="0" err="1">
                  <a:solidFill>
                    <a:schemeClr val="bg1"/>
                  </a:solidFill>
                  <a:effectLst/>
                  <a:latin typeface="Roboto Mono Regular" panose="020B0604020202020204" charset="0"/>
                  <a:ea typeface="Roboto Mono Regular" panose="020B0604020202020204" charset="0"/>
                </a:rPr>
                <a:t>op_kwargs</a:t>
              </a:r>
              <a:r>
                <a:rPr lang="en-US" sz="1400" b="0" i="0">
                  <a:solidFill>
                    <a:schemeClr val="bg1"/>
                  </a:solidFill>
                  <a:effectLst/>
                  <a:latin typeface="Roboto Mono Regular" panose="020B0604020202020204" charset="0"/>
                  <a:ea typeface="Roboto Mono Regular" panose="020B0604020202020204" charset="0"/>
                </a:rPr>
                <a:t>={</a:t>
              </a:r>
              <a:r>
                <a:rPr lang="en-US" sz="1400" b="0" i="0">
                  <a:solidFill>
                    <a:schemeClr val="accent2">
                      <a:lumMod val="60000"/>
                      <a:lumOff val="40000"/>
                    </a:schemeClr>
                  </a:solidFill>
                  <a:effectLst/>
                  <a:latin typeface="Roboto Mono Regular" panose="020B0604020202020204" charset="0"/>
                  <a:ea typeface="Roboto Mono Regular" panose="020B0604020202020204" charset="0"/>
                </a:rPr>
                <a:t>"</a:t>
              </a:r>
              <a:r>
                <a:rPr lang="en-US" sz="1400" b="0" i="0" err="1">
                  <a:solidFill>
                    <a:schemeClr val="accent2">
                      <a:lumMod val="60000"/>
                      <a:lumOff val="40000"/>
                    </a:schemeClr>
                  </a:solidFill>
                  <a:effectLst/>
                  <a:latin typeface="Roboto Mono Regular" panose="020B0604020202020204" charset="0"/>
                  <a:ea typeface="Roboto Mono Regular" panose="020B0604020202020204" charset="0"/>
                </a:rPr>
                <a:t>my_value</a:t>
              </a:r>
              <a:r>
                <a:rPr lang="en-US" sz="1400" b="0" i="0">
                  <a:solidFill>
                    <a:schemeClr val="accent2">
                      <a:lumMod val="60000"/>
                      <a:lumOff val="40000"/>
                    </a:schemeClr>
                  </a:solidFill>
                  <a:effectLst/>
                  <a:latin typeface="Roboto Mono Regular" panose="020B0604020202020204" charset="0"/>
                  <a:ea typeface="Roboto Mono Regular" panose="020B0604020202020204" charset="0"/>
                </a:rPr>
                <a:t>"</a:t>
              </a: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my_value</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a:t>
              </a:r>
              <a:endParaRPr lang="fr-MA" sz="1400" b="0" i="0">
                <a:solidFill>
                  <a:schemeClr val="bg1"/>
                </a:solidFill>
                <a:effectLst/>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E62CC554-44D2-31F8-71E9-E8B507C8176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63</a:t>
            </a:fld>
            <a:endParaRPr lang="en-US" sz="1800" b="1">
              <a:solidFill>
                <a:srgbClr val="A8CEC3"/>
              </a:solidFill>
            </a:endParaRPr>
          </a:p>
        </p:txBody>
      </p:sp>
    </p:spTree>
    <p:extLst>
      <p:ext uri="{BB962C8B-B14F-4D97-AF65-F5344CB8AC3E}">
        <p14:creationId xmlns:p14="http://schemas.microsoft.com/office/powerpoint/2010/main" val="345654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dissolv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BEST PRACTICES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3718262"/>
          </a:xfrm>
          <a:prstGeom prst="rect">
            <a:avLst/>
          </a:prstGeom>
        </p:spPr>
        <p:txBody>
          <a:bodyPr wrap="square" lIns="0" tIns="0" rIns="0" bIns="0" rtlCol="0" anchor="t">
            <a:spAutoFit/>
          </a:bodyPr>
          <a:lstStyle/>
          <a:p>
            <a:pPr marL="800100" lvl="1" indent="-342900">
              <a:lnSpc>
                <a:spcPct val="250000"/>
              </a:lnSpc>
              <a:buFont typeface="Arial" panose="020B0604020202020204" pitchFamily="34" charset="0"/>
              <a:buChar char="•"/>
            </a:pPr>
            <a:r>
              <a:rPr lang="fr-FR" sz="2000" b="1">
                <a:solidFill>
                  <a:srgbClr val="A8CEC3"/>
                </a:solidFill>
                <a:latin typeface="Avenir Next LT Pro" panose="020B0504020202020204" pitchFamily="34" charset="0"/>
              </a:rPr>
              <a:t>Évitez de faire des calculs dans la définition de votre DAG</a:t>
            </a:r>
            <a:endParaRPr lang="fr-FR" sz="2000" b="1" i="0">
              <a:solidFill>
                <a:srgbClr val="A8CEC3"/>
              </a:solidFill>
              <a:effectLst/>
              <a:latin typeface="Avenir Next LT Pro" panose="020B0504020202020204" pitchFamily="34" charset="0"/>
            </a:endParaRPr>
          </a:p>
          <a:p>
            <a:pPr marL="1257300" lvl="2" indent="-342900">
              <a:lnSpc>
                <a:spcPct val="250000"/>
              </a:lnSpc>
              <a:buFont typeface="Wingdings" panose="05000000000000000000" pitchFamily="2" charset="2"/>
              <a:buChar char="Ø"/>
            </a:pPr>
            <a:r>
              <a:rPr lang="fr-FR" sz="2000" b="1" i="0">
                <a:solidFill>
                  <a:srgbClr val="00B0F0"/>
                </a:solidFill>
                <a:effectLst/>
                <a:latin typeface="Avenir Next LT Pro" panose="020B0504020202020204" pitchFamily="34" charset="0"/>
              </a:rPr>
              <a:t>Effectuer des calculs au sein des tâches (plus efficace)</a:t>
            </a:r>
            <a:endParaRPr lang="fr-FR" sz="2000" b="1">
              <a:solidFill>
                <a:srgbClr val="00B0F0"/>
              </a:solidFill>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i="0">
              <a:solidFill>
                <a:srgbClr val="00B0F0"/>
              </a:solidFill>
              <a:effectLst/>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a:solidFill>
                <a:srgbClr val="00B0F0"/>
              </a:solidFill>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i="0">
              <a:solidFill>
                <a:srgbClr val="00B0F0"/>
              </a:solidFill>
              <a:effectLst/>
              <a:latin typeface="Avenir Next LT Pro" panose="020B0504020202020204" pitchFamily="34" charset="0"/>
              <a:cs typeface="Vani" panose="02040502050405020303" pitchFamily="18" charset="0"/>
            </a:endParaRPr>
          </a:p>
        </p:txBody>
      </p:sp>
      <p:grpSp>
        <p:nvGrpSpPr>
          <p:cNvPr id="13" name="Group 14">
            <a:extLst>
              <a:ext uri="{FF2B5EF4-FFF2-40B4-BE49-F238E27FC236}">
                <a16:creationId xmlns:a16="http://schemas.microsoft.com/office/drawing/2014/main" id="{8D6A8076-BE60-D170-5467-981F67FB6B88}"/>
              </a:ext>
            </a:extLst>
          </p:cNvPr>
          <p:cNvGrpSpPr/>
          <p:nvPr/>
        </p:nvGrpSpPr>
        <p:grpSpPr>
          <a:xfrm>
            <a:off x="2465967" y="1691913"/>
            <a:ext cx="6220834" cy="9336974"/>
            <a:chOff x="0" y="-218366"/>
            <a:chExt cx="2714196" cy="923168"/>
          </a:xfrm>
        </p:grpSpPr>
        <p:sp>
          <p:nvSpPr>
            <p:cNvPr id="15" name="Freeform 15">
              <a:extLst>
                <a:ext uri="{FF2B5EF4-FFF2-40B4-BE49-F238E27FC236}">
                  <a16:creationId xmlns:a16="http://schemas.microsoft.com/office/drawing/2014/main" id="{B3FA9C15-9D47-4F50-0284-E1B20A5DC9FA}"/>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a:extLst>
                <a:ext uri="{FF2B5EF4-FFF2-40B4-BE49-F238E27FC236}">
                  <a16:creationId xmlns:a16="http://schemas.microsoft.com/office/drawing/2014/main" id="{A118A704-FF52-376B-9A6E-D37ABDFC9FE3}"/>
                </a:ext>
              </a:extLst>
            </p:cNvPr>
            <p:cNvSpPr txBox="1"/>
            <p:nvPr/>
          </p:nvSpPr>
          <p:spPr>
            <a:xfrm>
              <a:off x="0" y="-218366"/>
              <a:ext cx="2537033" cy="923168"/>
            </a:xfrm>
            <a:prstGeom prst="rect">
              <a:avLst/>
            </a:prstGeom>
          </p:spPr>
          <p:txBody>
            <a:bodyPr lIns="50800" tIns="50800" rIns="50800" bIns="50800" rtlCol="0" anchor="ctr"/>
            <a:lstStyle/>
            <a:p>
              <a:pPr lvl="1">
                <a:lnSpc>
                  <a:spcPts val="3919"/>
                </a:lnSpc>
              </a:pPr>
              <a:r>
                <a:rPr lang="en-US" sz="1400" b="0" i="0">
                  <a:solidFill>
                    <a:schemeClr val="bg1"/>
                  </a:solidFill>
                  <a:effectLst/>
                  <a:latin typeface="Roboto Mono Regular" panose="020B0604020202020204" charset="0"/>
                  <a:ea typeface="Roboto Mono Regular" panose="020B0604020202020204" charset="0"/>
                </a:rPr>
                <a:t>def _</a:t>
              </a:r>
              <a:r>
                <a:rPr lang="en-US" sz="1400" b="0" i="0" err="1">
                  <a:solidFill>
                    <a:schemeClr val="bg1"/>
                  </a:solidFill>
                  <a:effectLst/>
                  <a:latin typeface="Roboto Mono Regular" panose="020B0604020202020204" charset="0"/>
                  <a:ea typeface="Roboto Mono Regular" panose="020B0604020202020204" charset="0"/>
                </a:rPr>
                <a:t>my_not_so_efficient_task</a:t>
              </a:r>
              <a:r>
                <a:rPr lang="en-US" sz="1400" b="0" i="0">
                  <a:solidFill>
                    <a:schemeClr val="bg1"/>
                  </a:solidFill>
                  <a:effectLst/>
                  <a:latin typeface="Roboto Mono Regular" panose="020B0604020202020204" charset="0"/>
                  <a:ea typeface="Roboto Mono Regular" panose="020B0604020202020204" charset="0"/>
                </a:rPr>
                <a:t>(value, ...):</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err="1">
                  <a:solidFill>
                    <a:schemeClr val="bg1"/>
                  </a:solidFill>
                  <a:effectLst/>
                  <a:latin typeface="Roboto Mono Regular" panose="020B0604020202020204" charset="0"/>
                  <a:ea typeface="Roboto Mono Regular" panose="020B0604020202020204" charset="0"/>
                </a:rPr>
                <a:t>PythonOperator</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task_id</a:t>
              </a:r>
              <a:r>
                <a:rPr lang="en-US" sz="1400" b="0" i="0">
                  <a:solidFill>
                    <a:schemeClr val="bg1"/>
                  </a:solidFill>
                  <a:effectLst/>
                  <a:latin typeface="Roboto Mono Regular" panose="020B0604020202020204" charset="0"/>
                  <a:ea typeface="Roboto Mono Regular" panose="020B0604020202020204" charset="0"/>
                </a:rPr>
                <a:t>="</a:t>
              </a:r>
              <a:r>
                <a:rPr lang="en-US" sz="1400" b="0" i="0" err="1">
                  <a:solidFill>
                    <a:schemeClr val="bg1"/>
                  </a:solidFill>
                  <a:effectLst/>
                  <a:latin typeface="Roboto Mono Regular" panose="020B0604020202020204" charset="0"/>
                  <a:ea typeface="Roboto Mono Regular" panose="020B0604020202020204" charset="0"/>
                </a:rPr>
                <a:t>my_not_so_efficient_task</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op_kwargs</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fr-FR" sz="1400" b="0" i="0">
                  <a:solidFill>
                    <a:srgbClr val="67D103"/>
                  </a:solidFill>
                  <a:effectLst/>
                  <a:latin typeface="Söhne"/>
                </a:rPr>
                <a:t># Ici, la valeur sera calculée à chaque fois que le DAG est analysé</a:t>
              </a:r>
              <a:endParaRPr lang="en-US" sz="1400" b="0" i="0">
                <a:solidFill>
                  <a:srgbClr val="67D103"/>
                </a:solidFill>
                <a:effectLst/>
                <a:latin typeface="Roboto Mono Regular" panose="020B0604020202020204" charset="0"/>
                <a:ea typeface="Roboto Mono Regular" panose="020B0604020202020204" charset="0"/>
              </a:endParaRP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"value": </a:t>
              </a:r>
              <a:r>
                <a:rPr lang="en-US" sz="1400" b="0" i="0" err="1">
                  <a:solidFill>
                    <a:schemeClr val="bg1"/>
                  </a:solidFill>
                  <a:effectLst/>
                  <a:latin typeface="Roboto Mono Regular" panose="020B0604020202020204" charset="0"/>
                  <a:ea typeface="Roboto Mono Regular" panose="020B0604020202020204" charset="0"/>
                </a:rPr>
                <a:t>calc_expensive_value</a:t>
              </a: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a:t>
              </a:r>
              <a:endParaRPr lang="fr-MA" sz="1400" b="0" i="0">
                <a:solidFill>
                  <a:schemeClr val="bg1"/>
                </a:solidFill>
                <a:effectLst/>
                <a:latin typeface="Roboto Mono Regular" panose="020B0604020202020204" charset="0"/>
                <a:ea typeface="Roboto Mono Regular" panose="020B0604020202020204" charset="0"/>
              </a:endParaRPr>
            </a:p>
          </p:txBody>
        </p:sp>
      </p:grpSp>
      <p:grpSp>
        <p:nvGrpSpPr>
          <p:cNvPr id="17" name="Group 14">
            <a:extLst>
              <a:ext uri="{FF2B5EF4-FFF2-40B4-BE49-F238E27FC236}">
                <a16:creationId xmlns:a16="http://schemas.microsoft.com/office/drawing/2014/main" id="{FE86311D-28C7-3195-046A-E31E169364BC}"/>
              </a:ext>
            </a:extLst>
          </p:cNvPr>
          <p:cNvGrpSpPr/>
          <p:nvPr/>
        </p:nvGrpSpPr>
        <p:grpSpPr>
          <a:xfrm>
            <a:off x="9219780" y="1413210"/>
            <a:ext cx="6220834" cy="9336974"/>
            <a:chOff x="0" y="-245922"/>
            <a:chExt cx="2714196" cy="923168"/>
          </a:xfrm>
        </p:grpSpPr>
        <p:sp>
          <p:nvSpPr>
            <p:cNvPr id="18" name="Freeform 15">
              <a:extLst>
                <a:ext uri="{FF2B5EF4-FFF2-40B4-BE49-F238E27FC236}">
                  <a16:creationId xmlns:a16="http://schemas.microsoft.com/office/drawing/2014/main" id="{F374395F-139D-98A0-55FE-1EDCF1E21B16}"/>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9" name="TextBox 16">
              <a:extLst>
                <a:ext uri="{FF2B5EF4-FFF2-40B4-BE49-F238E27FC236}">
                  <a16:creationId xmlns:a16="http://schemas.microsoft.com/office/drawing/2014/main" id="{CE591D72-59FA-2C42-5577-E2EB25A68355}"/>
                </a:ext>
              </a:extLst>
            </p:cNvPr>
            <p:cNvSpPr txBox="1"/>
            <p:nvPr/>
          </p:nvSpPr>
          <p:spPr>
            <a:xfrm>
              <a:off x="0" y="-245922"/>
              <a:ext cx="2537033" cy="923168"/>
            </a:xfrm>
            <a:prstGeom prst="rect">
              <a:avLst/>
            </a:prstGeom>
          </p:spPr>
          <p:txBody>
            <a:bodyPr lIns="50800" tIns="50800" rIns="50800" bIns="50800" rtlCol="0" anchor="ctr"/>
            <a:lstStyle/>
            <a:p>
              <a:pPr lvl="1">
                <a:lnSpc>
                  <a:spcPts val="3919"/>
                </a:lnSpc>
              </a:pPr>
              <a:r>
                <a:rPr lang="en-US" sz="1400" b="0" i="0">
                  <a:solidFill>
                    <a:schemeClr val="bg1"/>
                  </a:solidFill>
                  <a:effectLst/>
                  <a:latin typeface="Roboto Mono Regular" panose="020B0604020202020204" charset="0"/>
                  <a:ea typeface="Roboto Mono Regular" panose="020B0604020202020204" charset="0"/>
                </a:rPr>
                <a:t>def _</a:t>
              </a:r>
              <a:r>
                <a:rPr lang="en-US" sz="1400" b="0" i="0" err="1">
                  <a:solidFill>
                    <a:schemeClr val="bg1"/>
                  </a:solidFill>
                  <a:effectLst/>
                  <a:latin typeface="Roboto Mono Regular" panose="020B0604020202020204" charset="0"/>
                  <a:ea typeface="Roboto Mono Regular" panose="020B0604020202020204" charset="0"/>
                </a:rPr>
                <a:t>my_more_efficient_task</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value = </a:t>
              </a:r>
              <a:r>
                <a:rPr lang="en-US" sz="1400" b="0" i="0" err="1">
                  <a:solidFill>
                    <a:schemeClr val="bg1"/>
                  </a:solidFill>
                  <a:effectLst/>
                  <a:latin typeface="Roboto Mono Regular" panose="020B0604020202020204" charset="0"/>
                  <a:ea typeface="Roboto Mono Regular" panose="020B0604020202020204" charset="0"/>
                </a:rPr>
                <a:t>calc_expensive_value</a:t>
              </a: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err="1">
                  <a:solidFill>
                    <a:schemeClr val="bg1"/>
                  </a:solidFill>
                  <a:effectLst/>
                  <a:latin typeface="Roboto Mono Regular" panose="020B0604020202020204" charset="0"/>
                  <a:ea typeface="Roboto Mono Regular" panose="020B0604020202020204" charset="0"/>
                </a:rPr>
                <a:t>PythonOperator</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task_id</a:t>
              </a:r>
              <a:r>
                <a:rPr lang="en-US" sz="1400" b="0" i="0">
                  <a:solidFill>
                    <a:schemeClr val="bg1"/>
                  </a:solidFill>
                  <a:effectLst/>
                  <a:latin typeface="Roboto Mono Regular" panose="020B0604020202020204" charset="0"/>
                  <a:ea typeface="Roboto Mono Regular" panose="020B0604020202020204" charset="0"/>
                </a:rPr>
                <a:t>="</a:t>
              </a:r>
              <a:r>
                <a:rPr lang="en-US" sz="1400" b="0" i="0" err="1">
                  <a:solidFill>
                    <a:schemeClr val="bg1"/>
                  </a:solidFill>
                  <a:effectLst/>
                  <a:latin typeface="Roboto Mono Regular" panose="020B0604020202020204" charset="0"/>
                  <a:ea typeface="Roboto Mono Regular" panose="020B0604020202020204" charset="0"/>
                </a:rPr>
                <a:t>my_more_efficient_task</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python_callable</a:t>
              </a:r>
              <a:r>
                <a:rPr lang="en-US" sz="1400" b="0" i="0">
                  <a:solidFill>
                    <a:schemeClr val="bg1"/>
                  </a:solidFill>
                  <a:effectLst/>
                  <a:latin typeface="Roboto Mono Regular" panose="020B0604020202020204" charset="0"/>
                  <a:ea typeface="Roboto Mono Regular" panose="020B0604020202020204" charset="0"/>
                </a:rPr>
                <a:t>=_</a:t>
              </a:r>
              <a:r>
                <a:rPr lang="en-US" sz="1400" b="0" i="0" err="1">
                  <a:solidFill>
                    <a:schemeClr val="bg1"/>
                  </a:solidFill>
                  <a:effectLst/>
                  <a:latin typeface="Roboto Mono Regular" panose="020B0604020202020204" charset="0"/>
                  <a:ea typeface="Roboto Mono Regular" panose="020B0604020202020204" charset="0"/>
                </a:rPr>
                <a:t>my_more_efficient_task</a:t>
              </a: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a:t>
              </a:r>
              <a:endParaRPr lang="fr-MA" sz="1400" b="0" i="0">
                <a:solidFill>
                  <a:schemeClr val="bg1"/>
                </a:solidFill>
                <a:effectLst/>
                <a:latin typeface="Roboto Mono Regular" panose="020B0604020202020204" charset="0"/>
                <a:ea typeface="Roboto Mono Regular" panose="020B0604020202020204" charset="0"/>
              </a:endParaRPr>
            </a:p>
          </p:txBody>
        </p:sp>
      </p:grpSp>
      <p:cxnSp>
        <p:nvCxnSpPr>
          <p:cNvPr id="23" name="Connecteur droit avec flèche 22">
            <a:extLst>
              <a:ext uri="{FF2B5EF4-FFF2-40B4-BE49-F238E27FC236}">
                <a16:creationId xmlns:a16="http://schemas.microsoft.com/office/drawing/2014/main" id="{DD1DD7A7-BC5E-D65C-C968-BDEADAD8D3CE}"/>
              </a:ext>
            </a:extLst>
          </p:cNvPr>
          <p:cNvCxnSpPr>
            <a:cxnSpLocks/>
          </p:cNvCxnSpPr>
          <p:nvPr/>
        </p:nvCxnSpPr>
        <p:spPr>
          <a:xfrm flipH="1">
            <a:off x="13130213" y="4914900"/>
            <a:ext cx="2628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DCA7E5AC-8042-71E2-F11F-5DADB851BCD9}"/>
              </a:ext>
            </a:extLst>
          </p:cNvPr>
          <p:cNvCxnSpPr/>
          <p:nvPr/>
        </p:nvCxnSpPr>
        <p:spPr>
          <a:xfrm>
            <a:off x="15758476" y="4914900"/>
            <a:ext cx="0" cy="2028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56D24704-5497-D757-1AD2-FF396BADDA30}"/>
              </a:ext>
            </a:extLst>
          </p:cNvPr>
          <p:cNvCxnSpPr/>
          <p:nvPr/>
        </p:nvCxnSpPr>
        <p:spPr>
          <a:xfrm flipH="1">
            <a:off x="14173200" y="6943725"/>
            <a:ext cx="1585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A680EDB9-CAEE-699C-48CF-ED4AF70AB60D}"/>
              </a:ext>
            </a:extLst>
          </p:cNvPr>
          <p:cNvSpPr txBox="1"/>
          <p:nvPr/>
        </p:nvSpPr>
        <p:spPr>
          <a:xfrm>
            <a:off x="15869954" y="4775150"/>
            <a:ext cx="1771649" cy="2308324"/>
          </a:xfrm>
          <a:prstGeom prst="rect">
            <a:avLst/>
          </a:prstGeom>
          <a:noFill/>
        </p:spPr>
        <p:txBody>
          <a:bodyPr wrap="square" rtlCol="0">
            <a:spAutoFit/>
          </a:bodyPr>
          <a:lstStyle/>
          <a:p>
            <a:r>
              <a:rPr lang="fr-FR" b="1" i="0">
                <a:solidFill>
                  <a:srgbClr val="00B0F0"/>
                </a:solidFill>
                <a:effectLst/>
                <a:latin typeface="Avenir Next LT Pro" panose="020B0504020202020204" pitchFamily="34" charset="0"/>
              </a:rPr>
              <a:t>En déplaçant le calcul dans la tâche, la valeur ne sera calculée que lorsque la tâche sera exécutée</a:t>
            </a:r>
            <a:endParaRPr lang="fr-MA" b="1">
              <a:solidFill>
                <a:srgbClr val="00B0F0"/>
              </a:solidFill>
              <a:latin typeface="Avenir Next LT Pro" panose="020B0504020202020204" pitchFamily="34" charset="0"/>
            </a:endParaRPr>
          </a:p>
        </p:txBody>
      </p:sp>
      <p:sp>
        <p:nvSpPr>
          <p:cNvPr id="40" name="Espace réservé du numéro de diapositive 24">
            <a:extLst>
              <a:ext uri="{FF2B5EF4-FFF2-40B4-BE49-F238E27FC236}">
                <a16:creationId xmlns:a16="http://schemas.microsoft.com/office/drawing/2014/main" id="{A7A21833-7FE9-17EB-974B-D2C41D2B80A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64</a:t>
            </a:fld>
            <a:endParaRPr lang="en-US" sz="1800" b="1">
              <a:solidFill>
                <a:srgbClr val="A8CEC3"/>
              </a:solidFill>
            </a:endParaRPr>
          </a:p>
        </p:txBody>
      </p:sp>
    </p:spTree>
    <p:extLst>
      <p:ext uri="{BB962C8B-B14F-4D97-AF65-F5344CB8AC3E}">
        <p14:creationId xmlns:p14="http://schemas.microsoft.com/office/powerpoint/2010/main" val="6071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par>
                                <p:cTn id="28" presetID="9"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par>
                                <p:cTn id="31" presetID="9"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BEST PRACTICES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7565469"/>
          </a:xfrm>
          <a:prstGeom prst="rect">
            <a:avLst/>
          </a:prstGeom>
        </p:spPr>
        <p:txBody>
          <a:bodyPr wrap="square" lIns="0" tIns="0" rIns="0" bIns="0" rtlCol="0" anchor="t">
            <a:spAutoFit/>
          </a:bodyPr>
          <a:lstStyle/>
          <a:p>
            <a:pPr marL="800100" lvl="1" indent="-342900">
              <a:lnSpc>
                <a:spcPct val="250000"/>
              </a:lnSpc>
              <a:buFont typeface="Arial" panose="020B0604020202020204" pitchFamily="34" charset="0"/>
              <a:buChar char="•"/>
            </a:pPr>
            <a:r>
              <a:rPr lang="fr-FR" sz="2000" b="1">
                <a:solidFill>
                  <a:srgbClr val="A8CEC3"/>
                </a:solidFill>
                <a:latin typeface="Avenir Next LT Pro" panose="020B0504020202020204" pitchFamily="34" charset="0"/>
              </a:rPr>
              <a:t>Évitez de faire des calculs dans la définition de votre DAG</a:t>
            </a:r>
            <a:endParaRPr lang="fr-FR" sz="2000" b="1" i="0">
              <a:solidFill>
                <a:srgbClr val="00B0F0"/>
              </a:solidFill>
              <a:effectLst/>
              <a:latin typeface="Avenir Next LT Pro" panose="020B0504020202020204" pitchFamily="34" charset="0"/>
            </a:endParaRPr>
          </a:p>
          <a:p>
            <a:pPr marL="1257300" lvl="2" indent="-342900">
              <a:lnSpc>
                <a:spcPct val="250000"/>
              </a:lnSpc>
              <a:buFont typeface="Wingdings" panose="05000000000000000000" pitchFamily="2" charset="2"/>
              <a:buChar char="Ø"/>
            </a:pPr>
            <a:r>
              <a:rPr lang="fr-FR" sz="2000" b="1" i="0">
                <a:solidFill>
                  <a:srgbClr val="00B0F0"/>
                </a:solidFill>
                <a:effectLst/>
                <a:latin typeface="Avenir Next LT Pro" panose="020B0504020202020204" pitchFamily="34" charset="0"/>
              </a:rPr>
              <a:t>Effectuer des calculs au sein des tâches (plus efficace)</a:t>
            </a:r>
          </a:p>
          <a:p>
            <a:pPr marL="800100" lvl="1" indent="-342900">
              <a:lnSpc>
                <a:spcPct val="250000"/>
              </a:lnSpc>
              <a:buFont typeface="Arial" panose="020B0604020202020204" pitchFamily="34" charset="0"/>
              <a:buChar char="•"/>
            </a:pPr>
            <a:r>
              <a:rPr lang="fr-FR" sz="2000" b="0" i="0">
                <a:effectLst/>
                <a:latin typeface="Avenir Next LT Pro" panose="020B0504020202020204" pitchFamily="34" charset="0"/>
              </a:rPr>
              <a:t>Une autre approche consisterait à écrire un </a:t>
            </a:r>
            <a:r>
              <a:rPr lang="fr-FR" sz="2000" b="0" i="0" err="1">
                <a:effectLst/>
                <a:latin typeface="Avenir Next LT Pro" panose="020B0504020202020204" pitchFamily="34" charset="0"/>
              </a:rPr>
              <a:t>hook</a:t>
            </a:r>
            <a:r>
              <a:rPr lang="fr-FR" sz="2000" b="0" i="0">
                <a:effectLst/>
                <a:latin typeface="Avenir Next LT Pro" panose="020B0504020202020204" pitchFamily="34" charset="0"/>
              </a:rPr>
              <a:t>/opérateur personnalisé, qui ne récupère les informations d'identification que lorsqu'elles sont nécessaires pour l'exécution, mais cela peut nécessiter un peu plus de travail. </a:t>
            </a:r>
          </a:p>
          <a:p>
            <a:pPr marL="800100" lvl="1" indent="-342900">
              <a:lnSpc>
                <a:spcPct val="250000"/>
              </a:lnSpc>
              <a:buFont typeface="Arial" panose="020B0604020202020204" pitchFamily="34" charset="0"/>
              <a:buChar char="•"/>
            </a:pPr>
            <a:r>
              <a:rPr lang="fr-FR" sz="2000" b="0" i="0">
                <a:effectLst/>
                <a:latin typeface="Avenir Next LT Pro" panose="020B0504020202020204" pitchFamily="34" charset="0"/>
              </a:rPr>
              <a:t>Dans des cas plus subtils, une configuration peut être chargée à partir d'une source de données externe ou d'un système de fichiers dans le fichier DAG principal. </a:t>
            </a:r>
          </a:p>
          <a:p>
            <a:pPr marL="800100" lvl="1" indent="-342900">
              <a:lnSpc>
                <a:spcPct val="250000"/>
              </a:lnSpc>
              <a:buFont typeface="Arial" panose="020B0604020202020204" pitchFamily="34" charset="0"/>
              <a:buChar char="•"/>
            </a:pPr>
            <a:r>
              <a:rPr lang="fr-FR" sz="2000" b="0" i="0">
                <a:effectLst/>
                <a:latin typeface="Avenir Next LT Pro" panose="020B0504020202020204" pitchFamily="34" charset="0"/>
              </a:rPr>
              <a:t>Par exemple, les informations d'identification peuvent être chargées à partir du </a:t>
            </a:r>
            <a:r>
              <a:rPr lang="fr-FR" sz="2000" b="0" i="0" err="1">
                <a:effectLst/>
                <a:latin typeface="Avenir Next LT Pro" panose="020B0504020202020204" pitchFamily="34" charset="0"/>
              </a:rPr>
              <a:t>métastore</a:t>
            </a:r>
            <a:r>
              <a:rPr lang="fr-FR" sz="2000" b="0" i="0">
                <a:effectLst/>
                <a:latin typeface="Avenir Next LT Pro" panose="020B0504020202020204" pitchFamily="34" charset="0"/>
              </a:rPr>
              <a:t> d'Airflow et partagées entre quelques tâches en utilisant une méthode similaire à celle-ci.</a:t>
            </a:r>
            <a:endParaRPr lang="fr-FR" sz="2000" b="1" i="0">
              <a:effectLst/>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a:solidFill>
                <a:srgbClr val="00B0F0"/>
              </a:solidFill>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i="0">
              <a:solidFill>
                <a:srgbClr val="00B0F0"/>
              </a:solidFill>
              <a:effectLst/>
              <a:latin typeface="Avenir Next LT Pro" panose="020B0504020202020204" pitchFamily="34" charset="0"/>
              <a:cs typeface="Vani" panose="02040502050405020303" pitchFamily="18" charset="0"/>
            </a:endParaRPr>
          </a:p>
        </p:txBody>
      </p:sp>
      <p:sp>
        <p:nvSpPr>
          <p:cNvPr id="32" name="Espace réservé du numéro de diapositive 24">
            <a:extLst>
              <a:ext uri="{FF2B5EF4-FFF2-40B4-BE49-F238E27FC236}">
                <a16:creationId xmlns:a16="http://schemas.microsoft.com/office/drawing/2014/main" id="{2A322B19-AAEE-DFDB-A390-22ECAE388282}"/>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65</a:t>
            </a:fld>
            <a:endParaRPr lang="en-US" sz="1800" b="1">
              <a:solidFill>
                <a:srgbClr val="A8CEC3"/>
              </a:solidFill>
            </a:endParaRPr>
          </a:p>
        </p:txBody>
      </p:sp>
    </p:spTree>
    <p:extLst>
      <p:ext uri="{BB962C8B-B14F-4D97-AF65-F5344CB8AC3E}">
        <p14:creationId xmlns:p14="http://schemas.microsoft.com/office/powerpoint/2010/main" val="162269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dissolve">
                                      <p:cBhvr>
                                        <p:cTn id="2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BEST PRACTICES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2948821"/>
          </a:xfrm>
          <a:prstGeom prst="rect">
            <a:avLst/>
          </a:prstGeom>
        </p:spPr>
        <p:txBody>
          <a:bodyPr wrap="square" lIns="0" tIns="0" rIns="0" bIns="0" rtlCol="0" anchor="t">
            <a:spAutoFit/>
          </a:bodyPr>
          <a:lstStyle/>
          <a:p>
            <a:pPr marL="800100" lvl="1" indent="-342900">
              <a:lnSpc>
                <a:spcPct val="250000"/>
              </a:lnSpc>
              <a:buFont typeface="Arial" panose="020B0604020202020204" pitchFamily="34" charset="0"/>
              <a:buChar char="•"/>
            </a:pPr>
            <a:r>
              <a:rPr lang="fr-FR" sz="2000" b="1">
                <a:solidFill>
                  <a:srgbClr val="A8CEC3"/>
                </a:solidFill>
                <a:latin typeface="Avenir Next LT Pro" panose="020B0504020202020204" pitchFamily="34" charset="0"/>
              </a:rPr>
              <a:t>Évitez de faire des calculs dans la définition de votre DAG</a:t>
            </a:r>
            <a:endParaRPr lang="fr-FR" sz="2000" b="1" i="0">
              <a:solidFill>
                <a:srgbClr val="00B0F0"/>
              </a:solidFill>
              <a:effectLst/>
              <a:latin typeface="Avenir Next LT Pro" panose="020B0504020202020204" pitchFamily="34" charset="0"/>
            </a:endParaRPr>
          </a:p>
          <a:p>
            <a:pPr marL="1257300" lvl="2" indent="-342900">
              <a:lnSpc>
                <a:spcPct val="250000"/>
              </a:lnSpc>
              <a:buFont typeface="Wingdings" panose="05000000000000000000" pitchFamily="2" charset="2"/>
              <a:buChar char="Ø"/>
            </a:pPr>
            <a:r>
              <a:rPr lang="fr-FR" sz="2000" b="1" i="0">
                <a:solidFill>
                  <a:srgbClr val="00B0F0"/>
                </a:solidFill>
                <a:effectLst/>
                <a:latin typeface="Avenir Next LT Pro" panose="020B0504020202020204" pitchFamily="34" charset="0"/>
              </a:rPr>
              <a:t>Récupérer les informations d'identification depuis le </a:t>
            </a:r>
            <a:r>
              <a:rPr lang="fr-FR" sz="2000" b="1" i="0" err="1">
                <a:solidFill>
                  <a:srgbClr val="00B0F0"/>
                </a:solidFill>
                <a:effectLst/>
                <a:latin typeface="Avenir Next LT Pro" panose="020B0504020202020204" pitchFamily="34" charset="0"/>
              </a:rPr>
              <a:t>métastore</a:t>
            </a:r>
            <a:r>
              <a:rPr lang="fr-FR" sz="2000" b="1" i="0">
                <a:solidFill>
                  <a:srgbClr val="00B0F0"/>
                </a:solidFill>
                <a:effectLst/>
                <a:latin typeface="Avenir Next LT Pro" panose="020B0504020202020204" pitchFamily="34" charset="0"/>
              </a:rPr>
              <a:t> dans la définition du DAG (inefficace)</a:t>
            </a:r>
          </a:p>
          <a:p>
            <a:pPr lvl="1">
              <a:lnSpc>
                <a:spcPct val="250000"/>
              </a:lnSpc>
            </a:pPr>
            <a:endParaRPr lang="fr-FR" sz="2000" b="1">
              <a:solidFill>
                <a:srgbClr val="00B0F0"/>
              </a:solidFill>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i="0">
              <a:solidFill>
                <a:srgbClr val="00B0F0"/>
              </a:solidFill>
              <a:effectLst/>
              <a:latin typeface="Avenir Next LT Pro" panose="020B0504020202020204" pitchFamily="34" charset="0"/>
              <a:cs typeface="Vani" panose="02040502050405020303" pitchFamily="18" charset="0"/>
            </a:endParaRPr>
          </a:p>
        </p:txBody>
      </p:sp>
      <p:grpSp>
        <p:nvGrpSpPr>
          <p:cNvPr id="13" name="Group 14">
            <a:extLst>
              <a:ext uri="{FF2B5EF4-FFF2-40B4-BE49-F238E27FC236}">
                <a16:creationId xmlns:a16="http://schemas.microsoft.com/office/drawing/2014/main" id="{479D5EB4-0B76-48D4-7448-9FB8784B4E3E}"/>
              </a:ext>
            </a:extLst>
          </p:cNvPr>
          <p:cNvGrpSpPr/>
          <p:nvPr/>
        </p:nvGrpSpPr>
        <p:grpSpPr>
          <a:xfrm>
            <a:off x="3990120" y="321992"/>
            <a:ext cx="10307759" cy="12371421"/>
            <a:chOff x="0" y="-314592"/>
            <a:chExt cx="2714196" cy="1080668"/>
          </a:xfrm>
        </p:grpSpPr>
        <p:sp>
          <p:nvSpPr>
            <p:cNvPr id="15" name="Freeform 15">
              <a:extLst>
                <a:ext uri="{FF2B5EF4-FFF2-40B4-BE49-F238E27FC236}">
                  <a16:creationId xmlns:a16="http://schemas.microsoft.com/office/drawing/2014/main" id="{2EC09DAB-BE62-55FC-1563-DD7F4A034330}"/>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a:extLst>
                <a:ext uri="{FF2B5EF4-FFF2-40B4-BE49-F238E27FC236}">
                  <a16:creationId xmlns:a16="http://schemas.microsoft.com/office/drawing/2014/main" id="{AF313D09-6F89-8FCA-27A6-6CBECF66806A}"/>
                </a:ext>
              </a:extLst>
            </p:cNvPr>
            <p:cNvSpPr txBox="1"/>
            <p:nvPr/>
          </p:nvSpPr>
          <p:spPr>
            <a:xfrm>
              <a:off x="0" y="-314592"/>
              <a:ext cx="2714196" cy="1080668"/>
            </a:xfrm>
            <a:prstGeom prst="rect">
              <a:avLst/>
            </a:prstGeom>
          </p:spPr>
          <p:txBody>
            <a:bodyPr lIns="50800" tIns="50800" rIns="50800" bIns="50800" rtlCol="0" anchor="ctr"/>
            <a:lstStyle/>
            <a:p>
              <a:pPr lvl="1">
                <a:lnSpc>
                  <a:spcPts val="3919"/>
                </a:lnSpc>
              </a:pPr>
              <a:r>
                <a:rPr lang="en-US" sz="1400" b="0" i="0">
                  <a:solidFill>
                    <a:schemeClr val="bg1"/>
                  </a:solidFill>
                  <a:effectLst/>
                  <a:latin typeface="Roboto Mono Regular" panose="020B0604020202020204" charset="0"/>
                  <a:ea typeface="Roboto Mono Regular" panose="020B0604020202020204" charset="0"/>
                </a:rPr>
                <a:t>from </a:t>
              </a:r>
              <a:r>
                <a:rPr lang="en-US" sz="1400" b="0" i="0" err="1">
                  <a:solidFill>
                    <a:schemeClr val="bg1"/>
                  </a:solidFill>
                  <a:effectLst/>
                  <a:latin typeface="Roboto Mono Regular" panose="020B0604020202020204" charset="0"/>
                  <a:ea typeface="Roboto Mono Regular" panose="020B0604020202020204" charset="0"/>
                </a:rPr>
                <a:t>airflow.hooks.base_hook</a:t>
              </a:r>
              <a:r>
                <a:rPr lang="en-US" sz="1400" b="0" i="0">
                  <a:solidFill>
                    <a:schemeClr val="bg1"/>
                  </a:solidFill>
                  <a:effectLst/>
                  <a:latin typeface="Roboto Mono Regular" panose="020B0604020202020204" charset="0"/>
                  <a:ea typeface="Roboto Mono Regular" panose="020B0604020202020204" charset="0"/>
                </a:rPr>
                <a:t> import </a:t>
              </a:r>
              <a:r>
                <a:rPr lang="en-US" sz="1400" b="0" i="0" err="1">
                  <a:solidFill>
                    <a:schemeClr val="bg1"/>
                  </a:solidFill>
                  <a:effectLst/>
                  <a:latin typeface="Roboto Mono Regular" panose="020B0604020202020204" charset="0"/>
                  <a:ea typeface="Roboto Mono Regular" panose="020B0604020202020204" charset="0"/>
                </a:rPr>
                <a:t>BaseHook</a:t>
              </a:r>
              <a:endParaRPr lang="en-US" sz="1400" b="0" i="0">
                <a:solidFill>
                  <a:schemeClr val="bg1"/>
                </a:solidFill>
                <a:effectLst/>
                <a:latin typeface="Roboto Mono Regular" panose="020B0604020202020204" charset="0"/>
                <a:ea typeface="Roboto Mono Regular" panose="020B0604020202020204" charset="0"/>
              </a:endParaRPr>
            </a:p>
            <a:p>
              <a:pPr lvl="1">
                <a:lnSpc>
                  <a:spcPts val="3919"/>
                </a:lnSpc>
              </a:pPr>
              <a:r>
                <a:rPr lang="en-US" sz="1400">
                  <a:solidFill>
                    <a:srgbClr val="67D103"/>
                  </a:solidFill>
                  <a:latin typeface="Roboto Mono Regular" panose="020B0604020202020204" charset="0"/>
                  <a:ea typeface="Roboto Mono Regular" panose="020B0604020202020204" charset="0"/>
                </a:rPr>
                <a:t># </a:t>
              </a:r>
              <a:r>
                <a:rPr lang="fr-FR" sz="1400" b="0" i="0">
                  <a:solidFill>
                    <a:srgbClr val="67D103"/>
                  </a:solidFill>
                  <a:effectLst/>
                  <a:latin typeface="Söhne"/>
                </a:rPr>
                <a:t>Cet appel interrogera la base de données chaque fois que le DAG est analysé</a:t>
              </a:r>
              <a:r>
                <a:rPr lang="fr-FR" sz="1400" b="0" i="0">
                  <a:solidFill>
                    <a:srgbClr val="D1D5DB"/>
                  </a:solidFill>
                  <a:effectLst/>
                  <a:latin typeface="Söhne"/>
                </a:rPr>
                <a:t>.</a:t>
              </a:r>
              <a:endParaRPr lang="en-US" sz="1400" b="0" i="0">
                <a:solidFill>
                  <a:schemeClr val="bg1"/>
                </a:solidFill>
                <a:effectLst/>
                <a:latin typeface="Roboto Mono Regular" panose="020B0604020202020204" charset="0"/>
                <a:ea typeface="Roboto Mono Regular" panose="020B0604020202020204" charset="0"/>
              </a:endParaRPr>
            </a:p>
            <a:p>
              <a:pPr lvl="1">
                <a:lnSpc>
                  <a:spcPts val="3919"/>
                </a:lnSpc>
              </a:pPr>
              <a:r>
                <a:rPr lang="en-US" sz="1400" b="0" i="0" err="1">
                  <a:solidFill>
                    <a:schemeClr val="bg1"/>
                  </a:solidFill>
                  <a:effectLst/>
                  <a:latin typeface="Roboto Mono Regular" panose="020B0604020202020204" charset="0"/>
                  <a:ea typeface="Roboto Mono Regular" panose="020B0604020202020204" charset="0"/>
                </a:rPr>
                <a:t>api_config</a:t>
              </a:r>
              <a:r>
                <a:rPr lang="en-US" sz="1400" b="0" i="0">
                  <a:solidFill>
                    <a:schemeClr val="bg1"/>
                  </a:solidFill>
                  <a:effectLst/>
                  <a:latin typeface="Roboto Mono Regular" panose="020B0604020202020204" charset="0"/>
                  <a:ea typeface="Roboto Mono Regular" panose="020B0604020202020204" charset="0"/>
                </a:rPr>
                <a:t> = </a:t>
              </a:r>
              <a:r>
                <a:rPr lang="en-US" sz="1400" b="0" i="0" err="1">
                  <a:solidFill>
                    <a:schemeClr val="bg1"/>
                  </a:solidFill>
                  <a:effectLst/>
                  <a:latin typeface="Roboto Mono Regular" panose="020B0604020202020204" charset="0"/>
                  <a:ea typeface="Roboto Mono Regular" panose="020B0604020202020204" charset="0"/>
                </a:rPr>
                <a:t>BaseHook.get_connection</a:t>
              </a:r>
              <a:r>
                <a:rPr lang="en-US" sz="1400" b="0" i="0">
                  <a:solidFill>
                    <a:schemeClr val="bg1"/>
                  </a:solidFill>
                  <a:effectLst/>
                  <a:latin typeface="Roboto Mono Regular" panose="020B0604020202020204" charset="0"/>
                  <a:ea typeface="Roboto Mono Regular" panose="020B0604020202020204" charset="0"/>
                </a:rPr>
                <a:t>("</a:t>
              </a:r>
              <a:r>
                <a:rPr lang="en-US" sz="1400" b="0" i="0" err="1">
                  <a:solidFill>
                    <a:schemeClr val="bg1"/>
                  </a:solidFill>
                  <a:effectLst/>
                  <a:latin typeface="Roboto Mono Regular" panose="020B0604020202020204" charset="0"/>
                  <a:ea typeface="Roboto Mono Regular" panose="020B0604020202020204" charset="0"/>
                </a:rPr>
                <a:t>my_api_conn</a:t>
              </a: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err="1">
                  <a:solidFill>
                    <a:schemeClr val="bg1"/>
                  </a:solidFill>
                  <a:effectLst/>
                  <a:latin typeface="Roboto Mono Regular" panose="020B0604020202020204" charset="0"/>
                  <a:ea typeface="Roboto Mono Regular" panose="020B0604020202020204" charset="0"/>
                </a:rPr>
                <a:t>api_key</a:t>
              </a:r>
              <a:r>
                <a:rPr lang="en-US" sz="1400" b="0" i="0">
                  <a:solidFill>
                    <a:schemeClr val="bg1"/>
                  </a:solidFill>
                  <a:effectLst/>
                  <a:latin typeface="Roboto Mono Regular" panose="020B0604020202020204" charset="0"/>
                  <a:ea typeface="Roboto Mono Regular" panose="020B0604020202020204" charset="0"/>
                </a:rPr>
                <a:t> = </a:t>
              </a:r>
              <a:r>
                <a:rPr lang="en-US" sz="1400" b="0" i="0" err="1">
                  <a:solidFill>
                    <a:schemeClr val="bg1"/>
                  </a:solidFill>
                  <a:effectLst/>
                  <a:latin typeface="Roboto Mono Regular" panose="020B0604020202020204" charset="0"/>
                  <a:ea typeface="Roboto Mono Regular" panose="020B0604020202020204" charset="0"/>
                </a:rPr>
                <a:t>api_config.login</a:t>
              </a:r>
              <a:endParaRPr lang="en-US" sz="1400" b="0" i="0">
                <a:solidFill>
                  <a:schemeClr val="bg1"/>
                </a:solidFill>
                <a:effectLst/>
                <a:latin typeface="Roboto Mono Regular" panose="020B0604020202020204" charset="0"/>
                <a:ea typeface="Roboto Mono Regular" panose="020B0604020202020204" charset="0"/>
              </a:endParaRPr>
            </a:p>
            <a:p>
              <a:pPr lvl="1">
                <a:lnSpc>
                  <a:spcPts val="3919"/>
                </a:lnSpc>
              </a:pPr>
              <a:r>
                <a:rPr lang="en-US" sz="1400" b="0" i="0" err="1">
                  <a:solidFill>
                    <a:schemeClr val="bg1"/>
                  </a:solidFill>
                  <a:effectLst/>
                  <a:latin typeface="Roboto Mono Regular" panose="020B0604020202020204" charset="0"/>
                  <a:ea typeface="Roboto Mono Regular" panose="020B0604020202020204" charset="0"/>
                </a:rPr>
                <a:t>api_secret</a:t>
              </a:r>
              <a:r>
                <a:rPr lang="en-US" sz="1400" b="0" i="0">
                  <a:solidFill>
                    <a:schemeClr val="bg1"/>
                  </a:solidFill>
                  <a:effectLst/>
                  <a:latin typeface="Roboto Mono Regular" panose="020B0604020202020204" charset="0"/>
                  <a:ea typeface="Roboto Mono Regular" panose="020B0604020202020204" charset="0"/>
                </a:rPr>
                <a:t> = </a:t>
              </a:r>
              <a:r>
                <a:rPr lang="en-US" sz="1400" b="0" i="0" err="1">
                  <a:solidFill>
                    <a:schemeClr val="bg1"/>
                  </a:solidFill>
                  <a:effectLst/>
                  <a:latin typeface="Roboto Mono Regular" panose="020B0604020202020204" charset="0"/>
                  <a:ea typeface="Roboto Mono Regular" panose="020B0604020202020204" charset="0"/>
                </a:rPr>
                <a:t>api_config.password</a:t>
              </a:r>
              <a:endParaRPr lang="en-US" sz="1400" b="0" i="0">
                <a:solidFill>
                  <a:schemeClr val="bg1"/>
                </a:solidFill>
                <a:effectLst/>
                <a:latin typeface="Roboto Mono Regular" panose="020B0604020202020204" charset="0"/>
                <a:ea typeface="Roboto Mono Regular" panose="020B0604020202020204" charset="0"/>
              </a:endParaRP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task1 = </a:t>
              </a:r>
              <a:r>
                <a:rPr lang="en-US" sz="1400" b="0" i="0" err="1">
                  <a:solidFill>
                    <a:schemeClr val="bg1"/>
                  </a:solidFill>
                  <a:effectLst/>
                  <a:latin typeface="Roboto Mono Regular" panose="020B0604020202020204" charset="0"/>
                  <a:ea typeface="Roboto Mono Regular" panose="020B0604020202020204" charset="0"/>
                </a:rPr>
                <a:t>PythonOperator</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op_kwargs</a:t>
              </a:r>
              <a:r>
                <a:rPr lang="en-US" sz="1400" b="0" i="0">
                  <a:solidFill>
                    <a:schemeClr val="bg1"/>
                  </a:solidFill>
                  <a:effectLst/>
                  <a:latin typeface="Roboto Mono Regular" panose="020B0604020202020204" charset="0"/>
                  <a:ea typeface="Roboto Mono Regular" panose="020B0604020202020204" charset="0"/>
                </a:rPr>
                <a:t>={"</a:t>
              </a:r>
              <a:r>
                <a:rPr lang="en-US" sz="1400" b="0" i="0" err="1">
                  <a:solidFill>
                    <a:schemeClr val="bg1"/>
                  </a:solidFill>
                  <a:effectLst/>
                  <a:latin typeface="Roboto Mono Regular" panose="020B0604020202020204" charset="0"/>
                  <a:ea typeface="Roboto Mono Regular" panose="020B0604020202020204" charset="0"/>
                </a:rPr>
                <a:t>api_key</a:t>
              </a: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api_key</a:t>
              </a: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api_secret</a:t>
              </a: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api_secret</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 </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a:t>
              </a:r>
              <a:endParaRPr lang="fr-MA" sz="1400" b="0" i="0">
                <a:solidFill>
                  <a:schemeClr val="bg1"/>
                </a:solidFill>
                <a:effectLst/>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8C9858A2-F56E-FB84-B0AB-E65C0D2F35FD}"/>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66</a:t>
            </a:fld>
            <a:endParaRPr lang="en-US" sz="1800" b="1">
              <a:solidFill>
                <a:srgbClr val="A8CEC3"/>
              </a:solidFill>
            </a:endParaRPr>
          </a:p>
        </p:txBody>
      </p:sp>
    </p:spTree>
    <p:extLst>
      <p:ext uri="{BB962C8B-B14F-4D97-AF65-F5344CB8AC3E}">
        <p14:creationId xmlns:p14="http://schemas.microsoft.com/office/powerpoint/2010/main" val="9281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BEST PRACTICES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7565469"/>
          </a:xfrm>
          <a:prstGeom prst="rect">
            <a:avLst/>
          </a:prstGeom>
        </p:spPr>
        <p:txBody>
          <a:bodyPr wrap="square" lIns="0" tIns="0" rIns="0" bIns="0" rtlCol="0" anchor="t">
            <a:spAutoFit/>
          </a:bodyPr>
          <a:lstStyle/>
          <a:p>
            <a:pPr marL="800100" lvl="1" indent="-342900">
              <a:lnSpc>
                <a:spcPct val="250000"/>
              </a:lnSpc>
              <a:buFont typeface="Arial" panose="020B0604020202020204" pitchFamily="34" charset="0"/>
              <a:buChar char="•"/>
            </a:pPr>
            <a:r>
              <a:rPr lang="fr-FR" sz="2000" b="1">
                <a:solidFill>
                  <a:srgbClr val="A8CEC3"/>
                </a:solidFill>
                <a:latin typeface="Avenir Next LT Pro" panose="020B0504020202020204" pitchFamily="34" charset="0"/>
              </a:rPr>
              <a:t>Évitez de faire des calculs dans la définition de votre DAG</a:t>
            </a:r>
            <a:endParaRPr lang="fr-FR" sz="2000" b="1" i="0">
              <a:solidFill>
                <a:srgbClr val="00B0F0"/>
              </a:solidFill>
              <a:effectLst/>
              <a:latin typeface="Avenir Next LT Pro" panose="020B0504020202020204" pitchFamily="34" charset="0"/>
            </a:endParaRPr>
          </a:p>
          <a:p>
            <a:pPr marL="1257300" lvl="2" indent="-342900">
              <a:lnSpc>
                <a:spcPct val="250000"/>
              </a:lnSpc>
              <a:buFont typeface="Wingdings" panose="05000000000000000000" pitchFamily="2" charset="2"/>
              <a:buChar char="Ø"/>
            </a:pPr>
            <a:r>
              <a:rPr lang="fr-FR" sz="2000" b="1" i="0">
                <a:solidFill>
                  <a:srgbClr val="00B0F0"/>
                </a:solidFill>
                <a:effectLst/>
                <a:latin typeface="Avenir Next LT Pro" panose="020B0504020202020204" pitchFamily="34" charset="0"/>
              </a:rPr>
              <a:t>Récupérer les informations d'identification depuis le </a:t>
            </a:r>
            <a:r>
              <a:rPr lang="fr-FR" sz="2000" b="1" i="0" err="1">
                <a:solidFill>
                  <a:srgbClr val="00B0F0"/>
                </a:solidFill>
                <a:effectLst/>
                <a:latin typeface="Avenir Next LT Pro" panose="020B0504020202020204" pitchFamily="34" charset="0"/>
              </a:rPr>
              <a:t>métastore</a:t>
            </a:r>
            <a:r>
              <a:rPr lang="fr-FR" sz="2000" b="1" i="0">
                <a:solidFill>
                  <a:srgbClr val="00B0F0"/>
                </a:solidFill>
                <a:effectLst/>
                <a:latin typeface="Avenir Next LT Pro" panose="020B0504020202020204" pitchFamily="34" charset="0"/>
              </a:rPr>
              <a:t> dans la définition du DAG (inefficace)</a:t>
            </a:r>
          </a:p>
          <a:p>
            <a:pPr marL="800100" lvl="1" indent="-342900">
              <a:lnSpc>
                <a:spcPct val="250000"/>
              </a:lnSpc>
              <a:buFont typeface="Arial" panose="020B0604020202020204" pitchFamily="34" charset="0"/>
              <a:buChar char="•"/>
            </a:pPr>
            <a:r>
              <a:rPr lang="fr-FR" sz="2000" b="0" i="0">
                <a:effectLst/>
                <a:latin typeface="Avenir Next LT Pro" panose="020B0504020202020204" pitchFamily="34" charset="0"/>
              </a:rPr>
              <a:t>Cependant, cette approche présente un inconvénient : elle récupère les informations d'identification de la base de données à chaque fois que le DAG est analysé, au lieu de ne le faire qu'au moment de son exécution. </a:t>
            </a:r>
          </a:p>
          <a:p>
            <a:pPr marL="800100" lvl="1" indent="-342900">
              <a:lnSpc>
                <a:spcPct val="250000"/>
              </a:lnSpc>
              <a:buFont typeface="Arial" panose="020B0604020202020204" pitchFamily="34" charset="0"/>
              <a:buChar char="•"/>
            </a:pPr>
            <a:r>
              <a:rPr lang="fr-FR" sz="2000" b="0" i="0">
                <a:effectLst/>
                <a:latin typeface="Avenir Next LT Pro" panose="020B0504020202020204" pitchFamily="34" charset="0"/>
              </a:rPr>
              <a:t>Ainsi, des requêtes répétées seront effectuées toutes les 30 secondes environ (en fonction de la configuration d'Airflow) pour récupérer ces informations, ce qui peut entraîner des problèmes de performance. </a:t>
            </a:r>
          </a:p>
          <a:p>
            <a:pPr marL="800100" lvl="1" indent="-342900">
              <a:lnSpc>
                <a:spcPct val="250000"/>
              </a:lnSpc>
              <a:buFont typeface="Arial" panose="020B0604020202020204" pitchFamily="34" charset="0"/>
              <a:buChar char="•"/>
            </a:pPr>
            <a:r>
              <a:rPr lang="fr-FR" sz="2000" b="0" i="0">
                <a:effectLst/>
                <a:latin typeface="Avenir Next LT Pro" panose="020B0504020202020204" pitchFamily="34" charset="0"/>
              </a:rPr>
              <a:t>Pour éviter ces problèmes, il est généralement recommandé de reporter la récupération des informations d'identification à l'exécution de la fonction de la tâche.</a:t>
            </a:r>
            <a:endParaRPr lang="fr-FR" sz="2000" b="1" i="0">
              <a:effectLst/>
              <a:latin typeface="Avenir Next LT Pro" panose="020B0504020202020204" pitchFamily="34" charset="0"/>
            </a:endParaRPr>
          </a:p>
          <a:p>
            <a:pPr lvl="1">
              <a:lnSpc>
                <a:spcPct val="250000"/>
              </a:lnSpc>
            </a:pPr>
            <a:endParaRPr lang="fr-FR" sz="2000" b="1">
              <a:solidFill>
                <a:srgbClr val="00B0F0"/>
              </a:solidFill>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i="0">
              <a:solidFill>
                <a:srgbClr val="00B0F0"/>
              </a:solidFill>
              <a:effectLst/>
              <a:latin typeface="Avenir Next LT Pro" panose="020B0504020202020204" pitchFamily="34" charset="0"/>
              <a:cs typeface="Vani" panose="02040502050405020303" pitchFamily="18" charset="0"/>
            </a:endParaRPr>
          </a:p>
        </p:txBody>
      </p:sp>
      <p:sp>
        <p:nvSpPr>
          <p:cNvPr id="25" name="Espace réservé du numéro de diapositive 24">
            <a:extLst>
              <a:ext uri="{FF2B5EF4-FFF2-40B4-BE49-F238E27FC236}">
                <a16:creationId xmlns:a16="http://schemas.microsoft.com/office/drawing/2014/main" id="{D0FF65B8-3037-3B8E-6CA7-64B9CE8428C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67</a:t>
            </a:fld>
            <a:endParaRPr lang="en-US" sz="1800" b="1">
              <a:solidFill>
                <a:srgbClr val="A8CEC3"/>
              </a:solidFill>
            </a:endParaRPr>
          </a:p>
        </p:txBody>
      </p:sp>
    </p:spTree>
    <p:extLst>
      <p:ext uri="{BB962C8B-B14F-4D97-AF65-F5344CB8AC3E}">
        <p14:creationId xmlns:p14="http://schemas.microsoft.com/office/powerpoint/2010/main" val="204501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dissolve">
                                      <p:cBhvr>
                                        <p:cTn id="2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BEST PRACTICES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2948821"/>
          </a:xfrm>
          <a:prstGeom prst="rect">
            <a:avLst/>
          </a:prstGeom>
        </p:spPr>
        <p:txBody>
          <a:bodyPr wrap="square" lIns="0" tIns="0" rIns="0" bIns="0" rtlCol="0" anchor="t">
            <a:spAutoFit/>
          </a:bodyPr>
          <a:lstStyle/>
          <a:p>
            <a:pPr marL="342900" indent="-342900" algn="l">
              <a:lnSpc>
                <a:spcPct val="250000"/>
              </a:lnSpc>
              <a:buFont typeface="Arial" panose="020B0604020202020204" pitchFamily="34" charset="0"/>
              <a:buChar char="•"/>
            </a:pPr>
            <a:r>
              <a:rPr lang="fr-FR" sz="2000" b="1">
                <a:solidFill>
                  <a:srgbClr val="A8CEC3"/>
                </a:solidFill>
                <a:latin typeface="Avenir Next LT Pro" panose="020B0504020202020204" pitchFamily="34" charset="0"/>
              </a:rPr>
              <a:t>Évitez de faire des calculs dans la définition de votre DAG</a:t>
            </a:r>
          </a:p>
          <a:p>
            <a:pPr marL="800100" lvl="1" indent="-342900">
              <a:lnSpc>
                <a:spcPct val="250000"/>
              </a:lnSpc>
              <a:buFont typeface="Wingdings" panose="05000000000000000000" pitchFamily="2" charset="2"/>
              <a:buChar char="Ø"/>
            </a:pPr>
            <a:r>
              <a:rPr lang="fr-FR" sz="2000" b="1" i="0">
                <a:solidFill>
                  <a:srgbClr val="00B0F0"/>
                </a:solidFill>
                <a:effectLst/>
                <a:latin typeface="Avenir Next LT Pro" panose="020B0504020202020204" pitchFamily="34" charset="0"/>
              </a:rPr>
              <a:t>Récupération des informations d'identification à l'intérieur d'une tâche (plus efficace)</a:t>
            </a:r>
            <a:endParaRPr lang="fr-FR" sz="2000" b="1">
              <a:solidFill>
                <a:srgbClr val="00B0F0"/>
              </a:solidFill>
              <a:latin typeface="Avenir Next LT Pro" panose="020B0504020202020204" pitchFamily="34" charset="0"/>
            </a:endParaRPr>
          </a:p>
          <a:p>
            <a:pPr lvl="1">
              <a:lnSpc>
                <a:spcPct val="250000"/>
              </a:lnSpc>
            </a:pPr>
            <a:endParaRPr lang="fr-FR" sz="2000" b="1">
              <a:solidFill>
                <a:srgbClr val="00B0F0"/>
              </a:solidFill>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i="0">
              <a:solidFill>
                <a:srgbClr val="00B0F0"/>
              </a:solidFill>
              <a:effectLst/>
              <a:latin typeface="Avenir Next LT Pro" panose="020B0504020202020204" pitchFamily="34" charset="0"/>
              <a:cs typeface="Vani" panose="02040502050405020303" pitchFamily="18" charset="0"/>
            </a:endParaRPr>
          </a:p>
        </p:txBody>
      </p:sp>
      <p:grpSp>
        <p:nvGrpSpPr>
          <p:cNvPr id="13" name="Group 14">
            <a:extLst>
              <a:ext uri="{FF2B5EF4-FFF2-40B4-BE49-F238E27FC236}">
                <a16:creationId xmlns:a16="http://schemas.microsoft.com/office/drawing/2014/main" id="{242F3883-E7BA-CFF6-64ED-82840429D247}"/>
              </a:ext>
            </a:extLst>
          </p:cNvPr>
          <p:cNvGrpSpPr/>
          <p:nvPr/>
        </p:nvGrpSpPr>
        <p:grpSpPr>
          <a:xfrm>
            <a:off x="4588242" y="1123129"/>
            <a:ext cx="9111516" cy="9964500"/>
            <a:chOff x="0" y="-314592"/>
            <a:chExt cx="2714196" cy="1080668"/>
          </a:xfrm>
        </p:grpSpPr>
        <p:sp>
          <p:nvSpPr>
            <p:cNvPr id="15" name="Freeform 15">
              <a:extLst>
                <a:ext uri="{FF2B5EF4-FFF2-40B4-BE49-F238E27FC236}">
                  <a16:creationId xmlns:a16="http://schemas.microsoft.com/office/drawing/2014/main" id="{4F5AF167-CAF0-2183-4C3C-4B7EB5B90770}"/>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a:extLst>
                <a:ext uri="{FF2B5EF4-FFF2-40B4-BE49-F238E27FC236}">
                  <a16:creationId xmlns:a16="http://schemas.microsoft.com/office/drawing/2014/main" id="{79E622DD-C579-8CB1-E267-46CAD5228B8F}"/>
                </a:ext>
              </a:extLst>
            </p:cNvPr>
            <p:cNvSpPr txBox="1"/>
            <p:nvPr/>
          </p:nvSpPr>
          <p:spPr>
            <a:xfrm>
              <a:off x="0" y="-314592"/>
              <a:ext cx="2714196" cy="1080668"/>
            </a:xfrm>
            <a:prstGeom prst="rect">
              <a:avLst/>
            </a:prstGeom>
          </p:spPr>
          <p:txBody>
            <a:bodyPr lIns="50800" tIns="50800" rIns="50800" bIns="50800" rtlCol="0" anchor="ctr"/>
            <a:lstStyle/>
            <a:p>
              <a:pPr lvl="1">
                <a:lnSpc>
                  <a:spcPts val="3919"/>
                </a:lnSpc>
              </a:pPr>
              <a:r>
                <a:rPr lang="en-US" sz="1400" b="0" i="0">
                  <a:solidFill>
                    <a:schemeClr val="bg1"/>
                  </a:solidFill>
                  <a:effectLst/>
                  <a:latin typeface="Roboto Mono Regular" panose="020B0604020202020204" charset="0"/>
                  <a:ea typeface="Roboto Mono Regular" panose="020B0604020202020204" charset="0"/>
                </a:rPr>
                <a:t>from </a:t>
              </a:r>
              <a:r>
                <a:rPr lang="en-US" sz="1400" b="0" i="0" err="1">
                  <a:solidFill>
                    <a:schemeClr val="bg1"/>
                  </a:solidFill>
                  <a:effectLst/>
                  <a:latin typeface="Roboto Mono Regular" panose="020B0604020202020204" charset="0"/>
                  <a:ea typeface="Roboto Mono Regular" panose="020B0604020202020204" charset="0"/>
                </a:rPr>
                <a:t>airflow.hooks.base_hook</a:t>
              </a:r>
              <a:r>
                <a:rPr lang="en-US" sz="1400" b="0" i="0">
                  <a:solidFill>
                    <a:schemeClr val="bg1"/>
                  </a:solidFill>
                  <a:effectLst/>
                  <a:latin typeface="Roboto Mono Regular" panose="020B0604020202020204" charset="0"/>
                  <a:ea typeface="Roboto Mono Regular" panose="020B0604020202020204" charset="0"/>
                </a:rPr>
                <a:t> import </a:t>
              </a:r>
              <a:r>
                <a:rPr lang="en-US" sz="1400" b="0" i="0" err="1">
                  <a:solidFill>
                    <a:schemeClr val="bg1"/>
                  </a:solidFill>
                  <a:effectLst/>
                  <a:latin typeface="Roboto Mono Regular" panose="020B0604020202020204" charset="0"/>
                  <a:ea typeface="Roboto Mono Regular" panose="020B0604020202020204" charset="0"/>
                </a:rPr>
                <a:t>BaseHook</a:t>
              </a:r>
              <a:endParaRPr lang="en-US" sz="1400" b="0" i="0">
                <a:solidFill>
                  <a:schemeClr val="bg1"/>
                </a:solidFill>
                <a:effectLst/>
                <a:latin typeface="Roboto Mono Regular" panose="020B0604020202020204" charset="0"/>
                <a:ea typeface="Roboto Mono Regular" panose="020B0604020202020204" charset="0"/>
              </a:endParaRP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def _task1(</a:t>
              </a:r>
              <a:r>
                <a:rPr lang="en-US" sz="1400" b="0" i="0" err="1">
                  <a:solidFill>
                    <a:schemeClr val="bg1"/>
                  </a:solidFill>
                  <a:effectLst/>
                  <a:latin typeface="Roboto Mono Regular" panose="020B0604020202020204" charset="0"/>
                  <a:ea typeface="Roboto Mono Regular" panose="020B0604020202020204" charset="0"/>
                </a:rPr>
                <a:t>conn_id</a:t>
              </a:r>
              <a:r>
                <a:rPr lang="en-US" sz="1400" b="0" i="0">
                  <a:solidFill>
                    <a:schemeClr val="bg1"/>
                  </a:solidFill>
                  <a:effectLst/>
                  <a:latin typeface="Roboto Mono Regular" panose="020B0604020202020204" charset="0"/>
                  <a:ea typeface="Roboto Mono Regular" panose="020B0604020202020204" charset="0"/>
                </a:rPr>
                <a:t>, **context):</a:t>
              </a:r>
            </a:p>
            <a:p>
              <a:pPr lvl="1">
                <a:lnSpc>
                  <a:spcPts val="3919"/>
                </a:lnSpc>
              </a:pPr>
              <a:r>
                <a:rPr lang="en-US" sz="1400">
                  <a:solidFill>
                    <a:srgbClr val="67D103"/>
                  </a:solidFill>
                  <a:latin typeface="Roboto Mono Regular" panose="020B0604020202020204" charset="0"/>
                  <a:ea typeface="Roboto Mono Regular" panose="020B0604020202020204" charset="0"/>
                </a:rPr>
                <a:t># </a:t>
              </a:r>
              <a:r>
                <a:rPr lang="fr-FR" sz="1400" b="0" i="0">
                  <a:solidFill>
                    <a:srgbClr val="67D103"/>
                  </a:solidFill>
                  <a:effectLst/>
                  <a:latin typeface="Söhne"/>
                </a:rPr>
                <a:t>Cette requête n'interrogera la base de données que lorsque la tâche sera exécutée.</a:t>
              </a:r>
              <a:endParaRPr lang="en-US" sz="1400" b="0" i="0">
                <a:solidFill>
                  <a:srgbClr val="67D103"/>
                </a:solidFill>
                <a:effectLst/>
                <a:latin typeface="Roboto Mono Regular" panose="020B0604020202020204" charset="0"/>
                <a:ea typeface="Roboto Mono Regular" panose="020B0604020202020204" charset="0"/>
              </a:endParaRP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api_config</a:t>
              </a:r>
              <a:r>
                <a:rPr lang="en-US" sz="1400" b="0" i="0">
                  <a:solidFill>
                    <a:schemeClr val="bg1"/>
                  </a:solidFill>
                  <a:effectLst/>
                  <a:latin typeface="Roboto Mono Regular" panose="020B0604020202020204" charset="0"/>
                  <a:ea typeface="Roboto Mono Regular" panose="020B0604020202020204" charset="0"/>
                </a:rPr>
                <a:t> = </a:t>
              </a:r>
              <a:r>
                <a:rPr lang="en-US" sz="1400" b="0" i="0" err="1">
                  <a:solidFill>
                    <a:schemeClr val="bg1"/>
                  </a:solidFill>
                  <a:effectLst/>
                  <a:latin typeface="Roboto Mono Regular" panose="020B0604020202020204" charset="0"/>
                  <a:ea typeface="Roboto Mono Regular" panose="020B0604020202020204" charset="0"/>
                </a:rPr>
                <a:t>BaseHook.get_connection</a:t>
              </a:r>
              <a:r>
                <a:rPr lang="en-US" sz="1400" b="0" i="0">
                  <a:solidFill>
                    <a:schemeClr val="bg1"/>
                  </a:solidFill>
                  <a:effectLst/>
                  <a:latin typeface="Roboto Mono Regular" panose="020B0604020202020204" charset="0"/>
                  <a:ea typeface="Roboto Mono Regular" panose="020B0604020202020204" charset="0"/>
                </a:rPr>
                <a:t>(</a:t>
              </a:r>
              <a:r>
                <a:rPr lang="en-US" sz="1400" b="0" i="0" err="1">
                  <a:solidFill>
                    <a:schemeClr val="bg1"/>
                  </a:solidFill>
                  <a:effectLst/>
                  <a:latin typeface="Roboto Mono Regular" panose="020B0604020202020204" charset="0"/>
                  <a:ea typeface="Roboto Mono Regular" panose="020B0604020202020204" charset="0"/>
                </a:rPr>
                <a:t>conn_id</a:t>
              </a: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api_key</a:t>
              </a:r>
              <a:r>
                <a:rPr lang="en-US" sz="1400" b="0" i="0">
                  <a:solidFill>
                    <a:schemeClr val="bg1"/>
                  </a:solidFill>
                  <a:effectLst/>
                  <a:latin typeface="Roboto Mono Regular" panose="020B0604020202020204" charset="0"/>
                  <a:ea typeface="Roboto Mono Regular" panose="020B0604020202020204" charset="0"/>
                </a:rPr>
                <a:t> = </a:t>
              </a:r>
              <a:r>
                <a:rPr lang="en-US" sz="1400" b="0" i="0" err="1">
                  <a:solidFill>
                    <a:schemeClr val="bg1"/>
                  </a:solidFill>
                  <a:effectLst/>
                  <a:latin typeface="Roboto Mono Regular" panose="020B0604020202020204" charset="0"/>
                  <a:ea typeface="Roboto Mono Regular" panose="020B0604020202020204" charset="0"/>
                </a:rPr>
                <a:t>api_config.login</a:t>
              </a:r>
              <a:endParaRPr lang="en-US" sz="1400" b="0" i="0">
                <a:solidFill>
                  <a:schemeClr val="bg1"/>
                </a:solidFill>
                <a:effectLst/>
                <a:latin typeface="Roboto Mono Regular" panose="020B0604020202020204" charset="0"/>
                <a:ea typeface="Roboto Mono Regular" panose="020B0604020202020204" charset="0"/>
              </a:endParaRP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api_secret</a:t>
              </a:r>
              <a:r>
                <a:rPr lang="en-US" sz="1400" b="0" i="0">
                  <a:solidFill>
                    <a:schemeClr val="bg1"/>
                  </a:solidFill>
                  <a:effectLst/>
                  <a:latin typeface="Roboto Mono Regular" panose="020B0604020202020204" charset="0"/>
                  <a:ea typeface="Roboto Mono Regular" panose="020B0604020202020204" charset="0"/>
                </a:rPr>
                <a:t> = </a:t>
              </a:r>
              <a:r>
                <a:rPr lang="en-US" sz="1400" b="0" i="0" err="1">
                  <a:solidFill>
                    <a:schemeClr val="bg1"/>
                  </a:solidFill>
                  <a:effectLst/>
                  <a:latin typeface="Roboto Mono Regular" panose="020B0604020202020204" charset="0"/>
                  <a:ea typeface="Roboto Mono Regular" panose="020B0604020202020204" charset="0"/>
                </a:rPr>
                <a:t>api_config.password</a:t>
              </a:r>
              <a:endParaRPr lang="en-US" sz="1400" b="0" i="0">
                <a:solidFill>
                  <a:schemeClr val="bg1"/>
                </a:solidFill>
                <a:effectLst/>
                <a:latin typeface="Roboto Mono Regular" panose="020B0604020202020204" charset="0"/>
                <a:ea typeface="Roboto Mono Regular" panose="020B0604020202020204" charset="0"/>
              </a:endParaRP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task1 = </a:t>
              </a:r>
              <a:r>
                <a:rPr lang="en-US" sz="1400" b="0" i="0" err="1">
                  <a:solidFill>
                    <a:schemeClr val="bg1"/>
                  </a:solidFill>
                  <a:effectLst/>
                  <a:latin typeface="Roboto Mono Regular" panose="020B0604020202020204" charset="0"/>
                  <a:ea typeface="Roboto Mono Regular" panose="020B0604020202020204" charset="0"/>
                </a:rPr>
                <a:t>PythonOperator</a:t>
              </a:r>
              <a:r>
                <a:rPr lang="en-US" sz="1400" b="0" i="0">
                  <a:solidFill>
                    <a:schemeClr val="bg1"/>
                  </a:solidFill>
                  <a:effectLst/>
                  <a:latin typeface="Roboto Mono Regular" panose="020B0604020202020204" charset="0"/>
                  <a:ea typeface="Roboto Mono Regular" panose="020B0604020202020204" charset="0"/>
                </a:rPr>
                <a:t>(</a:t>
              </a:r>
              <a:r>
                <a:rPr lang="en-US" sz="1400" b="0" i="0" err="1">
                  <a:solidFill>
                    <a:schemeClr val="bg1"/>
                  </a:solidFill>
                  <a:effectLst/>
                  <a:latin typeface="Roboto Mono Regular" panose="020B0604020202020204" charset="0"/>
                  <a:ea typeface="Roboto Mono Regular" panose="020B0604020202020204" charset="0"/>
                </a:rPr>
                <a:t>op_kwargs</a:t>
              </a:r>
              <a:r>
                <a:rPr lang="en-US" sz="1400" b="0" i="0">
                  <a:solidFill>
                    <a:schemeClr val="bg1"/>
                  </a:solidFill>
                  <a:effectLst/>
                  <a:latin typeface="Roboto Mono Regular" panose="020B0604020202020204" charset="0"/>
                  <a:ea typeface="Roboto Mono Regular" panose="020B0604020202020204" charset="0"/>
                </a:rPr>
                <a:t>={"</a:t>
              </a:r>
              <a:r>
                <a:rPr lang="en-US" sz="1400" b="0" i="0" err="1">
                  <a:solidFill>
                    <a:schemeClr val="bg1"/>
                  </a:solidFill>
                  <a:effectLst/>
                  <a:latin typeface="Roboto Mono Regular" panose="020B0604020202020204" charset="0"/>
                  <a:ea typeface="Roboto Mono Regular" panose="020B0604020202020204" charset="0"/>
                </a:rPr>
                <a:t>conn_id</a:t>
              </a: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my_api_conn</a:t>
              </a:r>
              <a:r>
                <a:rPr lang="en-US" sz="1400" b="0" i="0">
                  <a:solidFill>
                    <a:schemeClr val="bg1"/>
                  </a:solidFill>
                  <a:effectLst/>
                  <a:latin typeface="Roboto Mono Regular" panose="020B0604020202020204" charset="0"/>
                  <a:ea typeface="Roboto Mono Regular" panose="020B0604020202020204" charset="0"/>
                </a:rPr>
                <a:t>"})</a:t>
              </a:r>
              <a:endParaRPr lang="fr-MA" sz="1400" b="0" i="0">
                <a:solidFill>
                  <a:schemeClr val="bg1"/>
                </a:solidFill>
                <a:effectLst/>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7623AFB4-0E9A-130E-A64F-676370EC3C7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68</a:t>
            </a:fld>
            <a:endParaRPr lang="en-US" sz="1800" b="1">
              <a:solidFill>
                <a:srgbClr val="A8CEC3"/>
              </a:solidFill>
            </a:endParaRPr>
          </a:p>
        </p:txBody>
      </p:sp>
    </p:spTree>
    <p:extLst>
      <p:ext uri="{BB962C8B-B14F-4D97-AF65-F5344CB8AC3E}">
        <p14:creationId xmlns:p14="http://schemas.microsoft.com/office/powerpoint/2010/main" val="282307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487313"/>
          </a:xfrm>
          <a:prstGeom prst="rect">
            <a:avLst/>
          </a:prstGeom>
        </p:spPr>
        <p:txBody>
          <a:bodyPr lIns="0" tIns="0" rIns="0" bIns="0" rtlCol="0" anchor="t">
            <a:spAutoFit/>
          </a:bodyPr>
          <a:lstStyle/>
          <a:p>
            <a:pPr>
              <a:lnSpc>
                <a:spcPts val="3840"/>
              </a:lnSpc>
            </a:pPr>
            <a:r>
              <a:rPr lang="en-US" sz="3200" b="1">
                <a:solidFill>
                  <a:srgbClr val="545454"/>
                </a:solidFill>
                <a:latin typeface="Avenir Next LT Pro"/>
              </a:rPr>
              <a:t>BEST PRACTICES </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8334910"/>
          </a:xfrm>
          <a:prstGeom prst="rect">
            <a:avLst/>
          </a:prstGeom>
        </p:spPr>
        <p:txBody>
          <a:bodyPr wrap="square" lIns="0" tIns="0" rIns="0" bIns="0" rtlCol="0" anchor="t">
            <a:spAutoFit/>
          </a:bodyPr>
          <a:lstStyle/>
          <a:p>
            <a:pPr marL="342900" indent="-342900" algn="l">
              <a:lnSpc>
                <a:spcPct val="250000"/>
              </a:lnSpc>
              <a:buFont typeface="Arial" panose="020B0604020202020204" pitchFamily="34" charset="0"/>
              <a:buChar char="•"/>
            </a:pPr>
            <a:r>
              <a:rPr lang="fr-FR" sz="2000" b="1">
                <a:solidFill>
                  <a:srgbClr val="A8CEC3"/>
                </a:solidFill>
                <a:latin typeface="Avenir Next LT Pro" panose="020B0504020202020204" pitchFamily="34" charset="0"/>
              </a:rPr>
              <a:t>Évitez de faire des calculs dans la définition de votre DAG</a:t>
            </a:r>
          </a:p>
          <a:p>
            <a:pPr marL="800100" lvl="1" indent="-342900">
              <a:lnSpc>
                <a:spcPct val="250000"/>
              </a:lnSpc>
              <a:buFont typeface="Wingdings" panose="05000000000000000000" pitchFamily="2" charset="2"/>
              <a:buChar char="Ø"/>
            </a:pPr>
            <a:r>
              <a:rPr lang="fr-FR" sz="2000" b="1" i="0">
                <a:solidFill>
                  <a:srgbClr val="00B0F0"/>
                </a:solidFill>
                <a:effectLst/>
                <a:latin typeface="Avenir Next LT Pro" panose="020B0504020202020204" pitchFamily="34" charset="0"/>
              </a:rPr>
              <a:t>Récupération des informations d'identification à l'intérieur d'une tâche (plus efficace)</a:t>
            </a:r>
          </a:p>
          <a:p>
            <a:pPr marL="800100" lvl="1" indent="-342900">
              <a:lnSpc>
                <a:spcPct val="250000"/>
              </a:lnSpc>
              <a:buFont typeface="Arial" panose="020B0604020202020204" pitchFamily="34" charset="0"/>
              <a:buChar char="•"/>
            </a:pPr>
            <a:r>
              <a:rPr lang="fr-FR" sz="2000" b="0" i="0">
                <a:effectLst/>
                <a:latin typeface="Avenir Next LT Pro" panose="020B0504020202020204" pitchFamily="34" charset="0"/>
              </a:rPr>
              <a:t>De cette façon, les informations d'identification ne sont récupérées que lorsque la tâche est effectivement exécutée, ce qui rend le DAG beaucoup plus efficace. </a:t>
            </a:r>
          </a:p>
          <a:p>
            <a:pPr marL="800100" lvl="1" indent="-342900">
              <a:lnSpc>
                <a:spcPct val="250000"/>
              </a:lnSpc>
              <a:buFont typeface="Arial" panose="020B0604020202020204" pitchFamily="34" charset="0"/>
              <a:buChar char="•"/>
            </a:pPr>
            <a:r>
              <a:rPr lang="fr-FR" sz="2000" b="0" i="0">
                <a:effectLst/>
                <a:latin typeface="Avenir Next LT Pro" panose="020B0504020202020204" pitchFamily="34" charset="0"/>
              </a:rPr>
              <a:t>Ce type de propagation de calculs, dans lequel des calculs sont accidentellement inclus dans les définitions de DAG, peut être subtil et nécessite de la vigilance pour l'éviter. </a:t>
            </a:r>
          </a:p>
          <a:p>
            <a:pPr marL="800100" lvl="1" indent="-342900">
              <a:lnSpc>
                <a:spcPct val="250000"/>
              </a:lnSpc>
              <a:buFont typeface="Arial" panose="020B0604020202020204" pitchFamily="34" charset="0"/>
              <a:buChar char="•"/>
            </a:pPr>
            <a:r>
              <a:rPr lang="fr-FR" sz="2000" b="0" i="0">
                <a:effectLst/>
                <a:latin typeface="Avenir Next LT Pro" panose="020B0504020202020204" pitchFamily="34" charset="0"/>
              </a:rPr>
              <a:t>De plus, certains cas peuvent être plus problématiques que d'autres : il est possible que le chargement répété d'un fichier de configuration à partir d'un système de fichiers local ne pose pas de problème, mais le chargement répété à partir d'un stockage cloud ou d'une base de données peut être moins souhaitable.</a:t>
            </a:r>
            <a:endParaRPr lang="fr-FR" sz="2000" b="1">
              <a:latin typeface="Avenir Next LT Pro" panose="020B0504020202020204" pitchFamily="34" charset="0"/>
            </a:endParaRPr>
          </a:p>
          <a:p>
            <a:pPr lvl="1">
              <a:lnSpc>
                <a:spcPct val="250000"/>
              </a:lnSpc>
            </a:pPr>
            <a:endParaRPr lang="fr-FR" sz="2000" b="1">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i="0">
              <a:solidFill>
                <a:srgbClr val="00B0F0"/>
              </a:solidFill>
              <a:effectLst/>
              <a:latin typeface="Avenir Next LT Pro" panose="020B0504020202020204" pitchFamily="34" charset="0"/>
              <a:cs typeface="Vani" panose="02040502050405020303" pitchFamily="18" charset="0"/>
            </a:endParaRPr>
          </a:p>
        </p:txBody>
      </p:sp>
      <p:sp>
        <p:nvSpPr>
          <p:cNvPr id="25" name="Espace réservé du numéro de diapositive 24">
            <a:extLst>
              <a:ext uri="{FF2B5EF4-FFF2-40B4-BE49-F238E27FC236}">
                <a16:creationId xmlns:a16="http://schemas.microsoft.com/office/drawing/2014/main" id="{AE9C8703-5C1C-EA5A-4761-DA91C82B92D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69</a:t>
            </a:fld>
            <a:endParaRPr lang="en-US" sz="1800" b="1">
              <a:solidFill>
                <a:srgbClr val="A8CEC3"/>
              </a:solidFill>
            </a:endParaRPr>
          </a:p>
        </p:txBody>
      </p:sp>
    </p:spTree>
    <p:extLst>
      <p:ext uri="{BB962C8B-B14F-4D97-AF65-F5344CB8AC3E}">
        <p14:creationId xmlns:p14="http://schemas.microsoft.com/office/powerpoint/2010/main" val="264045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dissolve">
                                      <p:cBhvr>
                                        <p:cTn id="2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APACHE AIRFLOW</a:t>
            </a:r>
          </a:p>
        </p:txBody>
      </p:sp>
      <p:sp>
        <p:nvSpPr>
          <p:cNvPr id="3" name="TextBox 3"/>
          <p:cNvSpPr txBox="1"/>
          <p:nvPr/>
        </p:nvSpPr>
        <p:spPr>
          <a:xfrm>
            <a:off x="1336030" y="2643117"/>
            <a:ext cx="15232471" cy="6417462"/>
          </a:xfrm>
          <a:prstGeom prst="rect">
            <a:avLst/>
          </a:prstGeom>
        </p:spPr>
        <p:txBody>
          <a:bodyPr lIns="0" tIns="0" rIns="0" bIns="0" rtlCol="0" anchor="t">
            <a:spAutoFit/>
          </a:bodyPr>
          <a:lstStyle/>
          <a:p>
            <a:pPr marL="342900" indent="-342900">
              <a:lnSpc>
                <a:spcPts val="4200"/>
              </a:lnSpc>
              <a:buFont typeface="Arial" panose="020B0604020202020204" pitchFamily="34" charset="0"/>
              <a:buChar char="•"/>
            </a:pPr>
            <a:r>
              <a:rPr lang="en-US" sz="2800" spc="27">
                <a:solidFill>
                  <a:srgbClr val="0FC8DE"/>
                </a:solidFill>
                <a:latin typeface="Avenir Next LT Pro Light" panose="020B0304020202020204" pitchFamily="34" charset="0"/>
              </a:rPr>
              <a:t>Apache Airflow</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est</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une</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plateforme</a:t>
            </a:r>
            <a:r>
              <a:rPr lang="en-US" sz="2800" spc="27">
                <a:solidFill>
                  <a:srgbClr val="545454"/>
                </a:solidFill>
                <a:latin typeface="Avenir Next LT Pro Light" panose="020B0304020202020204" pitchFamily="34" charset="0"/>
              </a:rPr>
              <a:t> de planification de flux de travail open-source, très </a:t>
            </a:r>
            <a:r>
              <a:rPr lang="en-US" sz="2800" spc="27" err="1">
                <a:solidFill>
                  <a:srgbClr val="545454"/>
                </a:solidFill>
                <a:latin typeface="Avenir Next LT Pro Light" panose="020B0304020202020204" pitchFamily="34" charset="0"/>
              </a:rPr>
              <a:t>utilisée</a:t>
            </a:r>
            <a:r>
              <a:rPr lang="en-US" sz="2800" spc="27">
                <a:solidFill>
                  <a:srgbClr val="545454"/>
                </a:solidFill>
                <a:latin typeface="Avenir Next LT Pro Light" panose="020B0304020202020204" pitchFamily="34" charset="0"/>
              </a:rPr>
              <a:t> dans le </a:t>
            </a:r>
            <a:r>
              <a:rPr lang="en-US" sz="2800" spc="27" err="1">
                <a:solidFill>
                  <a:srgbClr val="545454"/>
                </a:solidFill>
                <a:latin typeface="Avenir Next LT Pro Light" panose="020B0304020202020204" pitchFamily="34" charset="0"/>
              </a:rPr>
              <a:t>domaine</a:t>
            </a:r>
            <a:r>
              <a:rPr lang="en-US" sz="2800" spc="27">
                <a:solidFill>
                  <a:srgbClr val="545454"/>
                </a:solidFill>
                <a:latin typeface="Avenir Next LT Pro Light" panose="020B0304020202020204" pitchFamily="34" charset="0"/>
              </a:rPr>
              <a:t> de </a:t>
            </a:r>
            <a:r>
              <a:rPr lang="en-US" sz="2800" spc="27" err="1">
                <a:solidFill>
                  <a:srgbClr val="545454"/>
                </a:solidFill>
                <a:latin typeface="Avenir Next LT Pro Light" panose="020B0304020202020204" pitchFamily="34" charset="0"/>
              </a:rPr>
              <a:t>l'ingénierie</a:t>
            </a:r>
            <a:r>
              <a:rPr lang="en-US" sz="2800" spc="27">
                <a:solidFill>
                  <a:srgbClr val="545454"/>
                </a:solidFill>
                <a:latin typeface="Avenir Next LT Pro Light" panose="020B0304020202020204" pitchFamily="34" charset="0"/>
              </a:rPr>
              <a:t> des </a:t>
            </a:r>
            <a:r>
              <a:rPr lang="en-US" sz="2800" spc="27" err="1">
                <a:solidFill>
                  <a:srgbClr val="545454"/>
                </a:solidFill>
                <a:latin typeface="Avenir Next LT Pro Light" panose="020B0304020202020204" pitchFamily="34" charset="0"/>
              </a:rPr>
              <a:t>données</a:t>
            </a:r>
            <a:r>
              <a:rPr lang="en-US" sz="2800" spc="27">
                <a:solidFill>
                  <a:srgbClr val="545454"/>
                </a:solidFill>
                <a:latin typeface="Avenir Next LT Pro Light" panose="020B0304020202020204" pitchFamily="34" charset="0"/>
              </a:rPr>
              <a:t>.</a:t>
            </a:r>
          </a:p>
          <a:p>
            <a:pPr marL="342900" indent="-3429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spc="27">
                <a:solidFill>
                  <a:srgbClr val="545454"/>
                </a:solidFill>
                <a:latin typeface="Avenir Next LT Pro Light" panose="020B0304020202020204" pitchFamily="34" charset="0"/>
              </a:rPr>
              <a:t>La </a:t>
            </a:r>
            <a:r>
              <a:rPr lang="en-US" sz="2800" spc="27" err="1">
                <a:solidFill>
                  <a:srgbClr val="545454"/>
                </a:solidFill>
                <a:latin typeface="Avenir Next LT Pro Light" panose="020B0304020202020204" pitchFamily="34" charset="0"/>
              </a:rPr>
              <a:t>plateforme</a:t>
            </a:r>
            <a:r>
              <a:rPr lang="en-US" sz="2800" spc="27">
                <a:solidFill>
                  <a:srgbClr val="545454"/>
                </a:solidFill>
                <a:latin typeface="Avenir Next LT Pro Light" panose="020B0304020202020204" pitchFamily="34" charset="0"/>
              </a:rPr>
              <a:t> </a:t>
            </a:r>
            <a:r>
              <a:rPr lang="en-US" sz="2800" spc="27">
                <a:solidFill>
                  <a:srgbClr val="0FC8DE"/>
                </a:solidFill>
                <a:latin typeface="Avenir Next LT Pro Light" panose="020B0304020202020204" pitchFamily="34" charset="0"/>
              </a:rPr>
              <a:t>Apache Airflow</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permet</a:t>
            </a:r>
            <a:r>
              <a:rPr lang="en-US" sz="2800" spc="27">
                <a:solidFill>
                  <a:srgbClr val="545454"/>
                </a:solidFill>
                <a:latin typeface="Avenir Next LT Pro Light" panose="020B0304020202020204" pitchFamily="34" charset="0"/>
              </a:rPr>
              <a:t> de </a:t>
            </a:r>
            <a:r>
              <a:rPr lang="en-US" sz="2800" spc="27" err="1">
                <a:solidFill>
                  <a:srgbClr val="545454"/>
                </a:solidFill>
                <a:latin typeface="Avenir Next LT Pro Light" panose="020B0304020202020204" pitchFamily="34" charset="0"/>
              </a:rPr>
              <a:t>créer</a:t>
            </a:r>
            <a:r>
              <a:rPr lang="en-US" sz="2800" spc="27">
                <a:solidFill>
                  <a:srgbClr val="545454"/>
                </a:solidFill>
                <a:latin typeface="Avenir Next LT Pro Light" panose="020B0304020202020204" pitchFamily="34" charset="0"/>
              </a:rPr>
              <a:t>, de </a:t>
            </a:r>
            <a:r>
              <a:rPr lang="en-US" sz="2800" spc="27" err="1">
                <a:solidFill>
                  <a:srgbClr val="545454"/>
                </a:solidFill>
                <a:latin typeface="Avenir Next LT Pro Light" panose="020B0304020202020204" pitchFamily="34" charset="0"/>
              </a:rPr>
              <a:t>planifier</a:t>
            </a:r>
            <a:r>
              <a:rPr lang="en-US" sz="2800" spc="27">
                <a:solidFill>
                  <a:srgbClr val="545454"/>
                </a:solidFill>
                <a:latin typeface="Avenir Next LT Pro Light" panose="020B0304020202020204" pitchFamily="34" charset="0"/>
              </a:rPr>
              <a:t> et de </a:t>
            </a:r>
            <a:r>
              <a:rPr lang="en-US" sz="2800" spc="27" err="1">
                <a:solidFill>
                  <a:srgbClr val="545454"/>
                </a:solidFill>
                <a:latin typeface="Avenir Next LT Pro Light" panose="020B0304020202020204" pitchFamily="34" charset="0"/>
              </a:rPr>
              <a:t>surveiller</a:t>
            </a:r>
            <a:r>
              <a:rPr lang="en-US" sz="2800" spc="27">
                <a:solidFill>
                  <a:srgbClr val="545454"/>
                </a:solidFill>
                <a:latin typeface="Avenir Next LT Pro Light" panose="020B0304020202020204" pitchFamily="34" charset="0"/>
              </a:rPr>
              <a:t> des </a:t>
            </a:r>
            <a:r>
              <a:rPr lang="en-US" sz="2800" spc="27">
                <a:solidFill>
                  <a:srgbClr val="E9462C"/>
                </a:solidFill>
                <a:latin typeface="Avenir Next LT Pro Light" panose="020B0304020202020204" pitchFamily="34" charset="0"/>
              </a:rPr>
              <a:t>workflows</a:t>
            </a:r>
            <a:r>
              <a:rPr lang="en-US" sz="2800" spc="27">
                <a:solidFill>
                  <a:srgbClr val="545454"/>
                </a:solidFill>
                <a:latin typeface="Avenir Next LT Pro Light" panose="020B0304020202020204" pitchFamily="34" charset="0"/>
              </a:rPr>
              <a:t> (flux de travail) par le </a:t>
            </a:r>
            <a:r>
              <a:rPr lang="en-US" sz="2800" spc="27" err="1">
                <a:solidFill>
                  <a:srgbClr val="545454"/>
                </a:solidFill>
                <a:latin typeface="Avenir Next LT Pro Light" panose="020B0304020202020204" pitchFamily="34" charset="0"/>
              </a:rPr>
              <a:t>biais</a:t>
            </a:r>
            <a:r>
              <a:rPr lang="en-US" sz="2800" spc="27">
                <a:solidFill>
                  <a:srgbClr val="545454"/>
                </a:solidFill>
                <a:latin typeface="Avenir Next LT Pro Light" panose="020B0304020202020204" pitchFamily="34" charset="0"/>
              </a:rPr>
              <a:t> de la </a:t>
            </a:r>
            <a:r>
              <a:rPr lang="en-US" sz="2800" spc="27" err="1">
                <a:solidFill>
                  <a:srgbClr val="545454"/>
                </a:solidFill>
                <a:latin typeface="Avenir Next LT Pro Light" panose="020B0304020202020204" pitchFamily="34" charset="0"/>
              </a:rPr>
              <a:t>programmation</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informatique</a:t>
            </a:r>
            <a:r>
              <a:rPr lang="en-US" sz="2800" spc="27">
                <a:solidFill>
                  <a:srgbClr val="545454"/>
                </a:solidFill>
                <a:latin typeface="Avenir Next LT Pro Light" panose="020B0304020202020204" pitchFamily="34" charset="0"/>
              </a:rPr>
              <a:t>. Il </a:t>
            </a:r>
            <a:r>
              <a:rPr lang="en-US" sz="2800" spc="27" err="1">
                <a:solidFill>
                  <a:srgbClr val="545454"/>
                </a:solidFill>
                <a:latin typeface="Avenir Next LT Pro Light" panose="020B0304020202020204" pitchFamily="34" charset="0"/>
              </a:rPr>
              <a:t>s’agit</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d’une</a:t>
            </a:r>
            <a:r>
              <a:rPr lang="en-US" sz="2800" spc="27">
                <a:solidFill>
                  <a:srgbClr val="545454"/>
                </a:solidFill>
                <a:latin typeface="Avenir Next LT Pro Light" panose="020B0304020202020204" pitchFamily="34" charset="0"/>
              </a:rPr>
              <a:t> solution </a:t>
            </a:r>
            <a:r>
              <a:rPr lang="en-US" sz="2800" spc="27" err="1">
                <a:solidFill>
                  <a:srgbClr val="545454"/>
                </a:solidFill>
                <a:latin typeface="Avenir Next LT Pro Light" panose="020B0304020202020204" pitchFamily="34" charset="0"/>
              </a:rPr>
              <a:t>totalement</a:t>
            </a:r>
            <a:r>
              <a:rPr lang="en-US" sz="2800" spc="27">
                <a:solidFill>
                  <a:srgbClr val="545454"/>
                </a:solidFill>
                <a:latin typeface="Avenir Next LT Pro Light" panose="020B0304020202020204" pitchFamily="34" charset="0"/>
              </a:rPr>
              <a:t> open source, très utile pour </a:t>
            </a:r>
            <a:r>
              <a:rPr lang="en-US" sz="2800" spc="27" err="1">
                <a:solidFill>
                  <a:srgbClr val="545454"/>
                </a:solidFill>
                <a:latin typeface="Avenir Next LT Pro Light" panose="020B0304020202020204" pitchFamily="34" charset="0"/>
              </a:rPr>
              <a:t>l’architecture</a:t>
            </a:r>
            <a:r>
              <a:rPr lang="en-US" sz="2800" spc="27">
                <a:solidFill>
                  <a:srgbClr val="545454"/>
                </a:solidFill>
                <a:latin typeface="Avenir Next LT Pro Light" panose="020B0304020202020204" pitchFamily="34" charset="0"/>
              </a:rPr>
              <a:t> et </a:t>
            </a:r>
            <a:r>
              <a:rPr lang="en-US" sz="2800" spc="27" err="1">
                <a:solidFill>
                  <a:srgbClr val="545454"/>
                </a:solidFill>
                <a:latin typeface="Avenir Next LT Pro Light" panose="020B0304020202020204" pitchFamily="34" charset="0"/>
              </a:rPr>
              <a:t>l’orchestration</a:t>
            </a:r>
            <a:r>
              <a:rPr lang="en-US" sz="2800" spc="27">
                <a:solidFill>
                  <a:srgbClr val="545454"/>
                </a:solidFill>
                <a:latin typeface="Avenir Next LT Pro Light" panose="020B0304020202020204" pitchFamily="34" charset="0"/>
              </a:rPr>
              <a:t> de pipelines de </a:t>
            </a:r>
            <a:r>
              <a:rPr lang="en-US" sz="2800" spc="27" err="1">
                <a:solidFill>
                  <a:srgbClr val="545454"/>
                </a:solidFill>
                <a:latin typeface="Avenir Next LT Pro Light" panose="020B0304020202020204" pitchFamily="34" charset="0"/>
              </a:rPr>
              <a:t>données</a:t>
            </a:r>
            <a:r>
              <a:rPr lang="en-US" sz="2800" spc="27">
                <a:solidFill>
                  <a:srgbClr val="545454"/>
                </a:solidFill>
                <a:latin typeface="Avenir Next LT Pro Light" panose="020B0304020202020204" pitchFamily="34" charset="0"/>
              </a:rPr>
              <a:t> complexes et le lancer de </a:t>
            </a:r>
            <a:r>
              <a:rPr lang="en-US" sz="2800" spc="27" err="1">
                <a:solidFill>
                  <a:srgbClr val="545454"/>
                </a:solidFill>
                <a:latin typeface="Avenir Next LT Pro Light" panose="020B0304020202020204" pitchFamily="34" charset="0"/>
              </a:rPr>
              <a:t>tâches</a:t>
            </a:r>
            <a:r>
              <a:rPr lang="en-US" sz="2800" spc="27">
                <a:solidFill>
                  <a:srgbClr val="545454"/>
                </a:solidFill>
                <a:latin typeface="Avenir Next LT Pro Light" panose="020B0304020202020204" pitchFamily="34" charset="0"/>
              </a:rPr>
              <a:t>.</a:t>
            </a:r>
          </a:p>
          <a:p>
            <a:pPr marL="342900" indent="-3429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a:p>
            <a:pPr marL="342900" indent="-342900">
              <a:lnSpc>
                <a:spcPts val="4200"/>
              </a:lnSpc>
              <a:buFont typeface="Arial" panose="020B0604020202020204" pitchFamily="34" charset="0"/>
              <a:buChar char="•"/>
            </a:pPr>
            <a:r>
              <a:rPr lang="en-US" sz="2800" spc="27">
                <a:solidFill>
                  <a:srgbClr val="E9462C"/>
                </a:solidFill>
                <a:latin typeface="Avenir Next LT Pro Light" panose="020B0304020202020204" pitchFamily="34" charset="0"/>
              </a:rPr>
              <a:t>Les workflows</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sont</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architecturés</a:t>
            </a:r>
            <a:r>
              <a:rPr lang="en-US" sz="2800" spc="27">
                <a:solidFill>
                  <a:srgbClr val="545454"/>
                </a:solidFill>
                <a:latin typeface="Avenir Next LT Pro Light" panose="020B0304020202020204" pitchFamily="34" charset="0"/>
              </a:rPr>
              <a:t> et </a:t>
            </a:r>
            <a:r>
              <a:rPr lang="en-US" sz="2800" spc="27" err="1">
                <a:solidFill>
                  <a:srgbClr val="545454"/>
                </a:solidFill>
                <a:latin typeface="Avenir Next LT Pro Light" panose="020B0304020202020204" pitchFamily="34" charset="0"/>
              </a:rPr>
              <a:t>exprimés</a:t>
            </a:r>
            <a:r>
              <a:rPr lang="en-US" sz="2800" spc="27">
                <a:solidFill>
                  <a:srgbClr val="545454"/>
                </a:solidFill>
                <a:latin typeface="Avenir Next LT Pro Light" panose="020B0304020202020204" pitchFamily="34" charset="0"/>
              </a:rPr>
              <a:t> sous </a:t>
            </a:r>
            <a:r>
              <a:rPr lang="en-US" sz="2800" spc="27" err="1">
                <a:solidFill>
                  <a:srgbClr val="545454"/>
                </a:solidFill>
                <a:latin typeface="Avenir Next LT Pro Light" panose="020B0304020202020204" pitchFamily="34" charset="0"/>
              </a:rPr>
              <a:t>forme</a:t>
            </a:r>
            <a:r>
              <a:rPr lang="en-US" sz="2800" spc="27">
                <a:solidFill>
                  <a:srgbClr val="545454"/>
                </a:solidFill>
                <a:latin typeface="Avenir Next LT Pro Light" panose="020B0304020202020204" pitchFamily="34" charset="0"/>
              </a:rPr>
              <a:t> de </a:t>
            </a:r>
            <a:r>
              <a:rPr lang="en-US" sz="2800" spc="27">
                <a:solidFill>
                  <a:srgbClr val="01B44A"/>
                </a:solidFill>
                <a:latin typeface="Avenir Next LT Pro Light" panose="020B0304020202020204" pitchFamily="34" charset="0"/>
              </a:rPr>
              <a:t>Directed Acyclic Graphs (DAGs)</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Graphe</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orienté</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acyclique</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en</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français</a:t>
            </a:r>
            <a:r>
              <a:rPr lang="en-US" sz="2800" spc="27">
                <a:solidFill>
                  <a:srgbClr val="545454"/>
                </a:solidFill>
                <a:latin typeface="Avenir Next LT Pro Light" panose="020B0304020202020204" pitchFamily="34" charset="0"/>
              </a:rPr>
              <a:t> , </a:t>
            </a:r>
            <a:r>
              <a:rPr lang="en-US" sz="2800" spc="27" err="1">
                <a:solidFill>
                  <a:srgbClr val="545454"/>
                </a:solidFill>
                <a:latin typeface="Avenir Next LT Pro Light" panose="020B0304020202020204" pitchFamily="34" charset="0"/>
              </a:rPr>
              <a:t>dont</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chaque</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noeud</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représente</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une</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tâche</a:t>
            </a:r>
            <a:r>
              <a:rPr lang="en-US" sz="2800" spc="27">
                <a:solidFill>
                  <a:srgbClr val="545454"/>
                </a:solidFill>
                <a:latin typeface="Avenir Next LT Pro Light" panose="020B0304020202020204" pitchFamily="34" charset="0"/>
              </a:rPr>
              <a:t> </a:t>
            </a:r>
            <a:r>
              <a:rPr lang="en-US" sz="2800" spc="27" err="1">
                <a:solidFill>
                  <a:srgbClr val="545454"/>
                </a:solidFill>
                <a:latin typeface="Avenir Next LT Pro Light" panose="020B0304020202020204" pitchFamily="34" charset="0"/>
              </a:rPr>
              <a:t>spécifique</a:t>
            </a:r>
            <a:r>
              <a:rPr lang="en-US" sz="2800" spc="27">
                <a:solidFill>
                  <a:srgbClr val="545454"/>
                </a:solidFill>
                <a:latin typeface="Avenir Next LT Pro Light" panose="020B0304020202020204" pitchFamily="34" charset="0"/>
              </a:rPr>
              <a:t>. </a:t>
            </a:r>
          </a:p>
          <a:p>
            <a:pPr>
              <a:lnSpc>
                <a:spcPts val="4200"/>
              </a:lnSpc>
            </a:pPr>
            <a:endParaRPr lang="en-US" sz="2800" spc="27">
              <a:solidFill>
                <a:srgbClr val="545454"/>
              </a:solidFill>
              <a:latin typeface="Avenir Next LT Pro Light" panose="020B0304020202020204" pitchFamily="34" charset="0"/>
            </a:endParaRP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3" name="Espace réservé du numéro de diapositive 24">
            <a:extLst>
              <a:ext uri="{FF2B5EF4-FFF2-40B4-BE49-F238E27FC236}">
                <a16:creationId xmlns:a16="http://schemas.microsoft.com/office/drawing/2014/main" id="{DE0B6479-57EE-A797-6AC0-E7EAC843D16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7</a:t>
            </a:fld>
            <a:endParaRPr lang="en-US" sz="1800" b="1">
              <a:solidFill>
                <a:srgbClr val="A8CEC3"/>
              </a:solidFill>
            </a:endParaRPr>
          </a:p>
        </p:txBody>
      </p:sp>
    </p:spTree>
    <p:extLst>
      <p:ext uri="{BB962C8B-B14F-4D97-AF65-F5344CB8AC3E}">
        <p14:creationId xmlns:p14="http://schemas.microsoft.com/office/powerpoint/2010/main" val="13632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249669" y="4079106"/>
            <a:ext cx="8084820" cy="2128788"/>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panose="020B0504020202020204" pitchFamily="34" charset="0"/>
              </a:rPr>
              <a:t>TASKS &amp; OPERATORS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05.</a:t>
            </a:r>
          </a:p>
        </p:txBody>
      </p:sp>
    </p:spTree>
    <p:extLst>
      <p:ext uri="{BB962C8B-B14F-4D97-AF65-F5344CB8AC3E}">
        <p14:creationId xmlns:p14="http://schemas.microsoft.com/office/powerpoint/2010/main" val="1216397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C22BFE2E-0DFD-4C74-37D3-E34ABED60A2D}"/>
              </a:ext>
            </a:extLst>
          </p:cNvPr>
          <p:cNvSpPr txBox="1"/>
          <p:nvPr/>
        </p:nvSpPr>
        <p:spPr>
          <a:xfrm>
            <a:off x="1492573" y="1868779"/>
            <a:ext cx="15577870" cy="4957063"/>
          </a:xfrm>
          <a:prstGeom prst="rect">
            <a:avLst/>
          </a:prstGeom>
        </p:spPr>
        <p:txBody>
          <a:bodyPr lIns="0" tIns="0" rIns="0" bIns="0" rtlCol="0" anchor="t">
            <a:spAutoFit/>
          </a:bodyPr>
          <a:lstStyle/>
          <a:p>
            <a:pPr algn="l">
              <a:lnSpc>
                <a:spcPct val="200000"/>
              </a:lnSpc>
            </a:pPr>
            <a:endParaRPr lang="fr-FR" b="1" i="0">
              <a:solidFill>
                <a:srgbClr val="A8CEC3"/>
              </a:solidFill>
              <a:effectLst/>
              <a:latin typeface="Avenir Next LT Pro" panose="020B0504020202020204" pitchFamily="34" charset="0"/>
              <a:cs typeface="Vani" panose="020B0502040204020203" pitchFamily="18" charset="0"/>
            </a:endParaRPr>
          </a:p>
          <a:p>
            <a:pPr algn="l">
              <a:lnSpc>
                <a:spcPct val="200000"/>
              </a:lnSpc>
            </a:pPr>
            <a:r>
              <a:rPr lang="fr-FR" b="1" i="0">
                <a:solidFill>
                  <a:srgbClr val="A8CEC3"/>
                </a:solidFill>
                <a:effectLst/>
                <a:latin typeface="Avenir Next LT Pro" panose="020B0504020202020204" pitchFamily="34" charset="0"/>
                <a:cs typeface="Vani" panose="020B0502040204020203" pitchFamily="18" charset="0"/>
              </a:rPr>
              <a:t>Une tâche </a:t>
            </a:r>
            <a:r>
              <a:rPr lang="fr-FR" b="0" i="0">
                <a:effectLst/>
                <a:latin typeface="Avenir Next LT Pro" panose="020B0504020202020204" pitchFamily="34" charset="0"/>
                <a:cs typeface="Vani" panose="020B0502040204020203" pitchFamily="18" charset="0"/>
              </a:rPr>
              <a:t>est l'unité de base d'exécution dans Airflow. Les tâches sont organisées en DAG, puis des dépendances amont et aval sont définies entre elles afin d'exprimer l'ordre dans lequel elles doivent être exécutées.</a:t>
            </a:r>
          </a:p>
          <a:p>
            <a:pPr algn="l">
              <a:lnSpc>
                <a:spcPct val="200000"/>
              </a:lnSpc>
            </a:pPr>
            <a:endParaRPr lang="fr-FR" b="0" i="0">
              <a:effectLst/>
              <a:latin typeface="Avenir Next LT Pro" panose="020B0504020202020204" pitchFamily="34" charset="0"/>
              <a:cs typeface="Vani" panose="020B0502040204020203" pitchFamily="18" charset="0"/>
            </a:endParaRPr>
          </a:p>
          <a:p>
            <a:pPr algn="l">
              <a:lnSpc>
                <a:spcPct val="200000"/>
              </a:lnSpc>
            </a:pPr>
            <a:r>
              <a:rPr lang="fr-FR" b="0" i="0">
                <a:effectLst/>
                <a:latin typeface="Avenir Next LT Pro" panose="020B0504020202020204" pitchFamily="34" charset="0"/>
                <a:cs typeface="Vani" panose="020B0502040204020203" pitchFamily="18" charset="0"/>
              </a:rPr>
              <a:t>Il existe trois types de tâches de base :</a:t>
            </a:r>
          </a:p>
          <a:p>
            <a:pPr marL="742950" lvl="1" indent="-285750">
              <a:lnSpc>
                <a:spcPct val="200000"/>
              </a:lnSpc>
              <a:buFont typeface="Arial" panose="020B0604020202020204" pitchFamily="34" charset="0"/>
              <a:buChar char="•"/>
            </a:pPr>
            <a:r>
              <a:rPr lang="fr-FR" b="1" i="0">
                <a:solidFill>
                  <a:srgbClr val="62A0DF"/>
                </a:solidFill>
                <a:effectLst/>
                <a:latin typeface="Avenir Next LT Pro" panose="020B0504020202020204" pitchFamily="34" charset="0"/>
                <a:cs typeface="Vani" panose="020B0502040204020203" pitchFamily="18" charset="0"/>
              </a:rPr>
              <a:t>Les opérateurs</a:t>
            </a:r>
            <a:r>
              <a:rPr lang="fr-FR" b="0" i="0">
                <a:effectLst/>
                <a:latin typeface="Avenir Next LT Pro" panose="020B0504020202020204" pitchFamily="34" charset="0"/>
                <a:cs typeface="Vani" panose="020B0502040204020203" pitchFamily="18" charset="0"/>
              </a:rPr>
              <a:t>, des modèles de tâches prédéfinis que vous pouvez rapidement combiner pour construire la plupart des parties de vos DAG.</a:t>
            </a:r>
          </a:p>
          <a:p>
            <a:pPr marL="742950" lvl="1" indent="-285750">
              <a:lnSpc>
                <a:spcPct val="200000"/>
              </a:lnSpc>
              <a:buFont typeface="Arial" panose="020B0604020202020204" pitchFamily="34" charset="0"/>
              <a:buChar char="•"/>
            </a:pPr>
            <a:r>
              <a:rPr lang="fr-FR" b="1" i="0">
                <a:solidFill>
                  <a:srgbClr val="62A0DF"/>
                </a:solidFill>
                <a:effectLst/>
                <a:latin typeface="Avenir Next LT Pro" panose="020B0504020202020204" pitchFamily="34" charset="0"/>
                <a:cs typeface="Vani" panose="020B0502040204020203" pitchFamily="18" charset="0"/>
              </a:rPr>
              <a:t>Les capteurs (</a:t>
            </a:r>
            <a:r>
              <a:rPr lang="fr-FR" b="1" i="0" err="1">
                <a:solidFill>
                  <a:srgbClr val="62A0DF"/>
                </a:solidFill>
                <a:effectLst/>
                <a:latin typeface="Avenir Next LT Pro" panose="020B0504020202020204" pitchFamily="34" charset="0"/>
                <a:cs typeface="Vani" panose="020B0502040204020203" pitchFamily="18" charset="0"/>
              </a:rPr>
              <a:t>Sensors</a:t>
            </a:r>
            <a:r>
              <a:rPr lang="fr-FR" b="1" i="0">
                <a:solidFill>
                  <a:srgbClr val="62A0DF"/>
                </a:solidFill>
                <a:effectLst/>
                <a:latin typeface="Avenir Next LT Pro" panose="020B0504020202020204" pitchFamily="34" charset="0"/>
                <a:cs typeface="Vani" panose="020B0502040204020203" pitchFamily="18" charset="0"/>
              </a:rPr>
              <a:t>)</a:t>
            </a:r>
            <a:r>
              <a:rPr lang="fr-FR" b="0" i="0">
                <a:solidFill>
                  <a:srgbClr val="62A0DF"/>
                </a:solidFill>
                <a:effectLst/>
                <a:latin typeface="Avenir Next LT Pro" panose="020B0504020202020204" pitchFamily="34" charset="0"/>
                <a:cs typeface="Vani" panose="020B0502040204020203" pitchFamily="18" charset="0"/>
              </a:rPr>
              <a:t>, </a:t>
            </a:r>
            <a:r>
              <a:rPr lang="fr-FR" b="0" i="0">
                <a:effectLst/>
                <a:latin typeface="Avenir Next LT Pro" panose="020B0504020202020204" pitchFamily="34" charset="0"/>
                <a:cs typeface="Vani" panose="020B0502040204020203" pitchFamily="18" charset="0"/>
              </a:rPr>
              <a:t>une sous-classe spéciale d'opérateurs qui attendent uniquement un événement externe.</a:t>
            </a:r>
          </a:p>
          <a:p>
            <a:pPr marL="742950" lvl="1" indent="-285750">
              <a:lnSpc>
                <a:spcPct val="200000"/>
              </a:lnSpc>
              <a:buFont typeface="Arial" panose="020B0604020202020204" pitchFamily="34" charset="0"/>
              <a:buChar char="•"/>
            </a:pPr>
            <a:r>
              <a:rPr lang="fr-FR" b="1" i="0">
                <a:solidFill>
                  <a:srgbClr val="62A0DF"/>
                </a:solidFill>
                <a:effectLst/>
                <a:latin typeface="Avenir Next LT Pro" panose="020B0504020202020204" pitchFamily="34" charset="0"/>
                <a:cs typeface="Vani" panose="020B0502040204020203" pitchFamily="18" charset="0"/>
              </a:rPr>
              <a:t>Les tâches </a:t>
            </a:r>
            <a:r>
              <a:rPr lang="fr-FR" b="1" i="0" err="1">
                <a:solidFill>
                  <a:srgbClr val="62A0DF"/>
                </a:solidFill>
                <a:effectLst/>
                <a:latin typeface="Avenir Next LT Pro" panose="020B0504020202020204" pitchFamily="34" charset="0"/>
                <a:cs typeface="Vani" panose="020B0502040204020203" pitchFamily="18" charset="0"/>
              </a:rPr>
              <a:t>TaskFlow</a:t>
            </a:r>
            <a:r>
              <a:rPr lang="fr-FR" b="1" err="1">
                <a:solidFill>
                  <a:srgbClr val="62A0DF"/>
                </a:solidFill>
                <a:latin typeface="Avenir Next LT Pro" panose="020B0504020202020204" pitchFamily="34" charset="0"/>
                <a:cs typeface="Vani" panose="020B0502040204020203" pitchFamily="18" charset="0"/>
              </a:rPr>
              <a:t>-decorated</a:t>
            </a:r>
            <a:r>
              <a:rPr lang="fr-FR" b="1">
                <a:solidFill>
                  <a:srgbClr val="62A0DF"/>
                </a:solidFill>
                <a:latin typeface="Avenir Next LT Pro" panose="020B0504020202020204" pitchFamily="34" charset="0"/>
                <a:cs typeface="Vani" panose="020B0502040204020203" pitchFamily="18" charset="0"/>
              </a:rPr>
              <a:t> </a:t>
            </a:r>
            <a:r>
              <a:rPr lang="fr-FR" b="0" i="0">
                <a:effectLst/>
                <a:latin typeface="Avenir Next LT Pro" panose="020B0504020202020204" pitchFamily="34" charset="0"/>
                <a:cs typeface="Vani" panose="020B0502040204020203" pitchFamily="18" charset="0"/>
              </a:rPr>
              <a:t>avec @task, qui sont des fonctions Python personnalisées encapsulées en tant que tâches.</a:t>
            </a:r>
          </a:p>
          <a:p>
            <a:pPr>
              <a:lnSpc>
                <a:spcPct val="200000"/>
              </a:lnSpc>
            </a:pPr>
            <a:endParaRPr lang="en-US" sz="2000" spc="26">
              <a:latin typeface="Avenir Next LT Pro" panose="020B0504020202020204" pitchFamily="34" charset="0"/>
              <a:cs typeface="Vani" panose="020B0502040204020203" pitchFamily="18" charset="0"/>
            </a:endParaRPr>
          </a:p>
        </p:txBody>
      </p:sp>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a:rPr>
              <a:t>Tasks (Tâches)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2" name="Espace réservé du numéro de diapositive 24">
            <a:extLst>
              <a:ext uri="{FF2B5EF4-FFF2-40B4-BE49-F238E27FC236}">
                <a16:creationId xmlns:a16="http://schemas.microsoft.com/office/drawing/2014/main" id="{69719F1F-0A34-6601-3697-2406794AA60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71</a:t>
            </a:fld>
            <a:endParaRPr lang="en-US" sz="1800" b="1">
              <a:solidFill>
                <a:srgbClr val="A8CEC3"/>
              </a:solidFill>
            </a:endParaRPr>
          </a:p>
        </p:txBody>
      </p:sp>
      <p:pic>
        <p:nvPicPr>
          <p:cNvPr id="12" name="Picture 11">
            <a:extLst>
              <a:ext uri="{FF2B5EF4-FFF2-40B4-BE49-F238E27FC236}">
                <a16:creationId xmlns:a16="http://schemas.microsoft.com/office/drawing/2014/main" id="{33E87098-E121-887C-C151-81B73EFCE57D}"/>
              </a:ext>
            </a:extLst>
          </p:cNvPr>
          <p:cNvPicPr>
            <a:picLocks noChangeAspect="1"/>
          </p:cNvPicPr>
          <p:nvPr/>
        </p:nvPicPr>
        <p:blipFill>
          <a:blip r:embed="rId5"/>
          <a:stretch>
            <a:fillRect/>
          </a:stretch>
        </p:blipFill>
        <p:spPr>
          <a:xfrm>
            <a:off x="4191000" y="6781485"/>
            <a:ext cx="7772400" cy="2293830"/>
          </a:xfrm>
          <a:prstGeom prst="rect">
            <a:avLst/>
          </a:prstGeom>
        </p:spPr>
      </p:pic>
    </p:spTree>
    <p:extLst>
      <p:ext uri="{BB962C8B-B14F-4D97-AF65-F5344CB8AC3E}">
        <p14:creationId xmlns:p14="http://schemas.microsoft.com/office/powerpoint/2010/main" val="221647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dissolve">
                                      <p:cBhvr>
                                        <p:cTn id="7" dur="500"/>
                                        <p:tgtEl>
                                          <p:spTgt spid="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xEl>
                                              <p:pRg st="3" end="3"/>
                                            </p:txEl>
                                          </p:spTgt>
                                        </p:tgtEl>
                                        <p:attrNameLst>
                                          <p:attrName>style.visibility</p:attrName>
                                        </p:attrNameLst>
                                      </p:cBhvr>
                                      <p:to>
                                        <p:strVal val="visible"/>
                                      </p:to>
                                    </p:set>
                                    <p:animEffect transition="in" filter="dissolve">
                                      <p:cBhvr>
                                        <p:cTn id="12" dur="500"/>
                                        <p:tgtEl>
                                          <p:spTgt spid="1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dissolve">
                                      <p:cBhvr>
                                        <p:cTn id="17" dur="500"/>
                                        <p:tgtEl>
                                          <p:spTgt spid="1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xEl>
                                              <p:pRg st="5" end="5"/>
                                            </p:txEl>
                                          </p:spTgt>
                                        </p:tgtEl>
                                        <p:attrNameLst>
                                          <p:attrName>style.visibility</p:attrName>
                                        </p:attrNameLst>
                                      </p:cBhvr>
                                      <p:to>
                                        <p:strVal val="visible"/>
                                      </p:to>
                                    </p:set>
                                    <p:animEffect transition="in" filter="dissolve">
                                      <p:cBhvr>
                                        <p:cTn id="22" dur="500"/>
                                        <p:tgtEl>
                                          <p:spTgt spid="1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dissolve">
                                      <p:cBhvr>
                                        <p:cTn id="27"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C22BFE2E-0DFD-4C74-37D3-E34ABED60A2D}"/>
              </a:ext>
            </a:extLst>
          </p:cNvPr>
          <p:cNvSpPr txBox="1"/>
          <p:nvPr/>
        </p:nvSpPr>
        <p:spPr>
          <a:xfrm>
            <a:off x="1492573" y="1868779"/>
            <a:ext cx="15577870" cy="8491107"/>
          </a:xfrm>
          <a:prstGeom prst="rect">
            <a:avLst/>
          </a:prstGeom>
        </p:spPr>
        <p:txBody>
          <a:bodyPr lIns="0" tIns="0" rIns="0" bIns="0" rtlCol="0" anchor="t">
            <a:spAutoFit/>
          </a:bodyPr>
          <a:lstStyle/>
          <a:p>
            <a:pPr algn="l">
              <a:lnSpc>
                <a:spcPct val="200000"/>
              </a:lnSpc>
            </a:pPr>
            <a:endParaRPr lang="fr-FR" sz="2400" b="1" i="0">
              <a:effectLst/>
              <a:latin typeface="Avenir Next LT Pro" panose="020B0504020202020204" pitchFamily="34" charset="0"/>
              <a:cs typeface="Vani" panose="020B0502040204020203" pitchFamily="18" charset="0"/>
            </a:endParaRPr>
          </a:p>
          <a:p>
            <a:pPr algn="l"/>
            <a:r>
              <a:rPr lang="fr-FR" sz="2400" b="1" i="0">
                <a:solidFill>
                  <a:srgbClr val="92D050"/>
                </a:solidFill>
                <a:effectLst/>
                <a:latin typeface="Avenir Next LT Pro" panose="020B0504020202020204" pitchFamily="34" charset="0"/>
              </a:rPr>
              <a:t>Instances de tâches</a:t>
            </a:r>
          </a:p>
          <a:p>
            <a:pPr algn="l">
              <a:lnSpc>
                <a:spcPct val="150000"/>
              </a:lnSpc>
            </a:pPr>
            <a:endParaRPr lang="fr-FR" sz="2400" b="1" i="0">
              <a:solidFill>
                <a:srgbClr val="92D050"/>
              </a:solidFill>
              <a:effectLst/>
              <a:latin typeface="Avenir Next LT Pro" panose="020B0504020202020204" pitchFamily="34" charset="0"/>
            </a:endParaRPr>
          </a:p>
          <a:p>
            <a:pPr algn="l">
              <a:lnSpc>
                <a:spcPct val="150000"/>
              </a:lnSpc>
            </a:pPr>
            <a:r>
              <a:rPr lang="fr-FR" sz="2400" b="0" i="0">
                <a:effectLst/>
                <a:latin typeface="Avenir Next LT Pro" panose="020B0504020202020204" pitchFamily="34" charset="0"/>
              </a:rPr>
              <a:t>De la même manière qu'un DAG est instancié en un </a:t>
            </a:r>
            <a:r>
              <a:rPr lang="fr-FR" sz="2400" b="1" i="0">
                <a:effectLst/>
                <a:latin typeface="Avenir Next LT Pro" panose="020B0504020202020204" pitchFamily="34" charset="0"/>
              </a:rPr>
              <a:t>DAG Run</a:t>
            </a:r>
            <a:r>
              <a:rPr lang="fr-FR" sz="2400" b="0" i="0">
                <a:effectLst/>
                <a:latin typeface="Avenir Next LT Pro" panose="020B0504020202020204" pitchFamily="34" charset="0"/>
              </a:rPr>
              <a:t> à chaque fois qu'il s'exécute, </a:t>
            </a:r>
            <a:br>
              <a:rPr lang="fr-FR" sz="2400" b="0" i="0">
                <a:effectLst/>
                <a:latin typeface="Avenir Next LT Pro" panose="020B0504020202020204" pitchFamily="34" charset="0"/>
              </a:rPr>
            </a:br>
            <a:r>
              <a:rPr lang="fr-FR" sz="2400" b="0" i="0">
                <a:effectLst/>
                <a:latin typeface="Avenir Next LT Pro" panose="020B0504020202020204" pitchFamily="34" charset="0"/>
              </a:rPr>
              <a:t>les tâches sous un DAG sont instanciées en </a:t>
            </a:r>
            <a:r>
              <a:rPr lang="fr-FR" sz="2400" b="0" i="0" err="1">
                <a:effectLst/>
                <a:latin typeface="Avenir Next LT Pro" panose="020B0504020202020204" pitchFamily="34" charset="0"/>
              </a:rPr>
              <a:t>Task</a:t>
            </a:r>
            <a:r>
              <a:rPr lang="fr-FR" sz="2400" b="0" i="0">
                <a:effectLst/>
                <a:latin typeface="Avenir Next LT Pro" panose="020B0504020202020204" pitchFamily="34" charset="0"/>
              </a:rPr>
              <a:t> Instances.</a:t>
            </a:r>
          </a:p>
          <a:p>
            <a:pPr algn="l">
              <a:lnSpc>
                <a:spcPct val="150000"/>
              </a:lnSpc>
            </a:pPr>
            <a:endParaRPr lang="fr-FR" sz="2400" b="0" i="0">
              <a:effectLst/>
              <a:latin typeface="Avenir Next LT Pro" panose="020B0504020202020204" pitchFamily="34" charset="0"/>
            </a:endParaRPr>
          </a:p>
          <a:p>
            <a:pPr algn="l">
              <a:lnSpc>
                <a:spcPct val="150000"/>
              </a:lnSpc>
            </a:pPr>
            <a:r>
              <a:rPr lang="fr-FR" sz="2400" b="0" i="0">
                <a:effectLst/>
                <a:latin typeface="Avenir Next LT Pro" panose="020B0504020202020204" pitchFamily="34" charset="0"/>
              </a:rPr>
              <a:t>Une instance de tâche est une exécution spécifique de cette tâche pour un DAG donné (et donc pour un intervalle de données donné). Elles représentent également l'état d'une tâche, indiquant à quel stade de son cycle de vie elle se trouve.</a:t>
            </a:r>
          </a:p>
          <a:p>
            <a:pPr algn="l">
              <a:lnSpc>
                <a:spcPct val="150000"/>
              </a:lnSpc>
            </a:pPr>
            <a:endParaRPr lang="fr-FR" sz="2400" b="0" i="0">
              <a:effectLst/>
              <a:latin typeface="Avenir Next LT Pro" panose="020B0504020202020204" pitchFamily="34" charset="0"/>
            </a:endParaRPr>
          </a:p>
          <a:p>
            <a:pPr algn="l">
              <a:lnSpc>
                <a:spcPct val="150000"/>
              </a:lnSpc>
            </a:pPr>
            <a:r>
              <a:rPr lang="fr-FR" sz="2400" b="0" i="0">
                <a:effectLst/>
                <a:latin typeface="Avenir Next LT Pro" panose="020B0504020202020204" pitchFamily="34" charset="0"/>
              </a:rPr>
              <a:t>Les états possibles pour une instance de tâche sont :</a:t>
            </a:r>
          </a:p>
          <a:p>
            <a:pPr algn="l">
              <a:lnSpc>
                <a:spcPct val="150000"/>
              </a:lnSpc>
            </a:pPr>
            <a:endParaRPr lang="fr-FR" sz="2400" b="0" i="0">
              <a:effectLst/>
              <a:latin typeface="Avenir Next LT Pro" panose="020B0504020202020204" pitchFamily="34" charset="0"/>
            </a:endParaRPr>
          </a:p>
          <a:p>
            <a:pPr algn="l">
              <a:lnSpc>
                <a:spcPct val="150000"/>
              </a:lnSpc>
            </a:pPr>
            <a:endParaRPr lang="fr-FR" sz="2400">
              <a:latin typeface="Avenir Next LT Pro" panose="020B0504020202020204" pitchFamily="34" charset="0"/>
            </a:endParaRPr>
          </a:p>
          <a:p>
            <a:pPr algn="l">
              <a:lnSpc>
                <a:spcPct val="150000"/>
              </a:lnSpc>
            </a:pPr>
            <a:endParaRPr lang="fr-FR" sz="2400" b="0" i="0">
              <a:effectLst/>
              <a:latin typeface="Avenir Next LT Pro" panose="020B0504020202020204" pitchFamily="34" charset="0"/>
            </a:endParaRPr>
          </a:p>
          <a:p>
            <a:pPr>
              <a:lnSpc>
                <a:spcPct val="200000"/>
              </a:lnSpc>
            </a:pPr>
            <a:endParaRPr lang="en-US" sz="2800" spc="26">
              <a:latin typeface="Avenir Next LT Pro" panose="020B0504020202020204" pitchFamily="34" charset="0"/>
              <a:cs typeface="Vani" panose="020B0502040204020203" pitchFamily="18" charset="0"/>
            </a:endParaRPr>
          </a:p>
        </p:txBody>
      </p:sp>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a:rPr>
              <a:t>Tasks (</a:t>
            </a:r>
            <a:r>
              <a:rPr lang="en-US" sz="3200" b="1" spc="62" err="1">
                <a:solidFill>
                  <a:srgbClr val="545454"/>
                </a:solidFill>
                <a:latin typeface="Avenir Next LT Pro"/>
              </a:rPr>
              <a:t>Tâches)</a:t>
            </a:r>
            <a:endParaRPr lang="en-US" sz="3200" b="1" spc="62" err="1">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pic>
        <p:nvPicPr>
          <p:cNvPr id="17" name="Image 16">
            <a:extLst>
              <a:ext uri="{FF2B5EF4-FFF2-40B4-BE49-F238E27FC236}">
                <a16:creationId xmlns:a16="http://schemas.microsoft.com/office/drawing/2014/main" id="{E1296391-F602-2D0A-ABB5-27C101BE68D7}"/>
              </a:ext>
            </a:extLst>
          </p:cNvPr>
          <p:cNvPicPr>
            <a:picLocks noChangeAspect="1"/>
          </p:cNvPicPr>
          <p:nvPr/>
        </p:nvPicPr>
        <p:blipFill>
          <a:blip r:embed="rId6"/>
          <a:stretch>
            <a:fillRect/>
          </a:stretch>
        </p:blipFill>
        <p:spPr>
          <a:xfrm>
            <a:off x="1217557" y="8164271"/>
            <a:ext cx="15655356" cy="586905"/>
          </a:xfrm>
          <a:prstGeom prst="rect">
            <a:avLst/>
          </a:prstGeom>
        </p:spPr>
      </p:pic>
      <p:sp>
        <p:nvSpPr>
          <p:cNvPr id="23" name="Espace réservé du numéro de diapositive 24">
            <a:extLst>
              <a:ext uri="{FF2B5EF4-FFF2-40B4-BE49-F238E27FC236}">
                <a16:creationId xmlns:a16="http://schemas.microsoft.com/office/drawing/2014/main" id="{8C01C89C-C8FE-BBA8-9781-DDB014E8D14B}"/>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72</a:t>
            </a:fld>
            <a:endParaRPr lang="en-US" sz="1800" b="1">
              <a:solidFill>
                <a:srgbClr val="A8CEC3"/>
              </a:solidFill>
            </a:endParaRPr>
          </a:p>
        </p:txBody>
      </p:sp>
    </p:spTree>
    <p:extLst>
      <p:ext uri="{BB962C8B-B14F-4D97-AF65-F5344CB8AC3E}">
        <p14:creationId xmlns:p14="http://schemas.microsoft.com/office/powerpoint/2010/main" val="342620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animEffect transition="in" filter="dissolve">
                                      <p:cBhvr>
                                        <p:cTn id="7" dur="500"/>
                                        <p:tgtEl>
                                          <p:spTgt spid="1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xEl>
                                              <p:pRg st="5" end="5"/>
                                            </p:txEl>
                                          </p:spTgt>
                                        </p:tgtEl>
                                        <p:attrNameLst>
                                          <p:attrName>style.visibility</p:attrName>
                                        </p:attrNameLst>
                                      </p:cBhvr>
                                      <p:to>
                                        <p:strVal val="visible"/>
                                      </p:to>
                                    </p:set>
                                    <p:animEffect transition="in" filter="dissolve">
                                      <p:cBhvr>
                                        <p:cTn id="12" dur="500"/>
                                        <p:tgtEl>
                                          <p:spTgt spid="1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xEl>
                                              <p:pRg st="7" end="7"/>
                                            </p:txEl>
                                          </p:spTgt>
                                        </p:tgtEl>
                                        <p:attrNameLst>
                                          <p:attrName>style.visibility</p:attrName>
                                        </p:attrNameLst>
                                      </p:cBhvr>
                                      <p:to>
                                        <p:strVal val="visible"/>
                                      </p:to>
                                    </p:set>
                                    <p:animEffect transition="in" filter="dissolve">
                                      <p:cBhvr>
                                        <p:cTn id="17" dur="500"/>
                                        <p:tgtEl>
                                          <p:spTgt spid="16">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Tasks (</a:t>
            </a:r>
            <a:r>
              <a:rPr lang="en-US" sz="3200" b="1" spc="62" err="1">
                <a:solidFill>
                  <a:srgbClr val="545454"/>
                </a:solidFill>
                <a:latin typeface="Avenir Next LT Pro" panose="020B0504020202020204" pitchFamily="34" charset="0"/>
              </a:rPr>
              <a:t>Tâches)</a:t>
            </a: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1" name="Picture 11"/>
          <p:cNvPicPr>
            <a:picLocks noChangeAspect="1"/>
          </p:cNvPicPr>
          <p:nvPr/>
        </p:nvPicPr>
        <p:blipFill>
          <a:blip r:embed="rId3"/>
          <a:srcRect t="20802" r="2170" b="22228"/>
          <a:stretch>
            <a:fillRect/>
          </a:stretch>
        </p:blipFill>
        <p:spPr>
          <a:xfrm>
            <a:off x="16687901" y="0"/>
            <a:ext cx="1600099" cy="922073"/>
          </a:xfrm>
          <a:prstGeom prst="rect">
            <a:avLst/>
          </a:prstGeom>
        </p:spPr>
      </p:pic>
      <p:pic>
        <p:nvPicPr>
          <p:cNvPr id="13314" name="Picture 2">
            <a:extLst>
              <a:ext uri="{FF2B5EF4-FFF2-40B4-BE49-F238E27FC236}">
                <a16:creationId xmlns:a16="http://schemas.microsoft.com/office/drawing/2014/main" id="{560EC037-782F-378F-669D-52517870C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683" y="1833116"/>
            <a:ext cx="13867896" cy="8931865"/>
          </a:xfrm>
          <a:prstGeom prst="rect">
            <a:avLst/>
          </a:prstGeom>
          <a:noFill/>
          <a:extLst>
            <a:ext uri="{909E8E84-426E-40DD-AFC4-6F175D3DCCD1}">
              <a14:hiddenFill xmlns:a14="http://schemas.microsoft.com/office/drawing/2010/main">
                <a:solidFill>
                  <a:srgbClr val="FFFFFF"/>
                </a:solidFill>
              </a14:hiddenFill>
            </a:ext>
          </a:extLst>
        </p:spPr>
      </p:pic>
      <p:sp>
        <p:nvSpPr>
          <p:cNvPr id="21" name="Espace réservé du numéro de diapositive 24">
            <a:extLst>
              <a:ext uri="{FF2B5EF4-FFF2-40B4-BE49-F238E27FC236}">
                <a16:creationId xmlns:a16="http://schemas.microsoft.com/office/drawing/2014/main" id="{5787B128-87F5-A1DF-F680-5661F9FB4E9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73</a:t>
            </a:fld>
            <a:endParaRPr lang="en-US" sz="1800" b="1">
              <a:solidFill>
                <a:srgbClr val="A8CEC3"/>
              </a:solidFill>
            </a:endParaRPr>
          </a:p>
        </p:txBody>
      </p:sp>
    </p:spTree>
    <p:extLst>
      <p:ext uri="{BB962C8B-B14F-4D97-AF65-F5344CB8AC3E}">
        <p14:creationId xmlns:p14="http://schemas.microsoft.com/office/powerpoint/2010/main" val="246961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64308" y="1083998"/>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LES DÉPENDANCES ENTRE TACHE / OPÉRATEURS</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sp>
        <p:nvSpPr>
          <p:cNvPr id="10" name="TextBox 10"/>
          <p:cNvSpPr txBox="1"/>
          <p:nvPr/>
        </p:nvSpPr>
        <p:spPr>
          <a:xfrm>
            <a:off x="1264308" y="1831437"/>
            <a:ext cx="15351870" cy="2182585"/>
          </a:xfrm>
          <a:prstGeom prst="rect">
            <a:avLst/>
          </a:prstGeom>
        </p:spPr>
        <p:txBody>
          <a:bodyPr lIns="0" tIns="0" rIns="0" bIns="0" rtlCol="0" anchor="t">
            <a:spAutoFit/>
          </a:bodyPr>
          <a:lstStyle/>
          <a:p>
            <a:pPr>
              <a:lnSpc>
                <a:spcPts val="4389"/>
              </a:lnSpc>
            </a:pPr>
            <a:r>
              <a:rPr lang="en-US" sz="2100" spc="27">
                <a:solidFill>
                  <a:srgbClr val="545454"/>
                </a:solidFill>
                <a:latin typeface="Avenir Next LT Pro" panose="020B0504020202020204" pitchFamily="34" charset="0"/>
              </a:rPr>
              <a:t>Dans Airflow, les </a:t>
            </a:r>
            <a:r>
              <a:rPr lang="en-US" sz="2100" spc="27" err="1">
                <a:solidFill>
                  <a:srgbClr val="545454"/>
                </a:solidFill>
                <a:latin typeface="Avenir Next LT Pro" panose="020B0504020202020204" pitchFamily="34" charset="0"/>
              </a:rPr>
              <a:t>dépendances</a:t>
            </a:r>
            <a:r>
              <a:rPr lang="en-US" sz="2100" spc="27">
                <a:solidFill>
                  <a:srgbClr val="545454"/>
                </a:solidFill>
                <a:latin typeface="Avenir Next LT Pro" panose="020B0504020202020204" pitchFamily="34" charset="0"/>
              </a:rPr>
              <a:t> entre </a:t>
            </a:r>
            <a:r>
              <a:rPr lang="en-US" sz="2100" spc="27" err="1">
                <a:solidFill>
                  <a:srgbClr val="545454"/>
                </a:solidFill>
                <a:latin typeface="Avenir Next LT Pro" panose="020B0504020202020204" pitchFamily="34" charset="0"/>
              </a:rPr>
              <a:t>opérateurs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sont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définies</a:t>
            </a:r>
            <a:r>
              <a:rPr lang="en-US" sz="2100" spc="27">
                <a:solidFill>
                  <a:srgbClr val="545454"/>
                </a:solidFill>
                <a:latin typeface="Avenir Next LT Pro" panose="020B0504020202020204" pitchFamily="34" charset="0"/>
              </a:rPr>
              <a:t> à </a:t>
            </a:r>
            <a:r>
              <a:rPr lang="en-US" sz="2100" spc="27" err="1">
                <a:solidFill>
                  <a:srgbClr val="545454"/>
                </a:solidFill>
                <a:latin typeface="Avenir Next LT Pro" panose="020B0504020202020204" pitchFamily="34" charset="0"/>
              </a:rPr>
              <a:t>l'aide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d'objets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appelés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objets</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dépendance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ou</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objets</a:t>
            </a:r>
            <a:r>
              <a:rPr lang="en-US" sz="2100" spc="27">
                <a:solidFill>
                  <a:srgbClr val="545454"/>
                </a:solidFill>
                <a:latin typeface="Avenir Next LT Pro" panose="020B0504020202020204" pitchFamily="34" charset="0"/>
              </a:rPr>
              <a:t> de liaison". </a:t>
            </a:r>
            <a:r>
              <a:rPr lang="en-US" sz="2100" spc="27" err="1">
                <a:solidFill>
                  <a:srgbClr val="545454"/>
                </a:solidFill>
                <a:latin typeface="Avenir Next LT Pro" panose="020B0504020202020204" pitchFamily="34" charset="0"/>
              </a:rPr>
              <a:t>Ces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objets</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sont</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utilisés</a:t>
            </a:r>
            <a:r>
              <a:rPr lang="en-US" sz="2100" spc="27">
                <a:solidFill>
                  <a:srgbClr val="545454"/>
                </a:solidFill>
                <a:latin typeface="Avenir Next LT Pro" panose="020B0504020202020204" pitchFamily="34" charset="0"/>
              </a:rPr>
              <a:t> pour </a:t>
            </a:r>
            <a:r>
              <a:rPr lang="en-US" sz="2100" spc="27" err="1">
                <a:solidFill>
                  <a:srgbClr val="545454"/>
                </a:solidFill>
                <a:latin typeface="Avenir Next LT Pro" panose="020B0504020202020204" pitchFamily="34" charset="0"/>
              </a:rPr>
              <a:t>définir</a:t>
            </a:r>
            <a:r>
              <a:rPr lang="en-US" sz="2100" spc="27">
                <a:solidFill>
                  <a:srgbClr val="545454"/>
                </a:solidFill>
                <a:latin typeface="Avenir Next LT Pro" panose="020B0504020202020204" pitchFamily="34" charset="0"/>
              </a:rPr>
              <a:t> la relation entre les </a:t>
            </a:r>
            <a:r>
              <a:rPr lang="en-US" sz="2100" spc="27" err="1">
                <a:solidFill>
                  <a:srgbClr val="545454"/>
                </a:solidFill>
                <a:latin typeface="Avenir Next LT Pro" panose="020B0504020202020204" pitchFamily="34" charset="0"/>
              </a:rPr>
              <a:t>opérateurs</a:t>
            </a:r>
            <a:r>
              <a:rPr lang="en-US" sz="2100" spc="27">
                <a:solidFill>
                  <a:srgbClr val="545454"/>
                </a:solidFill>
                <a:latin typeface="Avenir Next LT Pro" panose="020B0504020202020204" pitchFamily="34" charset="0"/>
              </a:rPr>
              <a:t> dans un DAG (Directed Acyclic Graph).</a:t>
            </a:r>
          </a:p>
          <a:p>
            <a:pPr>
              <a:lnSpc>
                <a:spcPts val="4389"/>
              </a:lnSpc>
            </a:pPr>
            <a:r>
              <a:rPr lang="en-US" sz="2100" spc="27">
                <a:solidFill>
                  <a:srgbClr val="545454"/>
                </a:solidFill>
                <a:latin typeface="Avenir Next LT Pro" panose="020B0504020202020204" pitchFamily="34" charset="0"/>
              </a:rPr>
              <a:t>Il </a:t>
            </a:r>
            <a:r>
              <a:rPr lang="en-US" sz="2100" spc="27" err="1">
                <a:solidFill>
                  <a:srgbClr val="545454"/>
                </a:solidFill>
                <a:latin typeface="Avenir Next LT Pro" panose="020B0504020202020204" pitchFamily="34" charset="0"/>
              </a:rPr>
              <a:t>existe</a:t>
            </a:r>
            <a:r>
              <a:rPr lang="en-US" sz="2100" spc="27">
                <a:solidFill>
                  <a:srgbClr val="545454"/>
                </a:solidFill>
                <a:latin typeface="Avenir Next LT Pro" panose="020B0504020202020204" pitchFamily="34" charset="0"/>
              </a:rPr>
              <a:t> </a:t>
            </a:r>
            <a:r>
              <a:rPr lang="en-US" sz="2100" spc="27" err="1">
                <a:solidFill>
                  <a:srgbClr val="545454"/>
                </a:solidFill>
                <a:latin typeface="Avenir Next LT Pro" panose="020B0504020202020204" pitchFamily="34" charset="0"/>
              </a:rPr>
              <a:t>plusieurs</a:t>
            </a:r>
            <a:r>
              <a:rPr lang="en-US" sz="2100" spc="27">
                <a:solidFill>
                  <a:srgbClr val="545454"/>
                </a:solidFill>
                <a:latin typeface="Avenir Next LT Pro" panose="020B0504020202020204" pitchFamily="34" charset="0"/>
              </a:rPr>
              <a:t> types </a:t>
            </a:r>
            <a:r>
              <a:rPr lang="en-US" sz="2100" spc="27" err="1">
                <a:solidFill>
                  <a:srgbClr val="545454"/>
                </a:solidFill>
                <a:latin typeface="Avenir Next LT Pro" panose="020B0504020202020204" pitchFamily="34" charset="0"/>
              </a:rPr>
              <a:t>d'objets</a:t>
            </a:r>
            <a:r>
              <a:rPr lang="en-US" sz="2100" spc="27">
                <a:solidFill>
                  <a:srgbClr val="545454"/>
                </a:solidFill>
                <a:latin typeface="Avenir Next LT Pro" panose="020B0504020202020204" pitchFamily="34" charset="0"/>
              </a:rPr>
              <a:t> de </a:t>
            </a:r>
            <a:r>
              <a:rPr lang="en-US" sz="2100" spc="27" err="1">
                <a:solidFill>
                  <a:srgbClr val="545454"/>
                </a:solidFill>
                <a:latin typeface="Avenir Next LT Pro" panose="020B0504020202020204" pitchFamily="34" charset="0"/>
              </a:rPr>
              <a:t>dépendance</a:t>
            </a:r>
            <a:r>
              <a:rPr lang="en-US" sz="2100" spc="27">
                <a:solidFill>
                  <a:srgbClr val="545454"/>
                </a:solidFill>
                <a:latin typeface="Avenir Next LT Pro" panose="020B0504020202020204" pitchFamily="34" charset="0"/>
              </a:rPr>
              <a:t> dans Airflow :</a:t>
            </a:r>
          </a:p>
          <a:p>
            <a:pPr>
              <a:lnSpc>
                <a:spcPts val="4389"/>
              </a:lnSpc>
            </a:pPr>
            <a:endParaRPr lang="en-US" sz="2100" spc="27">
              <a:solidFill>
                <a:srgbClr val="545454"/>
              </a:solidFill>
              <a:latin typeface="Avenir Next LT Pro" panose="020B0504020202020204" pitchFamily="34" charset="0"/>
            </a:endParaRPr>
          </a:p>
        </p:txBody>
      </p:sp>
      <p:pic>
        <p:nvPicPr>
          <p:cNvPr id="12" name="Picture 12"/>
          <p:cNvPicPr>
            <a:picLocks noChangeAspect="1"/>
          </p:cNvPicPr>
          <p:nvPr/>
        </p:nvPicPr>
        <p:blipFill>
          <a:blip r:embed="rId2"/>
          <a:srcRect t="20802" r="2170" b="22228"/>
          <a:stretch>
            <a:fillRect/>
          </a:stretch>
        </p:blipFill>
        <p:spPr>
          <a:xfrm>
            <a:off x="16687901" y="0"/>
            <a:ext cx="1600099" cy="922073"/>
          </a:xfrm>
          <a:prstGeom prst="rect">
            <a:avLst/>
          </a:prstGeom>
        </p:spPr>
      </p:pic>
      <p:sp>
        <p:nvSpPr>
          <p:cNvPr id="14" name="TextBox 14"/>
          <p:cNvSpPr txBox="1"/>
          <p:nvPr/>
        </p:nvSpPr>
        <p:spPr>
          <a:xfrm>
            <a:off x="3683318" y="5249304"/>
            <a:ext cx="4873500" cy="1102360"/>
          </a:xfrm>
          <a:prstGeom prst="rect">
            <a:avLst/>
          </a:prstGeom>
        </p:spPr>
        <p:txBody>
          <a:bodyPr lIns="0" tIns="0" rIns="0" bIns="0" rtlCol="0" anchor="t">
            <a:spAutoFit/>
          </a:bodyPr>
          <a:lstStyle/>
          <a:p>
            <a:pPr>
              <a:lnSpc>
                <a:spcPts val="2239"/>
              </a:lnSpc>
              <a:spcBef>
                <a:spcPct val="0"/>
              </a:spcBef>
            </a:pPr>
            <a:r>
              <a:rPr lang="en-US" sz="1599" err="1">
                <a:solidFill>
                  <a:srgbClr val="171616"/>
                </a:solidFill>
                <a:latin typeface="Avenir Next LT Pro" panose="020B0504020202020204" pitchFamily="34" charset="0"/>
              </a:rPr>
              <a:t>Cette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dépendance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est</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utilisée</a:t>
            </a:r>
            <a:r>
              <a:rPr lang="en-US" sz="1599">
                <a:solidFill>
                  <a:srgbClr val="171616"/>
                </a:solidFill>
                <a:latin typeface="Avenir Next LT Pro" panose="020B0504020202020204" pitchFamily="34" charset="0"/>
              </a:rPr>
              <a:t> pour </a:t>
            </a:r>
            <a:r>
              <a:rPr lang="en-US" sz="1599" err="1">
                <a:solidFill>
                  <a:srgbClr val="171616"/>
                </a:solidFill>
                <a:latin typeface="Avenir Next LT Pro" panose="020B0504020202020204" pitchFamily="34" charset="0"/>
              </a:rPr>
              <a:t>définir</a:t>
            </a:r>
            <a:r>
              <a:rPr lang="en-US" sz="1599">
                <a:solidFill>
                  <a:srgbClr val="171616"/>
                </a:solidFill>
                <a:latin typeface="Avenir Next LT Pro" panose="020B0504020202020204" pitchFamily="34" charset="0"/>
              </a:rPr>
              <a:t> un </a:t>
            </a:r>
            <a:r>
              <a:rPr lang="en-US" sz="1599" err="1">
                <a:solidFill>
                  <a:srgbClr val="171616"/>
                </a:solidFill>
                <a:latin typeface="Avenir Next LT Pro" panose="020B0504020202020204" pitchFamily="34" charset="0"/>
              </a:rPr>
              <a:t>opérateur</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en</a:t>
            </a:r>
            <a:r>
              <a:rPr lang="en-US" sz="1599">
                <a:solidFill>
                  <a:srgbClr val="171616"/>
                </a:solidFill>
                <a:latin typeface="Avenir Next LT Pro" panose="020B0504020202020204" pitchFamily="34" charset="0"/>
              </a:rPr>
              <a:t> aval d'un </a:t>
            </a:r>
            <a:r>
              <a:rPr lang="en-US" sz="1599" err="1">
                <a:solidFill>
                  <a:srgbClr val="171616"/>
                </a:solidFill>
                <a:latin typeface="Avenir Next LT Pro" panose="020B0504020202020204" pitchFamily="34" charset="0"/>
              </a:rPr>
              <a:t>autre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opérateur</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Cela</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signifie</a:t>
            </a:r>
            <a:r>
              <a:rPr lang="en-US" sz="1599">
                <a:solidFill>
                  <a:srgbClr val="171616"/>
                </a:solidFill>
                <a:latin typeface="Avenir Next LT Pro" panose="020B0504020202020204" pitchFamily="34" charset="0"/>
              </a:rPr>
              <a:t> que </a:t>
            </a:r>
            <a:r>
              <a:rPr lang="en-US" sz="1599" err="1">
                <a:solidFill>
                  <a:srgbClr val="171616"/>
                </a:solidFill>
                <a:latin typeface="Avenir Next LT Pro" panose="020B0504020202020204" pitchFamily="34" charset="0"/>
              </a:rPr>
              <a:t>l'opérateur</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en</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amont</a:t>
            </a:r>
            <a:r>
              <a:rPr lang="en-US" sz="1599">
                <a:solidFill>
                  <a:srgbClr val="171616"/>
                </a:solidFill>
                <a:latin typeface="Avenir Next LT Pro" panose="020B0504020202020204" pitchFamily="34" charset="0"/>
              </a:rPr>
              <a:t> doit </a:t>
            </a:r>
            <a:r>
              <a:rPr lang="en-US" sz="1599" err="1">
                <a:solidFill>
                  <a:srgbClr val="171616"/>
                </a:solidFill>
                <a:latin typeface="Avenir Next LT Pro" panose="020B0504020202020204" pitchFamily="34" charset="0"/>
              </a:rPr>
              <a:t>être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exécuté</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avant</a:t>
            </a:r>
            <a:r>
              <a:rPr lang="en-US" sz="1599">
                <a:solidFill>
                  <a:srgbClr val="171616"/>
                </a:solidFill>
                <a:latin typeface="Avenir Next LT Pro" panose="020B0504020202020204" pitchFamily="34" charset="0"/>
              </a:rPr>
              <a:t> que </a:t>
            </a:r>
            <a:r>
              <a:rPr lang="en-US" sz="1599" err="1">
                <a:solidFill>
                  <a:srgbClr val="171616"/>
                </a:solidFill>
                <a:latin typeface="Avenir Next LT Pro" panose="020B0504020202020204" pitchFamily="34" charset="0"/>
              </a:rPr>
              <a:t>l'opérateur</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en</a:t>
            </a:r>
            <a:r>
              <a:rPr lang="en-US" sz="1599">
                <a:solidFill>
                  <a:srgbClr val="171616"/>
                </a:solidFill>
                <a:latin typeface="Avenir Next LT Pro" panose="020B0504020202020204" pitchFamily="34" charset="0"/>
              </a:rPr>
              <a:t> aval ne </a:t>
            </a:r>
            <a:r>
              <a:rPr lang="en-US" sz="1599" err="1">
                <a:solidFill>
                  <a:srgbClr val="171616"/>
                </a:solidFill>
                <a:latin typeface="Avenir Next LT Pro" panose="020B0504020202020204" pitchFamily="34" charset="0"/>
              </a:rPr>
              <a:t>soit</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exécuté</a:t>
            </a:r>
            <a:endParaRPr lang="en-US" sz="1599">
              <a:solidFill>
                <a:srgbClr val="171616"/>
              </a:solidFill>
              <a:latin typeface="Avenir Next LT Pro" panose="020B0504020202020204" pitchFamily="34" charset="0"/>
            </a:endParaRPr>
          </a:p>
        </p:txBody>
      </p:sp>
      <p:sp>
        <p:nvSpPr>
          <p:cNvPr id="15" name="TextBox 15"/>
          <p:cNvSpPr txBox="1"/>
          <p:nvPr/>
        </p:nvSpPr>
        <p:spPr>
          <a:xfrm>
            <a:off x="1980299" y="5033409"/>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01</a:t>
            </a:r>
          </a:p>
        </p:txBody>
      </p:sp>
      <p:sp>
        <p:nvSpPr>
          <p:cNvPr id="16" name="TextBox 16"/>
          <p:cNvSpPr txBox="1"/>
          <p:nvPr/>
        </p:nvSpPr>
        <p:spPr>
          <a:xfrm>
            <a:off x="3683318" y="4760359"/>
            <a:ext cx="4873500" cy="339725"/>
          </a:xfrm>
          <a:prstGeom prst="rect">
            <a:avLst/>
          </a:prstGeom>
        </p:spPr>
        <p:txBody>
          <a:bodyPr lIns="0" tIns="0" rIns="0" bIns="0" rtlCol="0" anchor="t">
            <a:spAutoFit/>
          </a:bodyPr>
          <a:lstStyle/>
          <a:p>
            <a:pPr>
              <a:lnSpc>
                <a:spcPts val="2799"/>
              </a:lnSpc>
              <a:spcBef>
                <a:spcPct val="0"/>
              </a:spcBef>
            </a:pPr>
            <a:r>
              <a:rPr lang="en-US" sz="1999">
                <a:solidFill>
                  <a:srgbClr val="1F6A9B"/>
                </a:solidFill>
                <a:latin typeface="Open Sans Bold"/>
              </a:rPr>
              <a:t>&gt;&gt; </a:t>
            </a:r>
            <a:r>
              <a:rPr lang="en-US" sz="1999" err="1">
                <a:solidFill>
                  <a:srgbClr val="1F6A9B"/>
                </a:solidFill>
                <a:latin typeface="Open Sans Bold"/>
              </a:rPr>
              <a:t>ou</a:t>
            </a:r>
            <a:r>
              <a:rPr lang="en-US" sz="1999">
                <a:solidFill>
                  <a:srgbClr val="1F6A9B"/>
                </a:solidFill>
                <a:latin typeface="Open Sans Bold"/>
              </a:rPr>
              <a:t> </a:t>
            </a:r>
            <a:r>
              <a:rPr lang="en-US" sz="1999" err="1">
                <a:solidFill>
                  <a:srgbClr val="1F6A9B"/>
                </a:solidFill>
                <a:latin typeface="Open Sans Bold"/>
              </a:rPr>
              <a:t>set_downstream</a:t>
            </a:r>
            <a:r>
              <a:rPr lang="en-US" sz="1999">
                <a:solidFill>
                  <a:srgbClr val="1F6A9B"/>
                </a:solidFill>
                <a:latin typeface="Open Sans Bold"/>
              </a:rPr>
              <a:t>()</a:t>
            </a:r>
          </a:p>
        </p:txBody>
      </p:sp>
      <p:sp>
        <p:nvSpPr>
          <p:cNvPr id="18" name="TextBox 18"/>
          <p:cNvSpPr txBox="1"/>
          <p:nvPr/>
        </p:nvSpPr>
        <p:spPr>
          <a:xfrm>
            <a:off x="3683318" y="7879715"/>
            <a:ext cx="4873500" cy="1102360"/>
          </a:xfrm>
          <a:prstGeom prst="rect">
            <a:avLst/>
          </a:prstGeom>
        </p:spPr>
        <p:txBody>
          <a:bodyPr lIns="0" tIns="0" rIns="0" bIns="0" rtlCol="0" anchor="t">
            <a:spAutoFit/>
          </a:bodyPr>
          <a:lstStyle/>
          <a:p>
            <a:pPr>
              <a:lnSpc>
                <a:spcPts val="2239"/>
              </a:lnSpc>
              <a:spcBef>
                <a:spcPct val="0"/>
              </a:spcBef>
            </a:pPr>
            <a:r>
              <a:rPr lang="en-US" sz="1599" err="1">
                <a:solidFill>
                  <a:srgbClr val="171616"/>
                </a:solidFill>
                <a:latin typeface="Avenir Next LT Pro" panose="020B0504020202020204" pitchFamily="34" charset="0"/>
              </a:rPr>
              <a:t>Cette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dépendance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permet</a:t>
            </a:r>
            <a:r>
              <a:rPr lang="en-US" sz="1599">
                <a:solidFill>
                  <a:srgbClr val="171616"/>
                </a:solidFill>
                <a:latin typeface="Avenir Next LT Pro" panose="020B0504020202020204" pitchFamily="34" charset="0"/>
              </a:rPr>
              <a:t> de </a:t>
            </a:r>
            <a:r>
              <a:rPr lang="en-US" sz="1599" err="1">
                <a:solidFill>
                  <a:srgbClr val="171616"/>
                </a:solidFill>
                <a:latin typeface="Avenir Next LT Pro" panose="020B0504020202020204" pitchFamily="34" charset="0"/>
              </a:rPr>
              <a:t>définir</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une</a:t>
            </a:r>
            <a:r>
              <a:rPr lang="en-US" sz="1599">
                <a:solidFill>
                  <a:srgbClr val="171616"/>
                </a:solidFill>
                <a:latin typeface="Avenir Next LT Pro" panose="020B0504020202020204" pitchFamily="34" charset="0"/>
              </a:rPr>
              <a:t> relation </a:t>
            </a:r>
            <a:r>
              <a:rPr lang="en-US" sz="1599" err="1">
                <a:solidFill>
                  <a:srgbClr val="171616"/>
                </a:solidFill>
                <a:latin typeface="Avenir Next LT Pro" panose="020B0504020202020204" pitchFamily="34" charset="0"/>
              </a:rPr>
              <a:t>bidirectionnelle</a:t>
            </a:r>
            <a:r>
              <a:rPr lang="en-US" sz="1599">
                <a:solidFill>
                  <a:srgbClr val="171616"/>
                </a:solidFill>
                <a:latin typeface="Avenir Next LT Pro" panose="020B0504020202020204" pitchFamily="34" charset="0"/>
              </a:rPr>
              <a:t> entre deux </a:t>
            </a:r>
            <a:r>
              <a:rPr lang="en-US" sz="1599" err="1">
                <a:solidFill>
                  <a:srgbClr val="171616"/>
                </a:solidFill>
                <a:latin typeface="Avenir Next LT Pro" panose="020B0504020202020204" pitchFamily="34" charset="0"/>
              </a:rPr>
              <a:t>opérateurs</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Cela</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signifie</a:t>
            </a:r>
            <a:r>
              <a:rPr lang="en-US" sz="1599">
                <a:solidFill>
                  <a:srgbClr val="171616"/>
                </a:solidFill>
                <a:latin typeface="Avenir Next LT Pro" panose="020B0504020202020204" pitchFamily="34" charset="0"/>
              </a:rPr>
              <a:t> que les </a:t>
            </a:r>
            <a:r>
              <a:rPr lang="en-US" sz="1599" err="1">
                <a:solidFill>
                  <a:srgbClr val="171616"/>
                </a:solidFill>
                <a:latin typeface="Avenir Next LT Pro" panose="020B0504020202020204" pitchFamily="34" charset="0"/>
              </a:rPr>
              <a:t>opérateurs</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doivent</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être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exécutés</a:t>
            </a:r>
            <a:r>
              <a:rPr lang="en-US" sz="1599">
                <a:solidFill>
                  <a:srgbClr val="171616"/>
                </a:solidFill>
                <a:latin typeface="Avenir Next LT Pro" panose="020B0504020202020204" pitchFamily="34" charset="0"/>
              </a:rPr>
              <a:t> dans un </a:t>
            </a:r>
            <a:r>
              <a:rPr lang="en-US" sz="1599" err="1">
                <a:solidFill>
                  <a:srgbClr val="171616"/>
                </a:solidFill>
                <a:latin typeface="Avenir Next LT Pro" panose="020B0504020202020204" pitchFamily="34" charset="0"/>
              </a:rPr>
              <a:t>ordre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spécifique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l'un</a:t>
            </a:r>
            <a:r>
              <a:rPr lang="en-US" sz="1599">
                <a:solidFill>
                  <a:srgbClr val="171616"/>
                </a:solidFill>
                <a:latin typeface="Avenir Next LT Pro" panose="020B0504020202020204" pitchFamily="34" charset="0"/>
              </a:rPr>
              <a:t> par rapport à </a:t>
            </a:r>
            <a:r>
              <a:rPr lang="en-US" sz="1599" err="1">
                <a:solidFill>
                  <a:srgbClr val="171616"/>
                </a:solidFill>
                <a:latin typeface="Avenir Next LT Pro" panose="020B0504020202020204" pitchFamily="34" charset="0"/>
              </a:rPr>
              <a:t>l'autre</a:t>
            </a:r>
            <a:r>
              <a:rPr lang="en-US" sz="1599">
                <a:solidFill>
                  <a:srgbClr val="171616"/>
                </a:solidFill>
                <a:latin typeface="Avenir Next LT Pro" panose="020B0504020202020204" pitchFamily="34" charset="0"/>
              </a:rPr>
              <a:t>.</a:t>
            </a:r>
          </a:p>
        </p:txBody>
      </p:sp>
      <p:sp>
        <p:nvSpPr>
          <p:cNvPr id="19" name="TextBox 19"/>
          <p:cNvSpPr txBox="1"/>
          <p:nvPr/>
        </p:nvSpPr>
        <p:spPr>
          <a:xfrm>
            <a:off x="1980299" y="7663821"/>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03</a:t>
            </a:r>
          </a:p>
        </p:txBody>
      </p:sp>
      <p:sp>
        <p:nvSpPr>
          <p:cNvPr id="20" name="TextBox 20"/>
          <p:cNvSpPr txBox="1"/>
          <p:nvPr/>
        </p:nvSpPr>
        <p:spPr>
          <a:xfrm>
            <a:off x="3683318" y="7390770"/>
            <a:ext cx="4873500" cy="339725"/>
          </a:xfrm>
          <a:prstGeom prst="rect">
            <a:avLst/>
          </a:prstGeom>
        </p:spPr>
        <p:txBody>
          <a:bodyPr lIns="0" tIns="0" rIns="0" bIns="0" rtlCol="0" anchor="t">
            <a:spAutoFit/>
          </a:bodyPr>
          <a:lstStyle/>
          <a:p>
            <a:pPr>
              <a:lnSpc>
                <a:spcPts val="2799"/>
              </a:lnSpc>
              <a:spcBef>
                <a:spcPct val="0"/>
              </a:spcBef>
            </a:pPr>
            <a:r>
              <a:rPr lang="en-US" sz="1999">
                <a:solidFill>
                  <a:srgbClr val="1F6A9B"/>
                </a:solidFill>
                <a:latin typeface="Open Sans Bold"/>
              </a:rPr>
              <a:t>&gt;&gt; et &lt;&lt; </a:t>
            </a:r>
            <a:r>
              <a:rPr lang="en-US" sz="1999" err="1">
                <a:solidFill>
                  <a:srgbClr val="1F6A9B"/>
                </a:solidFill>
                <a:latin typeface="Open Sans Bold"/>
              </a:rPr>
              <a:t>ou</a:t>
            </a:r>
            <a:r>
              <a:rPr lang="en-US" sz="1999">
                <a:solidFill>
                  <a:srgbClr val="1F6A9B"/>
                </a:solidFill>
                <a:latin typeface="Open Sans Bold"/>
              </a:rPr>
              <a:t> </a:t>
            </a:r>
            <a:r>
              <a:rPr lang="en-US" sz="1999" err="1">
                <a:solidFill>
                  <a:srgbClr val="1F6A9B"/>
                </a:solidFill>
                <a:latin typeface="Open Sans Bold"/>
              </a:rPr>
              <a:t>set_downstream</a:t>
            </a:r>
            <a:r>
              <a:rPr lang="en-US" sz="1999">
                <a:solidFill>
                  <a:srgbClr val="1F6A9B"/>
                </a:solidFill>
                <a:latin typeface="Open Sans Bold"/>
              </a:rPr>
              <a:t>()</a:t>
            </a:r>
          </a:p>
        </p:txBody>
      </p:sp>
      <p:sp>
        <p:nvSpPr>
          <p:cNvPr id="22" name="TextBox 22"/>
          <p:cNvSpPr txBox="1"/>
          <p:nvPr/>
        </p:nvSpPr>
        <p:spPr>
          <a:xfrm>
            <a:off x="11556241" y="5249304"/>
            <a:ext cx="4873500" cy="1102360"/>
          </a:xfrm>
          <a:prstGeom prst="rect">
            <a:avLst/>
          </a:prstGeom>
        </p:spPr>
        <p:txBody>
          <a:bodyPr lIns="0" tIns="0" rIns="0" bIns="0" rtlCol="0" anchor="t">
            <a:spAutoFit/>
          </a:bodyPr>
          <a:lstStyle/>
          <a:p>
            <a:pPr>
              <a:lnSpc>
                <a:spcPts val="2239"/>
              </a:lnSpc>
              <a:spcBef>
                <a:spcPct val="0"/>
              </a:spcBef>
            </a:pP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Cette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dépendance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est</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utilisée</a:t>
            </a:r>
            <a:r>
              <a:rPr lang="en-US" sz="1599">
                <a:solidFill>
                  <a:srgbClr val="171616"/>
                </a:solidFill>
                <a:latin typeface="Avenir Next LT Pro" panose="020B0504020202020204" pitchFamily="34" charset="0"/>
              </a:rPr>
              <a:t> pour </a:t>
            </a:r>
            <a:r>
              <a:rPr lang="en-US" sz="1599" err="1">
                <a:solidFill>
                  <a:srgbClr val="171616"/>
                </a:solidFill>
                <a:latin typeface="Avenir Next LT Pro" panose="020B0504020202020204" pitchFamily="34" charset="0"/>
              </a:rPr>
              <a:t>définir</a:t>
            </a:r>
            <a:r>
              <a:rPr lang="en-US" sz="1599">
                <a:solidFill>
                  <a:srgbClr val="171616"/>
                </a:solidFill>
                <a:latin typeface="Avenir Next LT Pro" panose="020B0504020202020204" pitchFamily="34" charset="0"/>
              </a:rPr>
              <a:t> un </a:t>
            </a:r>
            <a:r>
              <a:rPr lang="en-US" sz="1599" err="1">
                <a:solidFill>
                  <a:srgbClr val="171616"/>
                </a:solidFill>
                <a:latin typeface="Avenir Next LT Pro" panose="020B0504020202020204" pitchFamily="34" charset="0"/>
              </a:rPr>
              <a:t>opérateur</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en</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amont</a:t>
            </a:r>
            <a:r>
              <a:rPr lang="en-US" sz="1599">
                <a:solidFill>
                  <a:srgbClr val="171616"/>
                </a:solidFill>
                <a:latin typeface="Avenir Next LT Pro" panose="020B0504020202020204" pitchFamily="34" charset="0"/>
              </a:rPr>
              <a:t> d'un </a:t>
            </a:r>
            <a:r>
              <a:rPr lang="en-US" sz="1599" err="1">
                <a:solidFill>
                  <a:srgbClr val="171616"/>
                </a:solidFill>
                <a:latin typeface="Avenir Next LT Pro" panose="020B0504020202020204" pitchFamily="34" charset="0"/>
              </a:rPr>
              <a:t>autre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opérateur</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Cela</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signifie</a:t>
            </a:r>
            <a:r>
              <a:rPr lang="en-US" sz="1599">
                <a:solidFill>
                  <a:srgbClr val="171616"/>
                </a:solidFill>
                <a:latin typeface="Avenir Next LT Pro" panose="020B0504020202020204" pitchFamily="34" charset="0"/>
              </a:rPr>
              <a:t> que </a:t>
            </a:r>
            <a:r>
              <a:rPr lang="en-US" sz="1599" err="1">
                <a:solidFill>
                  <a:srgbClr val="171616"/>
                </a:solidFill>
                <a:latin typeface="Avenir Next LT Pro" panose="020B0504020202020204" pitchFamily="34" charset="0"/>
              </a:rPr>
              <a:t>l'opérateur</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en</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amont</a:t>
            </a:r>
            <a:r>
              <a:rPr lang="en-US" sz="1599">
                <a:solidFill>
                  <a:srgbClr val="171616"/>
                </a:solidFill>
                <a:latin typeface="Avenir Next LT Pro" panose="020B0504020202020204" pitchFamily="34" charset="0"/>
              </a:rPr>
              <a:t> doit </a:t>
            </a:r>
            <a:r>
              <a:rPr lang="en-US" sz="1599" err="1">
                <a:solidFill>
                  <a:srgbClr val="171616"/>
                </a:solidFill>
                <a:latin typeface="Avenir Next LT Pro" panose="020B0504020202020204" pitchFamily="34" charset="0"/>
              </a:rPr>
              <a:t>être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exécuté</a:t>
            </a:r>
            <a:r>
              <a:rPr lang="en-US" sz="1599">
                <a:solidFill>
                  <a:srgbClr val="171616"/>
                </a:solidFill>
                <a:latin typeface="Avenir Next LT Pro" panose="020B0504020202020204" pitchFamily="34" charset="0"/>
              </a:rPr>
              <a:t> après que </a:t>
            </a:r>
            <a:r>
              <a:rPr lang="en-US" sz="1599" err="1">
                <a:solidFill>
                  <a:srgbClr val="171616"/>
                </a:solidFill>
                <a:latin typeface="Avenir Next LT Pro" panose="020B0504020202020204" pitchFamily="34" charset="0"/>
              </a:rPr>
              <a:t>l'opérateur</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en</a:t>
            </a:r>
            <a:r>
              <a:rPr lang="en-US" sz="1599">
                <a:solidFill>
                  <a:srgbClr val="171616"/>
                </a:solidFill>
                <a:latin typeface="Avenir Next LT Pro" panose="020B0504020202020204" pitchFamily="34" charset="0"/>
              </a:rPr>
              <a:t> aval </a:t>
            </a:r>
            <a:r>
              <a:rPr lang="en-US" sz="1599" err="1">
                <a:solidFill>
                  <a:srgbClr val="171616"/>
                </a:solidFill>
                <a:latin typeface="Avenir Next LT Pro" panose="020B0504020202020204" pitchFamily="34" charset="0"/>
              </a:rPr>
              <a:t>ait</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été</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exécuté</a:t>
            </a:r>
            <a:r>
              <a:rPr lang="en-US" sz="1599">
                <a:solidFill>
                  <a:srgbClr val="171616"/>
                </a:solidFill>
                <a:latin typeface="Avenir Next LT Pro" panose="020B0504020202020204" pitchFamily="34" charset="0"/>
              </a:rPr>
              <a:t>.</a:t>
            </a:r>
          </a:p>
        </p:txBody>
      </p:sp>
      <p:sp>
        <p:nvSpPr>
          <p:cNvPr id="23" name="TextBox 23"/>
          <p:cNvSpPr txBox="1"/>
          <p:nvPr/>
        </p:nvSpPr>
        <p:spPr>
          <a:xfrm>
            <a:off x="9853222" y="5033409"/>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02</a:t>
            </a:r>
          </a:p>
        </p:txBody>
      </p:sp>
      <p:sp>
        <p:nvSpPr>
          <p:cNvPr id="24" name="TextBox 24"/>
          <p:cNvSpPr txBox="1"/>
          <p:nvPr/>
        </p:nvSpPr>
        <p:spPr>
          <a:xfrm>
            <a:off x="11556241" y="4760359"/>
            <a:ext cx="4873500" cy="339725"/>
          </a:xfrm>
          <a:prstGeom prst="rect">
            <a:avLst/>
          </a:prstGeom>
        </p:spPr>
        <p:txBody>
          <a:bodyPr lIns="0" tIns="0" rIns="0" bIns="0" rtlCol="0" anchor="t">
            <a:spAutoFit/>
          </a:bodyPr>
          <a:lstStyle/>
          <a:p>
            <a:pPr>
              <a:lnSpc>
                <a:spcPts val="2799"/>
              </a:lnSpc>
              <a:spcBef>
                <a:spcPct val="0"/>
              </a:spcBef>
            </a:pPr>
            <a:r>
              <a:rPr lang="en-US" sz="1999">
                <a:solidFill>
                  <a:srgbClr val="1F6A9B"/>
                </a:solidFill>
                <a:latin typeface="Open Sans Bold"/>
              </a:rPr>
              <a:t>&lt;&lt; </a:t>
            </a:r>
            <a:r>
              <a:rPr lang="en-US" sz="1999" err="1">
                <a:solidFill>
                  <a:srgbClr val="1F6A9B"/>
                </a:solidFill>
                <a:latin typeface="Open Sans Bold"/>
              </a:rPr>
              <a:t>ou</a:t>
            </a:r>
            <a:r>
              <a:rPr lang="en-US" sz="1999">
                <a:solidFill>
                  <a:srgbClr val="1F6A9B"/>
                </a:solidFill>
                <a:latin typeface="Open Sans Bold"/>
              </a:rPr>
              <a:t> </a:t>
            </a:r>
            <a:r>
              <a:rPr lang="en-US" sz="1999" err="1">
                <a:solidFill>
                  <a:srgbClr val="1F6A9B"/>
                </a:solidFill>
                <a:latin typeface="Open Sans Bold"/>
              </a:rPr>
              <a:t>set_upstream</a:t>
            </a:r>
            <a:r>
              <a:rPr lang="en-US" sz="1999">
                <a:solidFill>
                  <a:srgbClr val="1F6A9B"/>
                </a:solidFill>
                <a:latin typeface="Open Sans Bold"/>
              </a:rPr>
              <a:t>()</a:t>
            </a:r>
          </a:p>
        </p:txBody>
      </p:sp>
      <p:sp>
        <p:nvSpPr>
          <p:cNvPr id="26" name="TextBox 26"/>
          <p:cNvSpPr txBox="1"/>
          <p:nvPr/>
        </p:nvSpPr>
        <p:spPr>
          <a:xfrm>
            <a:off x="11556241" y="7879715"/>
            <a:ext cx="4873500" cy="1378585"/>
          </a:xfrm>
          <a:prstGeom prst="rect">
            <a:avLst/>
          </a:prstGeom>
        </p:spPr>
        <p:txBody>
          <a:bodyPr lIns="0" tIns="0" rIns="0" bIns="0" rtlCol="0" anchor="t">
            <a:spAutoFit/>
          </a:bodyPr>
          <a:lstStyle/>
          <a:p>
            <a:pPr>
              <a:lnSpc>
                <a:spcPts val="2239"/>
              </a:lnSpc>
              <a:spcBef>
                <a:spcPct val="0"/>
              </a:spcBef>
            </a:pPr>
            <a:r>
              <a:rPr lang="en-US" sz="1599" err="1">
                <a:solidFill>
                  <a:srgbClr val="171616"/>
                </a:solidFill>
                <a:latin typeface="Avenir Next LT Pro" panose="020B0504020202020204" pitchFamily="34" charset="0"/>
              </a:rPr>
              <a:t>Cette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dépendance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permet</a:t>
            </a:r>
            <a:r>
              <a:rPr lang="en-US" sz="1599">
                <a:solidFill>
                  <a:srgbClr val="171616"/>
                </a:solidFill>
                <a:latin typeface="Avenir Next LT Pro" panose="020B0504020202020204" pitchFamily="34" charset="0"/>
              </a:rPr>
              <a:t> de </a:t>
            </a:r>
            <a:r>
              <a:rPr lang="en-US" sz="1599" err="1">
                <a:solidFill>
                  <a:srgbClr val="171616"/>
                </a:solidFill>
                <a:latin typeface="Avenir Next LT Pro" panose="020B0504020202020204" pitchFamily="34" charset="0"/>
              </a:rPr>
              <a:t>définir</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une</a:t>
            </a:r>
            <a:r>
              <a:rPr lang="en-US" sz="1599">
                <a:solidFill>
                  <a:srgbClr val="171616"/>
                </a:solidFill>
                <a:latin typeface="Avenir Next LT Pro" panose="020B0504020202020204" pitchFamily="34" charset="0"/>
              </a:rPr>
              <a:t> relation de </a:t>
            </a:r>
            <a:r>
              <a:rPr lang="en-US" sz="1599" err="1">
                <a:solidFill>
                  <a:srgbClr val="171616"/>
                </a:solidFill>
                <a:latin typeface="Avenir Next LT Pro" panose="020B0504020202020204" pitchFamily="34" charset="0"/>
              </a:rPr>
              <a:t>dépendance</a:t>
            </a:r>
            <a:r>
              <a:rPr lang="en-US" sz="1599">
                <a:solidFill>
                  <a:srgbClr val="171616"/>
                </a:solidFill>
                <a:latin typeface="Avenir Next LT Pro" panose="020B0504020202020204" pitchFamily="34" charset="0"/>
              </a:rPr>
              <a:t> entre </a:t>
            </a:r>
            <a:r>
              <a:rPr lang="en-US" sz="1599" err="1">
                <a:solidFill>
                  <a:srgbClr val="171616"/>
                </a:solidFill>
                <a:latin typeface="Avenir Next LT Pro" panose="020B0504020202020204" pitchFamily="34" charset="0"/>
              </a:rPr>
              <a:t>plusieurs</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opérateurs</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Cela</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signifie</a:t>
            </a:r>
            <a:r>
              <a:rPr lang="en-US" sz="1599">
                <a:solidFill>
                  <a:srgbClr val="171616"/>
                </a:solidFill>
                <a:latin typeface="Avenir Next LT Pro" panose="020B0504020202020204" pitchFamily="34" charset="0"/>
              </a:rPr>
              <a:t> que </a:t>
            </a:r>
            <a:r>
              <a:rPr lang="en-US" sz="1599" err="1">
                <a:solidFill>
                  <a:srgbClr val="171616"/>
                </a:solidFill>
                <a:latin typeface="Avenir Next LT Pro" panose="020B0504020202020204" pitchFamily="34" charset="0"/>
              </a:rPr>
              <a:t>l'opérateur</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en</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amont</a:t>
            </a:r>
            <a:r>
              <a:rPr lang="en-US" sz="1599">
                <a:solidFill>
                  <a:srgbClr val="171616"/>
                </a:solidFill>
                <a:latin typeface="Avenir Next LT Pro" panose="020B0504020202020204" pitchFamily="34" charset="0"/>
              </a:rPr>
              <a:t> doit </a:t>
            </a:r>
            <a:r>
              <a:rPr lang="en-US" sz="1599" err="1">
                <a:solidFill>
                  <a:srgbClr val="171616"/>
                </a:solidFill>
                <a:latin typeface="Avenir Next LT Pro" panose="020B0504020202020204" pitchFamily="34" charset="0"/>
              </a:rPr>
              <a:t>être</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exécuté</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avant</a:t>
            </a:r>
            <a:r>
              <a:rPr lang="en-US" sz="1599">
                <a:solidFill>
                  <a:srgbClr val="171616"/>
                </a:solidFill>
                <a:latin typeface="Avenir Next LT Pro" panose="020B0504020202020204" pitchFamily="34" charset="0"/>
              </a:rPr>
              <a:t> que </a:t>
            </a:r>
            <a:r>
              <a:rPr lang="en-US" sz="1599" err="1">
                <a:solidFill>
                  <a:srgbClr val="171616"/>
                </a:solidFill>
                <a:latin typeface="Avenir Next LT Pro" panose="020B0504020202020204" pitchFamily="34" charset="0"/>
              </a:rPr>
              <a:t>tous</a:t>
            </a:r>
            <a:r>
              <a:rPr lang="en-US" sz="1599">
                <a:solidFill>
                  <a:srgbClr val="171616"/>
                </a:solidFill>
                <a:latin typeface="Avenir Next LT Pro" panose="020B0504020202020204" pitchFamily="34" charset="0"/>
              </a:rPr>
              <a:t> les </a:t>
            </a:r>
            <a:r>
              <a:rPr lang="en-US" sz="1599" err="1">
                <a:solidFill>
                  <a:srgbClr val="171616"/>
                </a:solidFill>
                <a:latin typeface="Avenir Next LT Pro" panose="020B0504020202020204" pitchFamily="34" charset="0"/>
              </a:rPr>
              <a:t>opérateurs</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en</a:t>
            </a:r>
            <a:r>
              <a:rPr lang="en-US" sz="1599">
                <a:solidFill>
                  <a:srgbClr val="171616"/>
                </a:solidFill>
                <a:latin typeface="Avenir Next LT Pro" panose="020B0504020202020204" pitchFamily="34" charset="0"/>
              </a:rPr>
              <a:t> aval ne </a:t>
            </a:r>
            <a:r>
              <a:rPr lang="en-US" sz="1599" err="1">
                <a:solidFill>
                  <a:srgbClr val="171616"/>
                </a:solidFill>
                <a:latin typeface="Avenir Next LT Pro" panose="020B0504020202020204" pitchFamily="34" charset="0"/>
              </a:rPr>
              <a:t>soient</a:t>
            </a:r>
            <a:r>
              <a:rPr lang="en-US" sz="1599">
                <a:solidFill>
                  <a:srgbClr val="171616"/>
                </a:solidFill>
                <a:latin typeface="Avenir Next LT Pro" panose="020B0504020202020204" pitchFamily="34" charset="0"/>
              </a:rPr>
              <a:t> </a:t>
            </a:r>
            <a:r>
              <a:rPr lang="en-US" sz="1599" err="1">
                <a:solidFill>
                  <a:srgbClr val="171616"/>
                </a:solidFill>
                <a:latin typeface="Avenir Next LT Pro" panose="020B0504020202020204" pitchFamily="34" charset="0"/>
              </a:rPr>
              <a:t>exécutés</a:t>
            </a:r>
            <a:r>
              <a:rPr lang="en-US" sz="1599">
                <a:solidFill>
                  <a:srgbClr val="171616"/>
                </a:solidFill>
                <a:latin typeface="Avenir Next LT Pro" panose="020B0504020202020204" pitchFamily="34" charset="0"/>
              </a:rPr>
              <a:t>.</a:t>
            </a:r>
          </a:p>
        </p:txBody>
      </p:sp>
      <p:sp>
        <p:nvSpPr>
          <p:cNvPr id="27" name="TextBox 27"/>
          <p:cNvSpPr txBox="1"/>
          <p:nvPr/>
        </p:nvSpPr>
        <p:spPr>
          <a:xfrm>
            <a:off x="9853222" y="7663821"/>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04</a:t>
            </a:r>
          </a:p>
        </p:txBody>
      </p:sp>
      <p:sp>
        <p:nvSpPr>
          <p:cNvPr id="28" name="TextBox 28"/>
          <p:cNvSpPr txBox="1"/>
          <p:nvPr/>
        </p:nvSpPr>
        <p:spPr>
          <a:xfrm>
            <a:off x="11556241" y="7390770"/>
            <a:ext cx="4873500" cy="339725"/>
          </a:xfrm>
          <a:prstGeom prst="rect">
            <a:avLst/>
          </a:prstGeom>
        </p:spPr>
        <p:txBody>
          <a:bodyPr lIns="0" tIns="0" rIns="0" bIns="0" rtlCol="0" anchor="t">
            <a:spAutoFit/>
          </a:bodyPr>
          <a:lstStyle/>
          <a:p>
            <a:pPr>
              <a:lnSpc>
                <a:spcPts val="2799"/>
              </a:lnSpc>
              <a:spcBef>
                <a:spcPct val="0"/>
              </a:spcBef>
            </a:pPr>
            <a:r>
              <a:rPr lang="en-US" sz="1999" err="1">
                <a:solidFill>
                  <a:srgbClr val="1F6A9B"/>
                </a:solidFill>
                <a:latin typeface="Open Sans Bold"/>
              </a:rPr>
              <a:t>set_downstream</a:t>
            </a:r>
            <a:r>
              <a:rPr lang="en-US" sz="1999">
                <a:solidFill>
                  <a:srgbClr val="1F6A9B"/>
                </a:solidFill>
                <a:latin typeface="Open Sans Bold"/>
              </a:rPr>
              <a:t>() et </a:t>
            </a:r>
            <a:r>
              <a:rPr lang="en-US" sz="1999" err="1">
                <a:solidFill>
                  <a:srgbClr val="1F6A9B"/>
                </a:solidFill>
                <a:latin typeface="Open Sans Bold"/>
              </a:rPr>
              <a:t>set_upstream</a:t>
            </a:r>
            <a:r>
              <a:rPr lang="en-US" sz="1999">
                <a:solidFill>
                  <a:srgbClr val="1F6A9B"/>
                </a:solidFill>
                <a:latin typeface="Open Sans Bold"/>
              </a:rPr>
              <a:t>()</a:t>
            </a:r>
          </a:p>
        </p:txBody>
      </p:sp>
      <p:sp>
        <p:nvSpPr>
          <p:cNvPr id="37" name="Espace réservé du numéro de diapositive 24">
            <a:extLst>
              <a:ext uri="{FF2B5EF4-FFF2-40B4-BE49-F238E27FC236}">
                <a16:creationId xmlns:a16="http://schemas.microsoft.com/office/drawing/2014/main" id="{90C53E8B-284F-BFA2-F8D0-3E27B263CDD6}"/>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74</a:t>
            </a:fld>
            <a:endParaRPr lang="en-US" sz="1800" b="1">
              <a:solidFill>
                <a:srgbClr val="A8CEC3"/>
              </a:solidFill>
            </a:endParaRPr>
          </a:p>
        </p:txBody>
      </p:sp>
      <p:sp>
        <p:nvSpPr>
          <p:cNvPr id="29" name="Picture 13"/>
          <p:cNvSpPr/>
          <p:nvPr/>
        </p:nvSpPr>
        <p:spPr>
          <a:xfrm>
            <a:off x="1906513" y="4743374"/>
            <a:ext cx="1447374" cy="1447374"/>
          </a:xfrm>
          <a:custGeom>
            <a:avLst/>
            <a:gdLst>
              <a:gd name="connsiteX0" fmla="*/ 1447374 w 1447374"/>
              <a:gd name="connsiteY0" fmla="*/ 723687 h 1447374"/>
              <a:gd name="connsiteX1" fmla="*/ 723687 w 1447374"/>
              <a:gd name="connsiteY1" fmla="*/ 1447374 h 1447374"/>
              <a:gd name="connsiteX2" fmla="*/ 0 w 1447374"/>
              <a:gd name="connsiteY2" fmla="*/ 723687 h 1447374"/>
              <a:gd name="connsiteX3" fmla="*/ 723687 w 1447374"/>
              <a:gd name="connsiteY3" fmla="*/ 0 h 1447374"/>
              <a:gd name="connsiteX4" fmla="*/ 1447374 w 1447374"/>
              <a:gd name="connsiteY4" fmla="*/ 723687 h 1447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374" h="1447374">
                <a:moveTo>
                  <a:pt x="1447374" y="723687"/>
                </a:moveTo>
                <a:cubicBezTo>
                  <a:pt x="1447374" y="1123368"/>
                  <a:pt x="1123368" y="1447374"/>
                  <a:pt x="723687" y="1447374"/>
                </a:cubicBezTo>
                <a:cubicBezTo>
                  <a:pt x="324006" y="1447374"/>
                  <a:pt x="0" y="1123368"/>
                  <a:pt x="0" y="723687"/>
                </a:cubicBezTo>
                <a:cubicBezTo>
                  <a:pt x="0" y="324006"/>
                  <a:pt x="324006" y="0"/>
                  <a:pt x="723687" y="0"/>
                </a:cubicBezTo>
                <a:cubicBezTo>
                  <a:pt x="1123368" y="0"/>
                  <a:pt x="1447374" y="324006"/>
                  <a:pt x="1447374" y="723687"/>
                </a:cubicBezTo>
                <a:close/>
              </a:path>
            </a:pathLst>
          </a:custGeom>
          <a:solidFill>
            <a:srgbClr val="A8CEC3"/>
          </a:solidFill>
          <a:ln w="7191" cap="flat">
            <a:noFill/>
            <a:prstDash val="solid"/>
            <a:miter/>
          </a:ln>
        </p:spPr>
        <p:txBody>
          <a:bodyPr rtlCol="0" anchor="ctr"/>
          <a:lstStyle/>
          <a:p>
            <a:endParaRPr lang="en-FR"/>
          </a:p>
        </p:txBody>
      </p:sp>
      <p:sp>
        <p:nvSpPr>
          <p:cNvPr id="30" name="TextBox 19">
            <a:extLst>
              <a:ext uri="{FF2B5EF4-FFF2-40B4-BE49-F238E27FC236}">
                <a16:creationId xmlns:a16="http://schemas.microsoft.com/office/drawing/2014/main" id="{6BC0C7E5-11E7-F262-11C4-22525C212F45}"/>
              </a:ext>
            </a:extLst>
          </p:cNvPr>
          <p:cNvSpPr txBox="1"/>
          <p:nvPr/>
        </p:nvSpPr>
        <p:spPr>
          <a:xfrm>
            <a:off x="2028553" y="5178519"/>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01</a:t>
            </a:r>
          </a:p>
        </p:txBody>
      </p:sp>
      <p:sp>
        <p:nvSpPr>
          <p:cNvPr id="31" name="Picture 13">
            <a:extLst>
              <a:ext uri="{FF2B5EF4-FFF2-40B4-BE49-F238E27FC236}">
                <a16:creationId xmlns:a16="http://schemas.microsoft.com/office/drawing/2014/main" id="{5FE641F9-3B37-3CAD-052F-064B642C6717}"/>
              </a:ext>
            </a:extLst>
          </p:cNvPr>
          <p:cNvSpPr/>
          <p:nvPr/>
        </p:nvSpPr>
        <p:spPr>
          <a:xfrm>
            <a:off x="1906513" y="7510144"/>
            <a:ext cx="1447374" cy="1447374"/>
          </a:xfrm>
          <a:custGeom>
            <a:avLst/>
            <a:gdLst>
              <a:gd name="connsiteX0" fmla="*/ 1447374 w 1447374"/>
              <a:gd name="connsiteY0" fmla="*/ 723687 h 1447374"/>
              <a:gd name="connsiteX1" fmla="*/ 723687 w 1447374"/>
              <a:gd name="connsiteY1" fmla="*/ 1447374 h 1447374"/>
              <a:gd name="connsiteX2" fmla="*/ 0 w 1447374"/>
              <a:gd name="connsiteY2" fmla="*/ 723687 h 1447374"/>
              <a:gd name="connsiteX3" fmla="*/ 723687 w 1447374"/>
              <a:gd name="connsiteY3" fmla="*/ 0 h 1447374"/>
              <a:gd name="connsiteX4" fmla="*/ 1447374 w 1447374"/>
              <a:gd name="connsiteY4" fmla="*/ 723687 h 1447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374" h="1447374">
                <a:moveTo>
                  <a:pt x="1447374" y="723687"/>
                </a:moveTo>
                <a:cubicBezTo>
                  <a:pt x="1447374" y="1123368"/>
                  <a:pt x="1123368" y="1447374"/>
                  <a:pt x="723687" y="1447374"/>
                </a:cubicBezTo>
                <a:cubicBezTo>
                  <a:pt x="324006" y="1447374"/>
                  <a:pt x="0" y="1123368"/>
                  <a:pt x="0" y="723687"/>
                </a:cubicBezTo>
                <a:cubicBezTo>
                  <a:pt x="0" y="324006"/>
                  <a:pt x="324006" y="0"/>
                  <a:pt x="723687" y="0"/>
                </a:cubicBezTo>
                <a:cubicBezTo>
                  <a:pt x="1123368" y="0"/>
                  <a:pt x="1447374" y="324006"/>
                  <a:pt x="1447374" y="723687"/>
                </a:cubicBezTo>
                <a:close/>
              </a:path>
            </a:pathLst>
          </a:custGeom>
          <a:solidFill>
            <a:srgbClr val="A8CEC3"/>
          </a:solidFill>
          <a:ln w="7191" cap="flat">
            <a:noFill/>
            <a:prstDash val="solid"/>
            <a:miter/>
          </a:ln>
        </p:spPr>
        <p:txBody>
          <a:bodyPr rtlCol="0" anchor="ctr"/>
          <a:lstStyle/>
          <a:p>
            <a:endParaRPr lang="en-FR"/>
          </a:p>
        </p:txBody>
      </p:sp>
      <p:sp>
        <p:nvSpPr>
          <p:cNvPr id="32" name="TextBox 19">
            <a:extLst>
              <a:ext uri="{FF2B5EF4-FFF2-40B4-BE49-F238E27FC236}">
                <a16:creationId xmlns:a16="http://schemas.microsoft.com/office/drawing/2014/main" id="{44C48118-16BD-FBA8-D875-1F498B9798EA}"/>
              </a:ext>
            </a:extLst>
          </p:cNvPr>
          <p:cNvSpPr txBox="1"/>
          <p:nvPr/>
        </p:nvSpPr>
        <p:spPr>
          <a:xfrm>
            <a:off x="2028553" y="7945289"/>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02</a:t>
            </a:r>
          </a:p>
        </p:txBody>
      </p:sp>
      <p:sp>
        <p:nvSpPr>
          <p:cNvPr id="33" name="Picture 13">
            <a:extLst>
              <a:ext uri="{FF2B5EF4-FFF2-40B4-BE49-F238E27FC236}">
                <a16:creationId xmlns:a16="http://schemas.microsoft.com/office/drawing/2014/main" id="{004638DF-00A4-C72B-A57B-0B05321436A8}"/>
              </a:ext>
            </a:extLst>
          </p:cNvPr>
          <p:cNvSpPr/>
          <p:nvPr/>
        </p:nvSpPr>
        <p:spPr>
          <a:xfrm>
            <a:off x="9675462" y="4743374"/>
            <a:ext cx="1447374" cy="1447374"/>
          </a:xfrm>
          <a:custGeom>
            <a:avLst/>
            <a:gdLst>
              <a:gd name="connsiteX0" fmla="*/ 1447374 w 1447374"/>
              <a:gd name="connsiteY0" fmla="*/ 723687 h 1447374"/>
              <a:gd name="connsiteX1" fmla="*/ 723687 w 1447374"/>
              <a:gd name="connsiteY1" fmla="*/ 1447374 h 1447374"/>
              <a:gd name="connsiteX2" fmla="*/ 0 w 1447374"/>
              <a:gd name="connsiteY2" fmla="*/ 723687 h 1447374"/>
              <a:gd name="connsiteX3" fmla="*/ 723687 w 1447374"/>
              <a:gd name="connsiteY3" fmla="*/ 0 h 1447374"/>
              <a:gd name="connsiteX4" fmla="*/ 1447374 w 1447374"/>
              <a:gd name="connsiteY4" fmla="*/ 723687 h 1447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374" h="1447374">
                <a:moveTo>
                  <a:pt x="1447374" y="723687"/>
                </a:moveTo>
                <a:cubicBezTo>
                  <a:pt x="1447374" y="1123368"/>
                  <a:pt x="1123368" y="1447374"/>
                  <a:pt x="723687" y="1447374"/>
                </a:cubicBezTo>
                <a:cubicBezTo>
                  <a:pt x="324006" y="1447374"/>
                  <a:pt x="0" y="1123368"/>
                  <a:pt x="0" y="723687"/>
                </a:cubicBezTo>
                <a:cubicBezTo>
                  <a:pt x="0" y="324006"/>
                  <a:pt x="324006" y="0"/>
                  <a:pt x="723687" y="0"/>
                </a:cubicBezTo>
                <a:cubicBezTo>
                  <a:pt x="1123368" y="0"/>
                  <a:pt x="1447374" y="324006"/>
                  <a:pt x="1447374" y="723687"/>
                </a:cubicBezTo>
                <a:close/>
              </a:path>
            </a:pathLst>
          </a:custGeom>
          <a:solidFill>
            <a:srgbClr val="A8CEC3"/>
          </a:solidFill>
          <a:ln w="7191" cap="flat">
            <a:noFill/>
            <a:prstDash val="solid"/>
            <a:miter/>
          </a:ln>
        </p:spPr>
        <p:txBody>
          <a:bodyPr rtlCol="0" anchor="ctr"/>
          <a:lstStyle/>
          <a:p>
            <a:endParaRPr lang="en-FR"/>
          </a:p>
        </p:txBody>
      </p:sp>
      <p:sp>
        <p:nvSpPr>
          <p:cNvPr id="34" name="TextBox 19">
            <a:extLst>
              <a:ext uri="{FF2B5EF4-FFF2-40B4-BE49-F238E27FC236}">
                <a16:creationId xmlns:a16="http://schemas.microsoft.com/office/drawing/2014/main" id="{07BF7927-85DC-3242-2B91-718DD4001269}"/>
              </a:ext>
            </a:extLst>
          </p:cNvPr>
          <p:cNvSpPr txBox="1"/>
          <p:nvPr/>
        </p:nvSpPr>
        <p:spPr>
          <a:xfrm>
            <a:off x="9797502" y="5178519"/>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03</a:t>
            </a:r>
          </a:p>
        </p:txBody>
      </p:sp>
      <p:sp>
        <p:nvSpPr>
          <p:cNvPr id="35" name="Picture 13">
            <a:extLst>
              <a:ext uri="{FF2B5EF4-FFF2-40B4-BE49-F238E27FC236}">
                <a16:creationId xmlns:a16="http://schemas.microsoft.com/office/drawing/2014/main" id="{6FF54914-FC5C-175D-17B1-246EFFBFB49C}"/>
              </a:ext>
            </a:extLst>
          </p:cNvPr>
          <p:cNvSpPr/>
          <p:nvPr/>
        </p:nvSpPr>
        <p:spPr>
          <a:xfrm>
            <a:off x="9731184" y="7534701"/>
            <a:ext cx="1447374" cy="1447374"/>
          </a:xfrm>
          <a:custGeom>
            <a:avLst/>
            <a:gdLst>
              <a:gd name="connsiteX0" fmla="*/ 1447374 w 1447374"/>
              <a:gd name="connsiteY0" fmla="*/ 723687 h 1447374"/>
              <a:gd name="connsiteX1" fmla="*/ 723687 w 1447374"/>
              <a:gd name="connsiteY1" fmla="*/ 1447374 h 1447374"/>
              <a:gd name="connsiteX2" fmla="*/ 0 w 1447374"/>
              <a:gd name="connsiteY2" fmla="*/ 723687 h 1447374"/>
              <a:gd name="connsiteX3" fmla="*/ 723687 w 1447374"/>
              <a:gd name="connsiteY3" fmla="*/ 0 h 1447374"/>
              <a:gd name="connsiteX4" fmla="*/ 1447374 w 1447374"/>
              <a:gd name="connsiteY4" fmla="*/ 723687 h 1447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374" h="1447374">
                <a:moveTo>
                  <a:pt x="1447374" y="723687"/>
                </a:moveTo>
                <a:cubicBezTo>
                  <a:pt x="1447374" y="1123368"/>
                  <a:pt x="1123368" y="1447374"/>
                  <a:pt x="723687" y="1447374"/>
                </a:cubicBezTo>
                <a:cubicBezTo>
                  <a:pt x="324006" y="1447374"/>
                  <a:pt x="0" y="1123368"/>
                  <a:pt x="0" y="723687"/>
                </a:cubicBezTo>
                <a:cubicBezTo>
                  <a:pt x="0" y="324006"/>
                  <a:pt x="324006" y="0"/>
                  <a:pt x="723687" y="0"/>
                </a:cubicBezTo>
                <a:cubicBezTo>
                  <a:pt x="1123368" y="0"/>
                  <a:pt x="1447374" y="324006"/>
                  <a:pt x="1447374" y="723687"/>
                </a:cubicBezTo>
                <a:close/>
              </a:path>
            </a:pathLst>
          </a:custGeom>
          <a:solidFill>
            <a:srgbClr val="A8CEC3"/>
          </a:solidFill>
          <a:ln w="7191" cap="flat">
            <a:noFill/>
            <a:prstDash val="solid"/>
            <a:miter/>
          </a:ln>
        </p:spPr>
        <p:txBody>
          <a:bodyPr rtlCol="0" anchor="ctr"/>
          <a:lstStyle/>
          <a:p>
            <a:endParaRPr lang="en-FR"/>
          </a:p>
        </p:txBody>
      </p:sp>
      <p:sp>
        <p:nvSpPr>
          <p:cNvPr id="36" name="TextBox 19">
            <a:extLst>
              <a:ext uri="{FF2B5EF4-FFF2-40B4-BE49-F238E27FC236}">
                <a16:creationId xmlns:a16="http://schemas.microsoft.com/office/drawing/2014/main" id="{6938614D-F47A-10ED-8768-82CFD0254ABB}"/>
              </a:ext>
            </a:extLst>
          </p:cNvPr>
          <p:cNvSpPr txBox="1"/>
          <p:nvPr/>
        </p:nvSpPr>
        <p:spPr>
          <a:xfrm>
            <a:off x="9853224" y="7969846"/>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dissolve">
                                      <p:cBhvr>
                                        <p:cTn id="10" dur="500"/>
                                        <p:tgtEl>
                                          <p:spTgt spid="10">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dissolve">
                                      <p:cBhvr>
                                        <p:cTn id="37" dur="500"/>
                                        <p:tgtEl>
                                          <p:spTgt spid="2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dissolve">
                                      <p:cBhvr>
                                        <p:cTn id="49" dur="500"/>
                                        <p:tgtEl>
                                          <p:spTgt spid="3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dissolve">
                                      <p:cBhvr>
                                        <p:cTn id="55" dur="500"/>
                                        <p:tgtEl>
                                          <p:spTgt spid="3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dissolve">
                                      <p:cBhvr>
                                        <p:cTn id="5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19" grpId="0"/>
      <p:bldP spid="20" grpId="0"/>
      <p:bldP spid="22" grpId="0"/>
      <p:bldP spid="23" grpId="0"/>
      <p:bldP spid="24" grpId="0"/>
      <p:bldP spid="26" grpId="0"/>
      <p:bldP spid="27" grpId="0"/>
      <p:bldP spid="28" grpId="0"/>
      <p:bldP spid="30" grpId="0"/>
      <p:bldP spid="32" grpId="0"/>
      <p:bldP spid="34" grpId="0"/>
      <p:bldP spid="3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974626"/>
          </a:xfrm>
          <a:prstGeom prst="rect">
            <a:avLst/>
          </a:prstGeom>
        </p:spPr>
        <p:txBody>
          <a:bodyPr lIns="0" tIns="0" rIns="0" bIns="0" rtlCol="0" anchor="t">
            <a:spAutoFit/>
          </a:bodyPr>
          <a:lstStyle/>
          <a:p>
            <a:pPr>
              <a:lnSpc>
                <a:spcPts val="3840"/>
              </a:lnSpc>
            </a:pPr>
            <a:r>
              <a:rPr lang="fr-FR" sz="3200" b="1">
                <a:solidFill>
                  <a:srgbClr val="545454"/>
                </a:solidFill>
                <a:latin typeface="Avenir Next LT Pro"/>
              </a:rPr>
              <a:t>REGROUPER LES TÂCHES CONNEXES EN UTILISANT DES GROUPES DE TÂCHES </a:t>
            </a:r>
          </a:p>
          <a:p>
            <a:pPr>
              <a:lnSpc>
                <a:spcPts val="3840"/>
              </a:lnSpc>
            </a:pP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5674054"/>
          </a:xfrm>
          <a:prstGeom prst="rect">
            <a:avLst/>
          </a:prstGeom>
        </p:spPr>
        <p:txBody>
          <a:bodyPr wrap="square" lIns="0" tIns="0" rIns="0" bIns="0" rtlCol="0" anchor="t">
            <a:spAutoFit/>
          </a:bodyPr>
          <a:lstStyle/>
          <a:p>
            <a:pPr marL="342900" indent="-342900" algn="l">
              <a:lnSpc>
                <a:spcPct val="250000"/>
              </a:lnSpc>
              <a:buFont typeface="Arial" panose="020B0604020202020204" pitchFamily="34" charset="0"/>
              <a:buChar char="•"/>
            </a:pPr>
            <a:r>
              <a:rPr lang="fr-FR" sz="2000" b="1" i="0">
                <a:solidFill>
                  <a:srgbClr val="A8CEC3"/>
                </a:solidFill>
                <a:effectLst/>
                <a:latin typeface="Avenir Next LT Pro" panose="020B0504020202020204" pitchFamily="34" charset="0"/>
              </a:rPr>
              <a:t>Utiliser des groupes de tâches pour regrouper visuellement des tâches</a:t>
            </a:r>
          </a:p>
          <a:p>
            <a:pPr marL="285750" indent="-285750" algn="l">
              <a:lnSpc>
                <a:spcPct val="200000"/>
              </a:lnSpc>
              <a:buFont typeface="Arial" panose="020B0604020202020204" pitchFamily="34" charset="0"/>
              <a:buChar char="•"/>
            </a:pPr>
            <a:r>
              <a:rPr lang="fr-FR" b="0" i="0">
                <a:effectLst/>
                <a:latin typeface="Avenir Next LT Pro" panose="020B0504020202020204" pitchFamily="34" charset="0"/>
              </a:rPr>
              <a:t>Bien que cet exemple soit relativement simple, la fonctionnalité de groupes de tâches peut être très efficace pour réduire le bruit visuel dans des cas plus complexes. </a:t>
            </a:r>
          </a:p>
          <a:p>
            <a:pPr marL="285750" indent="-285750" algn="l">
              <a:lnSpc>
                <a:spcPct val="200000"/>
              </a:lnSpc>
              <a:buFont typeface="Arial" panose="020B0604020202020204" pitchFamily="34" charset="0"/>
              <a:buChar char="•"/>
            </a:pPr>
            <a:r>
              <a:rPr lang="fr-FR" b="0" i="0">
                <a:effectLst/>
                <a:latin typeface="Avenir Next LT Pro" panose="020B0504020202020204" pitchFamily="34" charset="0"/>
              </a:rPr>
              <a:t>Par exemple, dans notre DAG pour l'entraînement de modèles d'apprentissage automatique, nous avons créé un nombre considérable de tâches pour récupérer et nettoyer les données météorologiques et de vente provenant de différents systèmes. Les groupes de tâches nous permettent de réduire la complexité apparente de ce DAG en regroupant les tâches liées aux ventes et aux données météorologiques dans leurs groupes de tâches respectifs. </a:t>
            </a:r>
          </a:p>
          <a:p>
            <a:pPr marL="285750" indent="-285750" algn="l">
              <a:lnSpc>
                <a:spcPct val="200000"/>
              </a:lnSpc>
              <a:buFont typeface="Arial" panose="020B0604020202020204" pitchFamily="34" charset="0"/>
              <a:buChar char="•"/>
            </a:pPr>
            <a:r>
              <a:rPr lang="fr-FR" b="0" i="0">
                <a:effectLst/>
                <a:latin typeface="Avenir Next LT Pro" panose="020B0504020202020204" pitchFamily="34" charset="0"/>
              </a:rPr>
              <a:t>Cela nous permet de masquer la complexité des tâches </a:t>
            </a:r>
          </a:p>
          <a:p>
            <a:pPr algn="l">
              <a:lnSpc>
                <a:spcPct val="200000"/>
              </a:lnSpc>
            </a:pPr>
            <a:r>
              <a:rPr lang="fr-FR" b="0" i="0">
                <a:effectLst/>
                <a:latin typeface="Avenir Next LT Pro" panose="020B0504020202020204" pitchFamily="34" charset="0"/>
              </a:rPr>
              <a:t>     de récupération de données par défaut, mais de zoomer </a:t>
            </a:r>
          </a:p>
          <a:p>
            <a:pPr algn="l">
              <a:lnSpc>
                <a:spcPct val="200000"/>
              </a:lnSpc>
            </a:pPr>
            <a:r>
              <a:rPr lang="fr-FR">
                <a:latin typeface="Avenir Next LT Pro" panose="020B0504020202020204" pitchFamily="34" charset="0"/>
              </a:rPr>
              <a:t>     </a:t>
            </a:r>
            <a:r>
              <a:rPr lang="fr-FR" b="0" i="0">
                <a:effectLst/>
                <a:latin typeface="Avenir Next LT Pro" panose="020B0504020202020204" pitchFamily="34" charset="0"/>
              </a:rPr>
              <a:t>sur les tâches individuelles lorsque cela est nécessaire.</a:t>
            </a:r>
            <a:endParaRPr lang="fr-FR" b="1" i="0">
              <a:effectLst/>
              <a:latin typeface="Avenir Next LT Pro" panose="020B0504020202020204" pitchFamily="34" charset="0"/>
              <a:cs typeface="Vani" panose="02040502050405020303" pitchFamily="18" charset="0"/>
            </a:endParaRPr>
          </a:p>
        </p:txBody>
      </p:sp>
      <p:pic>
        <p:nvPicPr>
          <p:cNvPr id="19" name="Image 18">
            <a:extLst>
              <a:ext uri="{FF2B5EF4-FFF2-40B4-BE49-F238E27FC236}">
                <a16:creationId xmlns:a16="http://schemas.microsoft.com/office/drawing/2014/main" id="{01246C9A-F3CC-B848-8982-2F2290755690}"/>
              </a:ext>
            </a:extLst>
          </p:cNvPr>
          <p:cNvPicPr>
            <a:picLocks noChangeAspect="1"/>
          </p:cNvPicPr>
          <p:nvPr/>
        </p:nvPicPr>
        <p:blipFill>
          <a:blip r:embed="rId6"/>
          <a:stretch>
            <a:fillRect/>
          </a:stretch>
        </p:blipFill>
        <p:spPr>
          <a:xfrm>
            <a:off x="7613768" y="5776755"/>
            <a:ext cx="8840434" cy="3419952"/>
          </a:xfrm>
          <a:prstGeom prst="rect">
            <a:avLst/>
          </a:prstGeom>
        </p:spPr>
      </p:pic>
      <p:sp>
        <p:nvSpPr>
          <p:cNvPr id="28" name="Espace réservé du numéro de diapositive 24">
            <a:extLst>
              <a:ext uri="{FF2B5EF4-FFF2-40B4-BE49-F238E27FC236}">
                <a16:creationId xmlns:a16="http://schemas.microsoft.com/office/drawing/2014/main" id="{3C3C78AE-E03C-F3B0-8458-4FC6B77DF1C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75</a:t>
            </a:fld>
            <a:endParaRPr lang="en-US" sz="1800" b="1">
              <a:solidFill>
                <a:srgbClr val="A8CEC3"/>
              </a:solidFill>
            </a:endParaRPr>
          </a:p>
        </p:txBody>
      </p:sp>
    </p:spTree>
    <p:extLst>
      <p:ext uri="{BB962C8B-B14F-4D97-AF65-F5344CB8AC3E}">
        <p14:creationId xmlns:p14="http://schemas.microsoft.com/office/powerpoint/2010/main" val="172524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dissolve">
                                      <p:cBhvr>
                                        <p:cTn id="22" dur="500"/>
                                        <p:tgtEl>
                                          <p:spTgt spid="14">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animEffect transition="in" filter="dissolve">
                                      <p:cBhvr>
                                        <p:cTn id="25" dur="500"/>
                                        <p:tgtEl>
                                          <p:spTgt spid="14">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4">
                                            <p:txEl>
                                              <p:pRg st="5" end="5"/>
                                            </p:txEl>
                                          </p:spTgt>
                                        </p:tgtEl>
                                        <p:attrNameLst>
                                          <p:attrName>style.visibility</p:attrName>
                                        </p:attrNameLst>
                                      </p:cBhvr>
                                      <p:to>
                                        <p:strVal val="visible"/>
                                      </p:to>
                                    </p:set>
                                    <p:animEffect transition="in" filter="dissolve">
                                      <p:cBhvr>
                                        <p:cTn id="28" dur="500"/>
                                        <p:tgtEl>
                                          <p:spTgt spid="1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974626"/>
          </a:xfrm>
          <a:prstGeom prst="rect">
            <a:avLst/>
          </a:prstGeom>
        </p:spPr>
        <p:txBody>
          <a:bodyPr lIns="0" tIns="0" rIns="0" bIns="0" rtlCol="0" anchor="t">
            <a:spAutoFit/>
          </a:bodyPr>
          <a:lstStyle/>
          <a:p>
            <a:pPr>
              <a:lnSpc>
                <a:spcPts val="3840"/>
              </a:lnSpc>
            </a:pPr>
            <a:r>
              <a:rPr lang="fr-FR" sz="3200" b="1">
                <a:solidFill>
                  <a:srgbClr val="545454"/>
                </a:solidFill>
                <a:latin typeface="Avenir Next LT Pro"/>
              </a:rPr>
              <a:t>REGROUPER LES TÂCHES CONNEXES EN UTILISANT DES GROUPES DE TÂCHES </a:t>
            </a:r>
          </a:p>
          <a:p>
            <a:pPr>
              <a:lnSpc>
                <a:spcPts val="3840"/>
              </a:lnSpc>
            </a:pP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6796028"/>
          </a:xfrm>
          <a:prstGeom prst="rect">
            <a:avLst/>
          </a:prstGeom>
        </p:spPr>
        <p:txBody>
          <a:bodyPr wrap="square" lIns="0" tIns="0" rIns="0" bIns="0" rtlCol="0" anchor="t">
            <a:spAutoFit/>
          </a:bodyPr>
          <a:lstStyle/>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Les DAG Airflow complexes, en particulier ceux générés à l'aide de méthodes de fabrication, peuvent souvent devenir difficiles à comprendre en raison de structures de DAG complexes ou du grand nombre de tâches impliquées. </a:t>
            </a:r>
          </a:p>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Pour aider à organiser ces structures complexes, Airflow 2 dispose d'une nouvelle fonctionnalité appelée groupes de tâches. Les groupes de tâches permettent efficacement de regrouper (visuellement) des ensembles de tâches en de plus petits groupes, rendant ainsi la structure de votre DAG plus facile à superviser et à comprendre. </a:t>
            </a:r>
          </a:p>
          <a:p>
            <a:pPr marL="342900" indent="-342900" algn="l">
              <a:lnSpc>
                <a:spcPct val="250000"/>
              </a:lnSpc>
              <a:buFont typeface="Arial" panose="020B0604020202020204" pitchFamily="34" charset="0"/>
              <a:buChar char="•"/>
            </a:pPr>
            <a:r>
              <a:rPr lang="fr-FR" sz="2000" b="0" i="0">
                <a:effectLst/>
                <a:latin typeface="Avenir Next LT Pro" panose="020B0504020202020204" pitchFamily="34" charset="0"/>
              </a:rPr>
              <a:t>Vous pouvez créer des groupes de tâches en utilisant le gestionnaire de contexte </a:t>
            </a:r>
            <a:r>
              <a:rPr lang="fr-FR" sz="2000" b="0" i="0" err="1">
                <a:effectLst/>
                <a:latin typeface="Avenir Next LT Pro" panose="020B0504020202020204" pitchFamily="34" charset="0"/>
              </a:rPr>
              <a:t>TaskGroup</a:t>
            </a:r>
            <a:r>
              <a:rPr lang="fr-FR" sz="2000" b="0" i="0">
                <a:effectLst/>
                <a:latin typeface="Avenir Next LT Pro" panose="020B0504020202020204" pitchFamily="34" charset="0"/>
              </a:rPr>
              <a:t>. Par exemple, en reprenant notre exemple précédent de fabrication de tâches, nous pouvons regrouper les tâches générées pour chaque ensemble de données comme suit</a:t>
            </a:r>
            <a:endParaRPr lang="fr-FR" sz="2000" b="1">
              <a:latin typeface="Avenir Next LT Pro" panose="020B0504020202020204" pitchFamily="34" charset="0"/>
              <a:cs typeface="Vani" panose="02040502050405020303" pitchFamily="18" charset="0"/>
            </a:endParaRPr>
          </a:p>
          <a:p>
            <a:pPr marL="800100" lvl="1" indent="-342900">
              <a:lnSpc>
                <a:spcPct val="250000"/>
              </a:lnSpc>
              <a:buFont typeface="Wingdings" panose="05000000000000000000" pitchFamily="2" charset="2"/>
              <a:buChar char="Ø"/>
            </a:pPr>
            <a:endParaRPr lang="fr-FR" sz="2000" b="1" i="0">
              <a:solidFill>
                <a:srgbClr val="00B0F0"/>
              </a:solidFill>
              <a:effectLst/>
              <a:latin typeface="Avenir Next LT Pro" panose="020B0504020202020204" pitchFamily="34" charset="0"/>
              <a:cs typeface="Vani" panose="02040502050405020303" pitchFamily="18" charset="0"/>
            </a:endParaRPr>
          </a:p>
        </p:txBody>
      </p:sp>
      <p:sp>
        <p:nvSpPr>
          <p:cNvPr id="22" name="Espace réservé du numéro de diapositive 24">
            <a:extLst>
              <a:ext uri="{FF2B5EF4-FFF2-40B4-BE49-F238E27FC236}">
                <a16:creationId xmlns:a16="http://schemas.microsoft.com/office/drawing/2014/main" id="{8924D1B3-22A1-4CD5-8E3D-6265031A1A4D}"/>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76</a:t>
            </a:fld>
            <a:endParaRPr lang="en-US" sz="1800" b="1">
              <a:solidFill>
                <a:srgbClr val="A8CEC3"/>
              </a:solidFill>
            </a:endParaRPr>
          </a:p>
        </p:txBody>
      </p:sp>
    </p:spTree>
    <p:extLst>
      <p:ext uri="{BB962C8B-B14F-4D97-AF65-F5344CB8AC3E}">
        <p14:creationId xmlns:p14="http://schemas.microsoft.com/office/powerpoint/2010/main" val="132698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dissolv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1" y="1204600"/>
            <a:ext cx="16364109" cy="974626"/>
          </a:xfrm>
          <a:prstGeom prst="rect">
            <a:avLst/>
          </a:prstGeom>
        </p:spPr>
        <p:txBody>
          <a:bodyPr lIns="0" tIns="0" rIns="0" bIns="0" rtlCol="0" anchor="t">
            <a:spAutoFit/>
          </a:bodyPr>
          <a:lstStyle/>
          <a:p>
            <a:pPr>
              <a:lnSpc>
                <a:spcPts val="3840"/>
              </a:lnSpc>
            </a:pPr>
            <a:r>
              <a:rPr lang="fr-FR" sz="3200" b="1">
                <a:solidFill>
                  <a:srgbClr val="545454"/>
                </a:solidFill>
                <a:latin typeface="Avenir Next LT Pro"/>
              </a:rPr>
              <a:t>REGROUPER LES TÂCHES CONNEXES EN UTILISANT DES GROUPES DE TÂCHES </a:t>
            </a:r>
          </a:p>
          <a:p>
            <a:pPr>
              <a:lnSpc>
                <a:spcPts val="3840"/>
              </a:lnSpc>
            </a:pPr>
            <a:endParaRPr lang="en-US" sz="3200" b="1" spc="62">
              <a:solidFill>
                <a:srgbClr val="545454"/>
              </a:solidFill>
              <a:latin typeface="Avenir Next LT Pro" panose="020B0504020202020204" pitchFamily="34" charset="0"/>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5"/>
          <a:srcRect t="20802" r="2170" b="22228"/>
          <a:stretch>
            <a:fillRect/>
          </a:stretch>
        </p:blipFill>
        <p:spPr>
          <a:xfrm>
            <a:off x="16687901" y="0"/>
            <a:ext cx="1600099" cy="922073"/>
          </a:xfrm>
          <a:prstGeom prst="rect">
            <a:avLst/>
          </a:prstGeom>
        </p:spPr>
      </p:pic>
      <p:sp>
        <p:nvSpPr>
          <p:cNvPr id="14" name="TextBox 14"/>
          <p:cNvSpPr txBox="1"/>
          <p:nvPr/>
        </p:nvSpPr>
        <p:spPr>
          <a:xfrm>
            <a:off x="1336031" y="2266748"/>
            <a:ext cx="15232471" cy="4372287"/>
          </a:xfrm>
          <a:prstGeom prst="rect">
            <a:avLst/>
          </a:prstGeom>
        </p:spPr>
        <p:txBody>
          <a:bodyPr wrap="square" lIns="0" tIns="0" rIns="0" bIns="0" rtlCol="0" anchor="t">
            <a:spAutoFit/>
          </a:bodyPr>
          <a:lstStyle/>
          <a:p>
            <a:pPr marL="342900" indent="-342900" algn="l">
              <a:lnSpc>
                <a:spcPct val="250000"/>
              </a:lnSpc>
              <a:buFont typeface="Arial" panose="020B0604020202020204" pitchFamily="34" charset="0"/>
              <a:buChar char="•"/>
            </a:pPr>
            <a:r>
              <a:rPr lang="fr-FR" sz="2000" b="1" i="0">
                <a:solidFill>
                  <a:srgbClr val="A8CEC3"/>
                </a:solidFill>
                <a:effectLst/>
                <a:latin typeface="Avenir Next LT Pro" panose="020B0504020202020204" pitchFamily="34" charset="0"/>
              </a:rPr>
              <a:t>Utiliser des groupes de tâches pour regrouper visuellement des tâches</a:t>
            </a:r>
          </a:p>
          <a:p>
            <a:pPr algn="l">
              <a:lnSpc>
                <a:spcPct val="200000"/>
              </a:lnSpc>
            </a:pPr>
            <a:r>
              <a:rPr lang="fr-FR" sz="2000" b="0" i="0">
                <a:effectLst/>
                <a:latin typeface="Avenir Next LT Pro" panose="020B0504020202020204" pitchFamily="34" charset="0"/>
              </a:rPr>
              <a:t>Cela regroupe efficacement l'ensemble des tâches générées pour les ensembles de données "ventes" et "clients" en deux groupes de tâches, un pour chaque ensemble de données. </a:t>
            </a:r>
          </a:p>
          <a:p>
            <a:pPr algn="l">
              <a:lnSpc>
                <a:spcPct val="200000"/>
              </a:lnSpc>
            </a:pPr>
            <a:r>
              <a:rPr lang="fr-FR" sz="2000" b="0" i="0">
                <a:effectLst/>
                <a:latin typeface="Avenir Next LT Pro" panose="020B0504020202020204" pitchFamily="34" charset="0"/>
              </a:rPr>
              <a:t>En conséquence, les tâches regroupées sont affichées comme </a:t>
            </a:r>
          </a:p>
          <a:p>
            <a:pPr algn="l">
              <a:lnSpc>
                <a:spcPct val="200000"/>
              </a:lnSpc>
            </a:pPr>
            <a:r>
              <a:rPr lang="fr-FR" sz="2000" b="0" i="0">
                <a:effectLst/>
                <a:latin typeface="Avenir Next LT Pro" panose="020B0504020202020204" pitchFamily="34" charset="0"/>
              </a:rPr>
              <a:t>un seul groupe de tâches condensé dans l'interface Web, </a:t>
            </a:r>
          </a:p>
          <a:p>
            <a:pPr algn="l">
              <a:lnSpc>
                <a:spcPct val="200000"/>
              </a:lnSpc>
            </a:pPr>
            <a:r>
              <a:rPr lang="fr-FR" sz="2000" b="0" i="0">
                <a:effectLst/>
                <a:latin typeface="Avenir Next LT Pro" panose="020B0504020202020204" pitchFamily="34" charset="0"/>
              </a:rPr>
              <a:t>qui peut être développé en cliquant sur le groupe </a:t>
            </a:r>
          </a:p>
          <a:p>
            <a:pPr algn="l">
              <a:lnSpc>
                <a:spcPct val="200000"/>
              </a:lnSpc>
            </a:pPr>
            <a:r>
              <a:rPr lang="fr-FR" sz="2000" b="0" i="0">
                <a:effectLst/>
                <a:latin typeface="Avenir Next LT Pro" panose="020B0504020202020204" pitchFamily="34" charset="0"/>
              </a:rPr>
              <a:t>correspondant.</a:t>
            </a:r>
            <a:endParaRPr lang="fr-FR" sz="2000" b="1" i="0">
              <a:effectLst/>
              <a:latin typeface="Avenir Next LT Pro" panose="020B0504020202020204" pitchFamily="34" charset="0"/>
              <a:cs typeface="Vani" panose="02040502050405020303" pitchFamily="18" charset="0"/>
            </a:endParaRPr>
          </a:p>
        </p:txBody>
      </p:sp>
      <p:grpSp>
        <p:nvGrpSpPr>
          <p:cNvPr id="13" name="Group 14">
            <a:extLst>
              <a:ext uri="{FF2B5EF4-FFF2-40B4-BE49-F238E27FC236}">
                <a16:creationId xmlns:a16="http://schemas.microsoft.com/office/drawing/2014/main" id="{CD094D75-6D31-ED78-0C72-72F5E3B7F98D}"/>
              </a:ext>
            </a:extLst>
          </p:cNvPr>
          <p:cNvGrpSpPr/>
          <p:nvPr/>
        </p:nvGrpSpPr>
        <p:grpSpPr>
          <a:xfrm>
            <a:off x="8952266" y="461036"/>
            <a:ext cx="8086725" cy="11793567"/>
            <a:chOff x="0" y="-307110"/>
            <a:chExt cx="2714196" cy="1080668"/>
          </a:xfrm>
        </p:grpSpPr>
        <p:sp>
          <p:nvSpPr>
            <p:cNvPr id="15" name="Freeform 15">
              <a:extLst>
                <a:ext uri="{FF2B5EF4-FFF2-40B4-BE49-F238E27FC236}">
                  <a16:creationId xmlns:a16="http://schemas.microsoft.com/office/drawing/2014/main" id="{A85B7E83-85E7-6123-545E-18C4F97A9D33}"/>
                </a:ext>
              </a:extLst>
            </p:cNvPr>
            <p:cNvSpPr/>
            <p:nvPr/>
          </p:nvSpPr>
          <p:spPr>
            <a:xfrm>
              <a:off x="0" y="0"/>
              <a:ext cx="2714196" cy="449983"/>
            </a:xfrm>
            <a:custGeom>
              <a:avLst/>
              <a:gdLst/>
              <a:ahLst/>
              <a:cxnLst/>
              <a:rect l="l" t="t" r="r" b="b"/>
              <a:pathLst>
                <a:path w="2714196" h="449983">
                  <a:moveTo>
                    <a:pt x="38313" y="0"/>
                  </a:moveTo>
                  <a:lnTo>
                    <a:pt x="2675883" y="0"/>
                  </a:lnTo>
                  <a:cubicBezTo>
                    <a:pt x="2686044" y="0"/>
                    <a:pt x="2695790" y="4037"/>
                    <a:pt x="2702975" y="11222"/>
                  </a:cubicBezTo>
                  <a:cubicBezTo>
                    <a:pt x="2710160" y="18407"/>
                    <a:pt x="2714196" y="28152"/>
                    <a:pt x="2714196" y="38313"/>
                  </a:cubicBezTo>
                  <a:lnTo>
                    <a:pt x="2714196" y="411670"/>
                  </a:lnTo>
                  <a:cubicBezTo>
                    <a:pt x="2714196" y="421831"/>
                    <a:pt x="2710160" y="431576"/>
                    <a:pt x="2702975" y="438761"/>
                  </a:cubicBezTo>
                  <a:cubicBezTo>
                    <a:pt x="2695790" y="445946"/>
                    <a:pt x="2686044" y="449983"/>
                    <a:pt x="2675883" y="449983"/>
                  </a:cubicBezTo>
                  <a:lnTo>
                    <a:pt x="38313" y="449983"/>
                  </a:lnTo>
                  <a:cubicBezTo>
                    <a:pt x="28152" y="449983"/>
                    <a:pt x="18407" y="445946"/>
                    <a:pt x="11222" y="438761"/>
                  </a:cubicBezTo>
                  <a:cubicBezTo>
                    <a:pt x="4037" y="431576"/>
                    <a:pt x="0" y="421831"/>
                    <a:pt x="0" y="411670"/>
                  </a:cubicBezTo>
                  <a:lnTo>
                    <a:pt x="0" y="38313"/>
                  </a:lnTo>
                  <a:cubicBezTo>
                    <a:pt x="0" y="28152"/>
                    <a:pt x="4037" y="18407"/>
                    <a:pt x="11222" y="11222"/>
                  </a:cubicBezTo>
                  <a:cubicBezTo>
                    <a:pt x="18407" y="4037"/>
                    <a:pt x="28152" y="0"/>
                    <a:pt x="38313" y="0"/>
                  </a:cubicBezTo>
                  <a:close/>
                </a:path>
              </a:pathLst>
            </a:custGeom>
            <a:solidFill>
              <a:srgbClr val="3B3838"/>
            </a:solidFill>
            <a:ln w="38100">
              <a:solidFill>
                <a:srgbClr val="BBCBCD"/>
              </a:solidFill>
            </a:ln>
          </p:spPr>
          <p:txBody>
            <a:bodyPr/>
            <a:lstStyle/>
            <a:p>
              <a:endParaRPr lang="fr-FR"/>
            </a:p>
          </p:txBody>
        </p:sp>
        <p:sp>
          <p:nvSpPr>
            <p:cNvPr id="16" name="TextBox 16">
              <a:extLst>
                <a:ext uri="{FF2B5EF4-FFF2-40B4-BE49-F238E27FC236}">
                  <a16:creationId xmlns:a16="http://schemas.microsoft.com/office/drawing/2014/main" id="{8D2FEA31-17FE-EED8-1494-A4C42EC29E4B}"/>
                </a:ext>
              </a:extLst>
            </p:cNvPr>
            <p:cNvSpPr txBox="1"/>
            <p:nvPr/>
          </p:nvSpPr>
          <p:spPr>
            <a:xfrm>
              <a:off x="0" y="-307110"/>
              <a:ext cx="2714196" cy="1080668"/>
            </a:xfrm>
            <a:prstGeom prst="rect">
              <a:avLst/>
            </a:prstGeom>
          </p:spPr>
          <p:txBody>
            <a:bodyPr lIns="50800" tIns="50800" rIns="50800" bIns="50800" rtlCol="0" anchor="ctr"/>
            <a:lstStyle/>
            <a:p>
              <a:pPr lvl="1">
                <a:lnSpc>
                  <a:spcPts val="3919"/>
                </a:lnSpc>
              </a:pP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for dataset in ["sales", "customers"]:</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1" i="0">
                  <a:solidFill>
                    <a:schemeClr val="bg1"/>
                  </a:solidFill>
                  <a:effectLst/>
                  <a:latin typeface="Roboto Mono Regular" panose="020B0604020202020204" charset="0"/>
                  <a:ea typeface="Roboto Mono Regular" panose="020B0604020202020204" charset="0"/>
                </a:rPr>
                <a:t>with </a:t>
              </a:r>
              <a:r>
                <a:rPr lang="en-US" sz="1400" b="1" i="0" err="1">
                  <a:solidFill>
                    <a:schemeClr val="bg1"/>
                  </a:solidFill>
                  <a:effectLst/>
                  <a:latin typeface="Roboto Mono Regular" panose="020B0604020202020204" charset="0"/>
                  <a:ea typeface="Roboto Mono Regular" panose="020B0604020202020204" charset="0"/>
                </a:rPr>
                <a:t>TaskGroup</a:t>
              </a:r>
              <a:r>
                <a:rPr lang="en-US" sz="1400" b="1" i="0">
                  <a:solidFill>
                    <a:schemeClr val="bg1"/>
                  </a:solidFill>
                  <a:effectLst/>
                  <a:latin typeface="Roboto Mono Regular" panose="020B0604020202020204" charset="0"/>
                  <a:ea typeface="Roboto Mono Regular" panose="020B0604020202020204" charset="0"/>
                </a:rPr>
                <a:t>(dataset, tooltip=</a:t>
              </a:r>
              <a:r>
                <a:rPr lang="en-US" sz="1400" b="1" i="0" err="1">
                  <a:solidFill>
                    <a:schemeClr val="bg1"/>
                  </a:solidFill>
                  <a:effectLst/>
                  <a:latin typeface="Roboto Mono Regular" panose="020B0604020202020204" charset="0"/>
                  <a:ea typeface="Roboto Mono Regular" panose="020B0604020202020204" charset="0"/>
                </a:rPr>
                <a:t>f"Tasks</a:t>
              </a:r>
              <a:r>
                <a:rPr lang="en-US" sz="1400" b="1" i="0">
                  <a:solidFill>
                    <a:schemeClr val="bg1"/>
                  </a:solidFill>
                  <a:effectLst/>
                  <a:latin typeface="Roboto Mono Regular" panose="020B0604020202020204" charset="0"/>
                  <a:ea typeface="Roboto Mono Regular" panose="020B0604020202020204" charset="0"/>
                </a:rPr>
                <a:t> for processing {dataset}"):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generate_tasks</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dataset_name</a:t>
              </a:r>
              <a:r>
                <a:rPr lang="en-US" sz="1400" b="0" i="0">
                  <a:solidFill>
                    <a:schemeClr val="bg1"/>
                  </a:solidFill>
                  <a:effectLst/>
                  <a:latin typeface="Roboto Mono Regular" panose="020B0604020202020204" charset="0"/>
                  <a:ea typeface="Roboto Mono Regular" panose="020B0604020202020204" charset="0"/>
                </a:rPr>
                <a:t>=dataset,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raw_dir</a:t>
              </a:r>
              <a:r>
                <a:rPr lang="en-US" sz="1400" b="0" i="0">
                  <a:solidFill>
                    <a:schemeClr val="bg1"/>
                  </a:solidFill>
                  <a:effectLst/>
                  <a:latin typeface="Roboto Mono Regular" panose="020B0604020202020204" charset="0"/>
                  <a:ea typeface="Roboto Mono Regular" panose="020B0604020202020204" charset="0"/>
                </a:rPr>
                <a:t>="/data/raw",</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processed_dir</a:t>
              </a:r>
              <a:r>
                <a:rPr lang="en-US" sz="1400" b="0" i="0">
                  <a:solidFill>
                    <a:schemeClr val="bg1"/>
                  </a:solidFill>
                  <a:effectLst/>
                  <a:latin typeface="Roboto Mono Regular" panose="020B0604020202020204" charset="0"/>
                  <a:ea typeface="Roboto Mono Regular" panose="020B0604020202020204" charset="0"/>
                </a:rPr>
                <a:t>="/data/processed",</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output_dir</a:t>
              </a:r>
              <a:r>
                <a:rPr lang="en-US" sz="1400" b="0" i="0">
                  <a:solidFill>
                    <a:schemeClr val="bg1"/>
                  </a:solidFill>
                  <a:effectLst/>
                  <a:latin typeface="Roboto Mono Regular" panose="020B0604020202020204" charset="0"/>
                  <a:ea typeface="Roboto Mono Regular" panose="020B0604020202020204" charset="0"/>
                </a:rPr>
                <a:t>="/data/output",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preprocess_script</a:t>
              </a:r>
              <a:r>
                <a:rPr lang="en-US" sz="1400" b="0" i="0">
                  <a:solidFill>
                    <a:schemeClr val="bg1"/>
                  </a:solidFill>
                  <a:effectLst/>
                  <a:latin typeface="Roboto Mono Regular" panose="020B0604020202020204" charset="0"/>
                  <a:ea typeface="Roboto Mono Regular" panose="020B0604020202020204" charset="0"/>
                </a:rPr>
                <a:t>=</a:t>
              </a:r>
              <a:r>
                <a:rPr lang="en-US" sz="1400" b="0" i="0" err="1">
                  <a:solidFill>
                    <a:schemeClr val="bg1"/>
                  </a:solidFill>
                  <a:effectLst/>
                  <a:latin typeface="Roboto Mono Regular" panose="020B0604020202020204" charset="0"/>
                  <a:ea typeface="Roboto Mono Regular" panose="020B0604020202020204" charset="0"/>
                </a:rPr>
                <a:t>f"preprocess</a:t>
              </a:r>
              <a:r>
                <a:rPr lang="en-US" sz="1400" b="0" i="0">
                  <a:solidFill>
                    <a:schemeClr val="bg1"/>
                  </a:solidFill>
                  <a:effectLst/>
                  <a:latin typeface="Roboto Mono Regular" panose="020B0604020202020204" charset="0"/>
                  <a:ea typeface="Roboto Mono Regular" panose="020B0604020202020204" charset="0"/>
                </a:rPr>
                <a:t>_{dataset}.</a:t>
              </a:r>
              <a:r>
                <a:rPr lang="en-US" sz="1400" b="0" i="0" err="1">
                  <a:solidFill>
                    <a:schemeClr val="bg1"/>
                  </a:solidFill>
                  <a:effectLst/>
                  <a:latin typeface="Roboto Mono Regular" panose="020B0604020202020204" charset="0"/>
                  <a:ea typeface="Roboto Mono Regular" panose="020B0604020202020204" charset="0"/>
                </a:rPr>
                <a:t>py</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r>
                <a:rPr lang="en-US" sz="1400" b="0" i="0" err="1">
                  <a:solidFill>
                    <a:schemeClr val="bg1"/>
                  </a:solidFill>
                  <a:effectLst/>
                  <a:latin typeface="Roboto Mono Regular" panose="020B0604020202020204" charset="0"/>
                  <a:ea typeface="Roboto Mono Regular" panose="020B0604020202020204" charset="0"/>
                </a:rPr>
                <a:t>dag</a:t>
              </a:r>
              <a:r>
                <a:rPr lang="en-US" sz="1400" b="0" i="0">
                  <a:solidFill>
                    <a:schemeClr val="bg1"/>
                  </a:solidFill>
                  <a:effectLst/>
                  <a:latin typeface="Roboto Mono Regular" panose="020B0604020202020204" charset="0"/>
                  <a:ea typeface="Roboto Mono Regular" panose="020B0604020202020204" charset="0"/>
                </a:rPr>
                <a:t>=</a:t>
              </a:r>
              <a:r>
                <a:rPr lang="en-US" sz="1400" b="0" i="0" err="1">
                  <a:solidFill>
                    <a:schemeClr val="bg1"/>
                  </a:solidFill>
                  <a:effectLst/>
                  <a:latin typeface="Roboto Mono Regular" panose="020B0604020202020204" charset="0"/>
                  <a:ea typeface="Roboto Mono Regular" panose="020B0604020202020204" charset="0"/>
                </a:rPr>
                <a:t>dag</a:t>
              </a:r>
              <a:r>
                <a:rPr lang="en-US" sz="1400" b="0" i="0">
                  <a:solidFill>
                    <a:schemeClr val="bg1"/>
                  </a:solidFill>
                  <a:effectLst/>
                  <a:latin typeface="Roboto Mono Regular" panose="020B0604020202020204" charset="0"/>
                  <a:ea typeface="Roboto Mono Regular" panose="020B0604020202020204" charset="0"/>
                </a:rPr>
                <a:t>,</a:t>
              </a:r>
            </a:p>
            <a:p>
              <a:pPr lvl="1">
                <a:lnSpc>
                  <a:spcPts val="3919"/>
                </a:lnSpc>
              </a:pPr>
              <a:r>
                <a:rPr lang="en-US" sz="1400" b="0" i="0">
                  <a:solidFill>
                    <a:schemeClr val="bg1"/>
                  </a:solidFill>
                  <a:effectLst/>
                  <a:latin typeface="Roboto Mono Regular" panose="020B0604020202020204" charset="0"/>
                  <a:ea typeface="Roboto Mono Regular" panose="020B0604020202020204" charset="0"/>
                </a:rPr>
                <a:t> )</a:t>
              </a:r>
              <a:endParaRPr lang="fr-MA" sz="1400" b="0" i="0">
                <a:solidFill>
                  <a:schemeClr val="bg1"/>
                </a:solidFill>
                <a:effectLst/>
                <a:latin typeface="Roboto Mono Regular" panose="020B0604020202020204" charset="0"/>
                <a:ea typeface="Roboto Mono Regular" panose="020B0604020202020204" charset="0"/>
              </a:endParaRPr>
            </a:p>
          </p:txBody>
        </p:sp>
      </p:grpSp>
      <p:pic>
        <p:nvPicPr>
          <p:cNvPr id="18" name="Image 17">
            <a:extLst>
              <a:ext uri="{FF2B5EF4-FFF2-40B4-BE49-F238E27FC236}">
                <a16:creationId xmlns:a16="http://schemas.microsoft.com/office/drawing/2014/main" id="{384B374C-35F4-D9A9-405C-5DA5A7CB7364}"/>
              </a:ext>
            </a:extLst>
          </p:cNvPr>
          <p:cNvPicPr>
            <a:picLocks noChangeAspect="1"/>
          </p:cNvPicPr>
          <p:nvPr/>
        </p:nvPicPr>
        <p:blipFill>
          <a:blip r:embed="rId6"/>
          <a:stretch>
            <a:fillRect/>
          </a:stretch>
        </p:blipFill>
        <p:spPr>
          <a:xfrm>
            <a:off x="1336031" y="6832283"/>
            <a:ext cx="7388683" cy="2250117"/>
          </a:xfrm>
          <a:prstGeom prst="rect">
            <a:avLst/>
          </a:prstGeom>
        </p:spPr>
      </p:pic>
      <p:sp>
        <p:nvSpPr>
          <p:cNvPr id="27" name="Espace réservé du numéro de diapositive 24">
            <a:extLst>
              <a:ext uri="{FF2B5EF4-FFF2-40B4-BE49-F238E27FC236}">
                <a16:creationId xmlns:a16="http://schemas.microsoft.com/office/drawing/2014/main" id="{51C4E396-B99C-2743-6015-A8CC7CAEBEEB}"/>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77</a:t>
            </a:fld>
            <a:endParaRPr lang="en-US" sz="1800" b="1">
              <a:solidFill>
                <a:srgbClr val="A8CEC3"/>
              </a:solidFill>
            </a:endParaRPr>
          </a:p>
        </p:txBody>
      </p:sp>
    </p:spTree>
    <p:extLst>
      <p:ext uri="{BB962C8B-B14F-4D97-AF65-F5344CB8AC3E}">
        <p14:creationId xmlns:p14="http://schemas.microsoft.com/office/powerpoint/2010/main" val="21663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dissolve">
                                      <p:cBhvr>
                                        <p:cTn id="17" dur="500"/>
                                        <p:tgtEl>
                                          <p:spTgt spid="14">
                                            <p:txEl>
                                              <p:pRg st="1" end="1"/>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dissolve">
                                      <p:cBhvr>
                                        <p:cTn id="20" dur="500"/>
                                        <p:tgtEl>
                                          <p:spTgt spid="14">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dissolve">
                                      <p:cBhvr>
                                        <p:cTn id="23" dur="500"/>
                                        <p:tgtEl>
                                          <p:spTgt spid="14">
                                            <p:txEl>
                                              <p:pRg st="3" end="3"/>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animEffect transition="in" filter="dissolve">
                                      <p:cBhvr>
                                        <p:cTn id="26" dur="500"/>
                                        <p:tgtEl>
                                          <p:spTgt spid="14">
                                            <p:txEl>
                                              <p:pRg st="4" end="4"/>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Effect transition="in" filter="dissolve">
                                      <p:cBhvr>
                                        <p:cTn id="29" dur="500"/>
                                        <p:tgtEl>
                                          <p:spTgt spid="1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C22BFE2E-0DFD-4C74-37D3-E34ABED60A2D}"/>
              </a:ext>
            </a:extLst>
          </p:cNvPr>
          <p:cNvSpPr txBox="1"/>
          <p:nvPr/>
        </p:nvSpPr>
        <p:spPr>
          <a:xfrm>
            <a:off x="1492573" y="1868779"/>
            <a:ext cx="15577870" cy="5149038"/>
          </a:xfrm>
          <a:prstGeom prst="rect">
            <a:avLst/>
          </a:prstGeom>
        </p:spPr>
        <p:txBody>
          <a:bodyPr lIns="0" tIns="0" rIns="0" bIns="0" rtlCol="0" anchor="t">
            <a:spAutoFit/>
          </a:bodyPr>
          <a:lstStyle/>
          <a:p>
            <a:pPr>
              <a:lnSpc>
                <a:spcPct val="200000"/>
              </a:lnSpc>
            </a:pPr>
            <a:r>
              <a:rPr lang="fr-FR" sz="2800">
                <a:latin typeface="Avenir Next LT Pro" panose="020B0504020202020204" pitchFamily="34" charset="0"/>
              </a:rPr>
              <a:t>Bien que les tâches d'Airflow puissent effectuer une grande partie du travail de </a:t>
            </a:r>
            <a:r>
              <a:rPr lang="fr-FR" sz="2800" err="1">
                <a:latin typeface="Avenir Next LT Pro" panose="020B0504020202020204" pitchFamily="34" charset="0"/>
              </a:rPr>
              <a:t>backfilling</a:t>
            </a:r>
            <a:r>
              <a:rPr lang="fr-FR" sz="2800">
                <a:latin typeface="Avenir Next LT Pro" panose="020B0504020202020204" pitchFamily="34" charset="0"/>
              </a:rPr>
              <a:t> et de relance, il est important de s'assurer que ces tâches remplissent certaines propriétés clés pour garantir des résultats appropriés. </a:t>
            </a:r>
          </a:p>
          <a:p>
            <a:pPr>
              <a:lnSpc>
                <a:spcPct val="200000"/>
              </a:lnSpc>
            </a:pPr>
            <a:r>
              <a:rPr lang="fr-FR" sz="2800">
                <a:latin typeface="Avenir Next LT Pro" panose="020B0504020202020204" pitchFamily="34" charset="0"/>
              </a:rPr>
              <a:t>deux des propriétés sont nottamment importantes pour les tâches Airflow : </a:t>
            </a:r>
            <a:br>
              <a:rPr lang="fr-FR" sz="2800">
                <a:latin typeface="Avenir Next LT Pro" panose="020B0504020202020204" pitchFamily="34" charset="0"/>
              </a:rPr>
            </a:br>
            <a:r>
              <a:rPr lang="fr-FR" sz="2800">
                <a:latin typeface="Avenir Next LT Pro" panose="020B0504020202020204" pitchFamily="34" charset="0"/>
              </a:rPr>
              <a:t>l'</a:t>
            </a:r>
            <a:r>
              <a:rPr lang="fr-FR" sz="2800" b="1">
                <a:solidFill>
                  <a:srgbClr val="A8CEC3"/>
                </a:solidFill>
                <a:latin typeface="Avenir Next LT Pro" panose="020B0504020202020204" pitchFamily="34" charset="0"/>
              </a:rPr>
              <a:t>atomicité</a:t>
            </a:r>
            <a:r>
              <a:rPr lang="fr-FR" sz="2800">
                <a:latin typeface="Avenir Next LT Pro" panose="020B0504020202020204" pitchFamily="34" charset="0"/>
              </a:rPr>
              <a:t> et l'</a:t>
            </a:r>
            <a:r>
              <a:rPr lang="fr-FR" sz="2800" b="1">
                <a:solidFill>
                  <a:srgbClr val="A8CEC3"/>
                </a:solidFill>
                <a:latin typeface="Avenir Next LT Pro" panose="020B0504020202020204" pitchFamily="34" charset="0"/>
              </a:rPr>
              <a:t>idempotence</a:t>
            </a:r>
            <a:r>
              <a:rPr lang="fr-FR" sz="2800">
                <a:latin typeface="Avenir Next LT Pro" panose="020B0504020202020204" pitchFamily="34" charset="0"/>
              </a:rPr>
              <a:t>.</a:t>
            </a:r>
          </a:p>
          <a:p>
            <a:pPr>
              <a:lnSpc>
                <a:spcPct val="200000"/>
              </a:lnSpc>
            </a:pPr>
            <a:endParaRPr lang="en-US" sz="3200" spc="26">
              <a:latin typeface="Avenir Next LT Pro" panose="020B0504020202020204" pitchFamily="34" charset="0"/>
              <a:cs typeface="Vani" panose="020B0502040204020203" pitchFamily="18" charset="0"/>
            </a:endParaRPr>
          </a:p>
        </p:txBody>
      </p:sp>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fr-FR" sz="3200" b="1" spc="62">
                <a:solidFill>
                  <a:srgbClr val="545454"/>
                </a:solidFill>
                <a:latin typeface="Avenir Next LT Pro"/>
              </a:rPr>
              <a:t>Task : Best practices</a:t>
            </a:r>
            <a:endParaRPr lang="en-US" sz="3200" b="1" spc="62">
              <a:solidFill>
                <a:srgbClr val="545454"/>
              </a:solidFill>
              <a:latin typeface="Avenir Next LT Pro"/>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3" name="Espace réservé du numéro de diapositive 24">
            <a:extLst>
              <a:ext uri="{FF2B5EF4-FFF2-40B4-BE49-F238E27FC236}">
                <a16:creationId xmlns:a16="http://schemas.microsoft.com/office/drawing/2014/main" id="{3CFD7332-6179-1667-2FB6-5CD9D0086B2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78</a:t>
            </a:fld>
            <a:endParaRPr lang="en-US" sz="1800" b="1">
              <a:solidFill>
                <a:srgbClr val="A8CEC3"/>
              </a:solidFill>
            </a:endParaRPr>
          </a:p>
        </p:txBody>
      </p:sp>
    </p:spTree>
    <p:extLst>
      <p:ext uri="{BB962C8B-B14F-4D97-AF65-F5344CB8AC3E}">
        <p14:creationId xmlns:p14="http://schemas.microsoft.com/office/powerpoint/2010/main" val="99958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dissolv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dissolv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C22BFE2E-0DFD-4C74-37D3-E34ABED60A2D}"/>
              </a:ext>
            </a:extLst>
          </p:cNvPr>
          <p:cNvSpPr txBox="1"/>
          <p:nvPr/>
        </p:nvSpPr>
        <p:spPr>
          <a:xfrm>
            <a:off x="1492573" y="1868779"/>
            <a:ext cx="15577870" cy="5511060"/>
          </a:xfrm>
          <a:prstGeom prst="rect">
            <a:avLst/>
          </a:prstGeom>
        </p:spPr>
        <p:txBody>
          <a:bodyPr lIns="0" tIns="0" rIns="0" bIns="0" rtlCol="0" anchor="t">
            <a:spAutoFit/>
          </a:bodyPr>
          <a:lstStyle/>
          <a:p>
            <a:pPr>
              <a:lnSpc>
                <a:spcPct val="200000"/>
              </a:lnSpc>
            </a:pPr>
            <a:r>
              <a:rPr lang="fr-FR" sz="2400" b="1">
                <a:solidFill>
                  <a:srgbClr val="A8CEC3"/>
                </a:solidFill>
                <a:latin typeface="Avenir Next LT Pro" panose="020B0504020202020204" pitchFamily="34" charset="0"/>
              </a:rPr>
              <a:t>Atomicité </a:t>
            </a:r>
          </a:p>
          <a:p>
            <a:pPr>
              <a:lnSpc>
                <a:spcPct val="200000"/>
              </a:lnSpc>
            </a:pPr>
            <a:r>
              <a:rPr lang="fr-FR" sz="2400">
                <a:latin typeface="Avenir Next LT Pro" panose="020B0504020202020204" pitchFamily="34" charset="0"/>
              </a:rPr>
              <a:t>Le terme d'atomicité est fréquemment utilisé dans les systèmes de bases de données, où une transaction atomique est considérée comme une série indivisible et irréductible d'opérations de base de données telle que soit toutes les opérations sont effectuées, soit rien ne se produit. De même, dans Airflow, les tâches doivent être définies de sorte qu'elles réussissent et produisent un résultat approprié ou échouent de manière à ne pas affecter l'état du système.</a:t>
            </a:r>
          </a:p>
          <a:p>
            <a:pPr>
              <a:lnSpc>
                <a:spcPct val="200000"/>
              </a:lnSpc>
            </a:pPr>
            <a:endParaRPr lang="fr-FR" b="0" i="0">
              <a:effectLst/>
              <a:latin typeface="Avenir Next LT Pro" panose="020B0504020202020204" pitchFamily="34" charset="0"/>
              <a:cs typeface="Vani" panose="020B0502040204020203" pitchFamily="18" charset="0"/>
            </a:endParaRPr>
          </a:p>
          <a:p>
            <a:pPr>
              <a:lnSpc>
                <a:spcPct val="200000"/>
              </a:lnSpc>
            </a:pPr>
            <a:endParaRPr lang="en-US" sz="2000" spc="26">
              <a:latin typeface="Avenir Next LT Pro" panose="020B0504020202020204" pitchFamily="34" charset="0"/>
              <a:cs typeface="Vani" panose="020B0502040204020203" pitchFamily="18" charset="0"/>
            </a:endParaRPr>
          </a:p>
        </p:txBody>
      </p:sp>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fr-FR" sz="3200" b="1" spc="62">
                <a:solidFill>
                  <a:srgbClr val="545454"/>
                </a:solidFill>
                <a:latin typeface="Avenir Next LT Pro"/>
              </a:rPr>
              <a:t>Task : Best practices</a:t>
            </a:r>
            <a:endParaRPr lang="en-US" sz="3200" b="1" spc="62">
              <a:solidFill>
                <a:srgbClr val="545454"/>
              </a:solidFill>
              <a:latin typeface="Avenir Next LT Pro"/>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1" name="Picture 11"/>
          <p:cNvPicPr>
            <a:picLocks noChangeAspect="1"/>
          </p:cNvPicPr>
          <p:nvPr/>
        </p:nvPicPr>
        <p:blipFill>
          <a:blip r:embed="rId2"/>
          <a:srcRect t="20802" r="2170" b="22228"/>
          <a:stretch>
            <a:fillRect/>
          </a:stretch>
        </p:blipFill>
        <p:spPr>
          <a:xfrm>
            <a:off x="16687901" y="0"/>
            <a:ext cx="1600099" cy="922073"/>
          </a:xfrm>
          <a:prstGeom prst="rect">
            <a:avLst/>
          </a:prstGeom>
        </p:spPr>
      </p:pic>
      <p:pic>
        <p:nvPicPr>
          <p:cNvPr id="14" name="Image 13">
            <a:extLst>
              <a:ext uri="{FF2B5EF4-FFF2-40B4-BE49-F238E27FC236}">
                <a16:creationId xmlns:a16="http://schemas.microsoft.com/office/drawing/2014/main" id="{2E7BCE9D-8E26-B856-5BEF-CABCAF6ABE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63852" y="6057497"/>
            <a:ext cx="12467419" cy="4056321"/>
          </a:xfrm>
          <a:prstGeom prst="rect">
            <a:avLst/>
          </a:prstGeom>
        </p:spPr>
      </p:pic>
      <p:sp>
        <p:nvSpPr>
          <p:cNvPr id="23" name="Espace réservé du numéro de diapositive 24">
            <a:extLst>
              <a:ext uri="{FF2B5EF4-FFF2-40B4-BE49-F238E27FC236}">
                <a16:creationId xmlns:a16="http://schemas.microsoft.com/office/drawing/2014/main" id="{3CFD7332-6179-1667-2FB6-5CD9D0086B2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79</a:t>
            </a:fld>
            <a:endParaRPr lang="en-US" sz="1800" b="1">
              <a:solidFill>
                <a:srgbClr val="A8CEC3"/>
              </a:solidFill>
            </a:endParaRPr>
          </a:p>
        </p:txBody>
      </p:sp>
    </p:spTree>
    <p:extLst>
      <p:ext uri="{BB962C8B-B14F-4D97-AF65-F5344CB8AC3E}">
        <p14:creationId xmlns:p14="http://schemas.microsoft.com/office/powerpoint/2010/main" val="316486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dissolv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dissolv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en-US" sz="3200" b="1" spc="62">
                <a:solidFill>
                  <a:srgbClr val="545454"/>
                </a:solidFill>
                <a:latin typeface="Avenir Next LT Pro" panose="020B0504020202020204" pitchFamily="34" charset="0"/>
              </a:rPr>
              <a:t>L’HISTOIRE D’ APACHE AIRFLOW</a:t>
            </a:r>
          </a:p>
        </p:txBody>
      </p:sp>
      <p:sp>
        <p:nvSpPr>
          <p:cNvPr id="3" name="TextBox 3"/>
          <p:cNvSpPr txBox="1"/>
          <p:nvPr/>
        </p:nvSpPr>
        <p:spPr>
          <a:xfrm>
            <a:off x="1336030" y="2643117"/>
            <a:ext cx="15232471" cy="6525184"/>
          </a:xfrm>
          <a:prstGeom prst="rect">
            <a:avLst/>
          </a:prstGeom>
        </p:spPr>
        <p:txBody>
          <a:bodyPr lIns="0" tIns="0" rIns="0" bIns="0" rtlCol="0" anchor="t">
            <a:spAutoFit/>
          </a:bodyPr>
          <a:lstStyle/>
          <a:p>
            <a:pPr marL="457200" indent="-457200">
              <a:lnSpc>
                <a:spcPct val="200000"/>
              </a:lnSpc>
              <a:buFont typeface="Arial" panose="020B0604020202020204" pitchFamily="34" charset="0"/>
              <a:buChar char="•"/>
            </a:pPr>
            <a:r>
              <a:rPr lang="fr-FR" sz="2800" spc="27">
                <a:solidFill>
                  <a:srgbClr val="545454"/>
                </a:solidFill>
                <a:latin typeface="Avenir Next LT Pro Light" panose="020B0304020202020204" pitchFamily="34" charset="0"/>
              </a:rPr>
              <a:t>L’histoire d’ </a:t>
            </a:r>
            <a:r>
              <a:rPr lang="fr-FR" sz="2800" b="1" spc="27">
                <a:solidFill>
                  <a:srgbClr val="00B0F0"/>
                </a:solidFill>
                <a:latin typeface="Avenir Next LT Pro Light" panose="020B0304020202020204" pitchFamily="34" charset="0"/>
              </a:rPr>
              <a:t>Apache Airflow </a:t>
            </a:r>
            <a:r>
              <a:rPr lang="fr-FR" sz="2800" spc="27">
                <a:solidFill>
                  <a:srgbClr val="545454"/>
                </a:solidFill>
                <a:latin typeface="Avenir Next LT Pro Light" panose="020B0304020202020204" pitchFamily="34" charset="0"/>
              </a:rPr>
              <a:t>commence en </a:t>
            </a:r>
            <a:r>
              <a:rPr lang="fr-FR" sz="2800" b="1" spc="27">
                <a:solidFill>
                  <a:srgbClr val="545454"/>
                </a:solidFill>
                <a:latin typeface="Avenir Next LT Pro Light" panose="020B0304020202020204" pitchFamily="34" charset="0"/>
              </a:rPr>
              <a:t>2015</a:t>
            </a:r>
            <a:r>
              <a:rPr lang="fr-FR" sz="2800" spc="27">
                <a:solidFill>
                  <a:srgbClr val="545454"/>
                </a:solidFill>
                <a:latin typeface="Avenir Next LT Pro Light" panose="020B0304020202020204" pitchFamily="34" charset="0"/>
              </a:rPr>
              <a:t>, dans les bureaux de </a:t>
            </a:r>
            <a:r>
              <a:rPr lang="fr-FR" sz="2800" b="1" spc="27" err="1">
                <a:solidFill>
                  <a:srgbClr val="FF0000"/>
                </a:solidFill>
                <a:latin typeface="Avenir Next LT Pro Light" panose="020B0304020202020204" pitchFamily="34" charset="0"/>
              </a:rPr>
              <a:t>AirBnB</a:t>
            </a:r>
            <a:r>
              <a:rPr lang="fr-FR" sz="2800" spc="27">
                <a:solidFill>
                  <a:srgbClr val="545454"/>
                </a:solidFill>
                <a:latin typeface="Avenir Next LT Pro Light" panose="020B0304020202020204" pitchFamily="34" charset="0"/>
              </a:rPr>
              <a:t>. A cette époque, la plateforme de locations de vacances fondée en 2008 connaît une croissance fulgurante et croule sous un volume de données toujours plus massif.</a:t>
            </a:r>
          </a:p>
          <a:p>
            <a:pPr marL="457200" indent="-457200">
              <a:lnSpc>
                <a:spcPct val="200000"/>
              </a:lnSpc>
              <a:buFont typeface="Arial" panose="020B0604020202020204" pitchFamily="34" charset="0"/>
              <a:buChar char="•"/>
            </a:pPr>
            <a:endParaRPr lang="fr-FR" sz="2800" spc="27">
              <a:solidFill>
                <a:srgbClr val="545454"/>
              </a:solidFill>
              <a:latin typeface="Avenir Next LT Pro Light" panose="020B0304020202020204" pitchFamily="34" charset="0"/>
            </a:endParaRPr>
          </a:p>
          <a:p>
            <a:pPr marL="457200" indent="-457200">
              <a:lnSpc>
                <a:spcPct val="200000"/>
              </a:lnSpc>
              <a:buFont typeface="Arial" panose="020B0604020202020204" pitchFamily="34" charset="0"/>
              <a:buChar char="•"/>
            </a:pPr>
            <a:r>
              <a:rPr lang="fr-FR" sz="2800" spc="27">
                <a:solidFill>
                  <a:srgbClr val="545454"/>
                </a:solidFill>
                <a:latin typeface="Avenir Next LT Pro Light" panose="020B0304020202020204" pitchFamily="34" charset="0"/>
              </a:rPr>
              <a:t>L’entreprise californienne recrute des </a:t>
            </a:r>
            <a:r>
              <a:rPr lang="fr-FR" sz="2800" b="1" spc="27">
                <a:solidFill>
                  <a:srgbClr val="545454"/>
                </a:solidFill>
                <a:latin typeface="Avenir Next LT Pro Light" panose="020B0304020202020204" pitchFamily="34" charset="0"/>
              </a:rPr>
              <a:t>Data Scientists </a:t>
            </a:r>
            <a:r>
              <a:rPr lang="fr-FR" sz="2800" spc="27">
                <a:solidFill>
                  <a:srgbClr val="545454"/>
                </a:solidFill>
                <a:latin typeface="Avenir Next LT Pro Light" panose="020B0304020202020204" pitchFamily="34" charset="0"/>
              </a:rPr>
              <a:t>, des </a:t>
            </a:r>
            <a:r>
              <a:rPr lang="fr-FR" sz="2800" b="1" spc="27">
                <a:solidFill>
                  <a:srgbClr val="545454"/>
                </a:solidFill>
                <a:latin typeface="Avenir Next LT Pro Light" panose="020B0304020202020204" pitchFamily="34" charset="0"/>
              </a:rPr>
              <a:t>Data </a:t>
            </a:r>
            <a:r>
              <a:rPr lang="fr-FR" sz="2800" b="1" spc="27" err="1">
                <a:solidFill>
                  <a:srgbClr val="545454"/>
                </a:solidFill>
                <a:latin typeface="Avenir Next LT Pro Light" panose="020B0304020202020204" pitchFamily="34" charset="0"/>
              </a:rPr>
              <a:t>Analysts</a:t>
            </a:r>
            <a:r>
              <a:rPr lang="fr-FR" sz="2800" b="1" spc="27">
                <a:solidFill>
                  <a:srgbClr val="545454"/>
                </a:solidFill>
                <a:latin typeface="Avenir Next LT Pro Light" panose="020B0304020202020204" pitchFamily="34" charset="0"/>
              </a:rPr>
              <a:t> </a:t>
            </a:r>
            <a:r>
              <a:rPr lang="fr-FR" sz="2800" spc="27">
                <a:solidFill>
                  <a:srgbClr val="545454"/>
                </a:solidFill>
                <a:latin typeface="Avenir Next LT Pro Light" panose="020B0304020202020204" pitchFamily="34" charset="0"/>
              </a:rPr>
              <a:t>et des </a:t>
            </a:r>
            <a:r>
              <a:rPr lang="fr-FR" sz="2800" b="1" spc="27">
                <a:solidFill>
                  <a:srgbClr val="545454"/>
                </a:solidFill>
                <a:latin typeface="Avenir Next LT Pro Light" panose="020B0304020202020204" pitchFamily="34" charset="0"/>
              </a:rPr>
              <a:t>Data </a:t>
            </a:r>
            <a:r>
              <a:rPr lang="fr-FR" sz="2800" b="1" spc="27" err="1">
                <a:solidFill>
                  <a:srgbClr val="545454"/>
                </a:solidFill>
                <a:latin typeface="Avenir Next LT Pro Light" panose="020B0304020202020204" pitchFamily="34" charset="0"/>
              </a:rPr>
              <a:t>Engineers</a:t>
            </a:r>
            <a:r>
              <a:rPr lang="fr-FR" sz="2800" spc="27">
                <a:solidFill>
                  <a:srgbClr val="545454"/>
                </a:solidFill>
                <a:latin typeface="Avenir Next LT Pro Light" panose="020B0304020202020204" pitchFamily="34" charset="0"/>
              </a:rPr>
              <a:t> à tour de bras, et ces derniers doivent automatiser de nombreux processus en écrivant des batch jobs planifiés.</a:t>
            </a:r>
          </a:p>
          <a:p>
            <a:pPr marL="457200" indent="-457200">
              <a:lnSpc>
                <a:spcPts val="4200"/>
              </a:lnSpc>
              <a:buFont typeface="Arial" panose="020B0604020202020204" pitchFamily="34" charset="0"/>
              <a:buChar char="•"/>
            </a:pPr>
            <a:endParaRPr lang="en-US" sz="2800" spc="27">
              <a:solidFill>
                <a:srgbClr val="545454"/>
              </a:solidFill>
              <a:latin typeface="Avenir Next LT Pro Light" panose="020B0304020202020204" pitchFamily="34" charset="0"/>
            </a:endParaRP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23" name="Espace réservé du numéro de diapositive 24">
            <a:extLst>
              <a:ext uri="{FF2B5EF4-FFF2-40B4-BE49-F238E27FC236}">
                <a16:creationId xmlns:a16="http://schemas.microsoft.com/office/drawing/2014/main" id="{4DC4E1A4-2D81-71DD-934D-B6F2AC397210}"/>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8</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C22BFE2E-0DFD-4C74-37D3-E34ABED60A2D}"/>
              </a:ext>
            </a:extLst>
          </p:cNvPr>
          <p:cNvSpPr txBox="1"/>
          <p:nvPr/>
        </p:nvSpPr>
        <p:spPr>
          <a:xfrm>
            <a:off x="1492573" y="1868779"/>
            <a:ext cx="15577870" cy="3695179"/>
          </a:xfrm>
          <a:prstGeom prst="rect">
            <a:avLst/>
          </a:prstGeom>
        </p:spPr>
        <p:txBody>
          <a:bodyPr lIns="0" tIns="0" rIns="0" bIns="0" rtlCol="0" anchor="t">
            <a:spAutoFit/>
          </a:bodyPr>
          <a:lstStyle/>
          <a:p>
            <a:pPr>
              <a:lnSpc>
                <a:spcPct val="200000"/>
              </a:lnSpc>
            </a:pPr>
            <a:r>
              <a:rPr lang="fr-FR" b="1" i="0">
                <a:solidFill>
                  <a:srgbClr val="A8CEC3"/>
                </a:solidFill>
                <a:effectLst/>
                <a:latin typeface="Avenir Next LT Pro" panose="020B0504020202020204" pitchFamily="34" charset="0"/>
              </a:rPr>
              <a:t>Idempotence </a:t>
            </a:r>
          </a:p>
          <a:p>
            <a:pPr>
              <a:lnSpc>
                <a:spcPct val="200000"/>
              </a:lnSpc>
            </a:pPr>
            <a:r>
              <a:rPr lang="fr-FR" sz="2000" b="0" i="0">
                <a:effectLst/>
                <a:latin typeface="Avenir Next LT Pro" panose="020B0504020202020204" pitchFamily="34" charset="0"/>
              </a:rPr>
              <a:t>Les tâches sont dites idempotentes si l'appel de la même tâche plusieurs fois avec les mêmes entrées n'a aucun effet supplémentaire. </a:t>
            </a:r>
          </a:p>
          <a:p>
            <a:pPr>
              <a:lnSpc>
                <a:spcPct val="200000"/>
              </a:lnSpc>
              <a:spcBef>
                <a:spcPts val="1200"/>
              </a:spcBef>
            </a:pPr>
            <a:r>
              <a:rPr lang="fr-FR" sz="2000" b="0" i="0">
                <a:effectLst/>
                <a:latin typeface="Avenir Next LT Pro" panose="020B0504020202020204" pitchFamily="34" charset="0"/>
              </a:rPr>
              <a:t>Cela signifie que la relance d'une tâche sans modifier les entrées ne devrait pas modifier la sortie globale. </a:t>
            </a:r>
          </a:p>
          <a:p>
            <a:pPr>
              <a:lnSpc>
                <a:spcPct val="200000"/>
              </a:lnSpc>
            </a:pPr>
            <a:r>
              <a:rPr lang="fr-FR" sz="2000" b="0" i="0">
                <a:effectLst/>
                <a:latin typeface="Avenir Next LT Pro" panose="020B0504020202020204" pitchFamily="34" charset="0"/>
              </a:rPr>
              <a:t>Par exemple, considérons notre dernière implémentation de la tâche </a:t>
            </a:r>
            <a:r>
              <a:rPr lang="fr-FR" sz="2000" b="0" i="0" err="1">
                <a:effectLst/>
                <a:latin typeface="Avenir Next LT Pro" panose="020B0504020202020204" pitchFamily="34" charset="0"/>
              </a:rPr>
              <a:t>fetch_events</a:t>
            </a:r>
            <a:r>
              <a:rPr lang="fr-FR" sz="2000" b="0" i="0">
                <a:effectLst/>
                <a:latin typeface="Avenir Next LT Pro" panose="020B0504020202020204" pitchFamily="34" charset="0"/>
              </a:rPr>
              <a:t>, qui récupère les résultats pour une seule journée et les écrit dans notre ensemble de données partitionné.</a:t>
            </a:r>
            <a:endParaRPr lang="fr-FR" sz="2000" b="0" i="0">
              <a:effectLst/>
              <a:latin typeface="Avenir Next LT Pro" panose="020B0504020202020204" pitchFamily="34" charset="0"/>
              <a:cs typeface="Vani" panose="020B0502040204020203" pitchFamily="18" charset="0"/>
            </a:endParaRPr>
          </a:p>
          <a:p>
            <a:pPr>
              <a:lnSpc>
                <a:spcPct val="200000"/>
              </a:lnSpc>
            </a:pPr>
            <a:endParaRPr lang="en-US" sz="2000" spc="26">
              <a:latin typeface="Avenir Next LT Pro" panose="020B0504020202020204" pitchFamily="34" charset="0"/>
              <a:cs typeface="Vani" panose="020B0502040204020203" pitchFamily="18" charset="0"/>
            </a:endParaRPr>
          </a:p>
        </p:txBody>
      </p:sp>
      <p:sp>
        <p:nvSpPr>
          <p:cNvPr id="2" name="TextBox 2"/>
          <p:cNvSpPr txBox="1"/>
          <p:nvPr/>
        </p:nvSpPr>
        <p:spPr>
          <a:xfrm>
            <a:off x="1492573" y="1199780"/>
            <a:ext cx="16364109" cy="487313"/>
          </a:xfrm>
          <a:prstGeom prst="rect">
            <a:avLst/>
          </a:prstGeom>
        </p:spPr>
        <p:txBody>
          <a:bodyPr lIns="0" tIns="0" rIns="0" bIns="0" rtlCol="0" anchor="t">
            <a:spAutoFit/>
          </a:bodyPr>
          <a:lstStyle/>
          <a:p>
            <a:pPr>
              <a:lnSpc>
                <a:spcPts val="3840"/>
              </a:lnSpc>
            </a:pPr>
            <a:r>
              <a:rPr lang="fr-FR" sz="3200" b="1" spc="62">
                <a:solidFill>
                  <a:srgbClr val="545454"/>
                </a:solidFill>
                <a:latin typeface="Avenir Next LT Pro"/>
              </a:rPr>
              <a:t>Task : Best practices</a:t>
            </a:r>
            <a:endParaRPr lang="en-US" sz="3200" b="1" spc="62">
              <a:solidFill>
                <a:srgbClr val="545454"/>
              </a:solidFill>
              <a:latin typeface="Avenir Next LT Pro"/>
            </a:endParaRP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1" name="Picture 11"/>
          <p:cNvPicPr>
            <a:picLocks noChangeAspect="1"/>
          </p:cNvPicPr>
          <p:nvPr/>
        </p:nvPicPr>
        <p:blipFill>
          <a:blip r:embed="rId2"/>
          <a:srcRect t="20802" r="2170" b="22228"/>
          <a:stretch>
            <a:fillRect/>
          </a:stretch>
        </p:blipFill>
        <p:spPr>
          <a:xfrm>
            <a:off x="16687901" y="0"/>
            <a:ext cx="1600099" cy="922073"/>
          </a:xfrm>
          <a:prstGeom prst="rect">
            <a:avLst/>
          </a:prstGeom>
        </p:spPr>
      </p:pic>
      <p:pic>
        <p:nvPicPr>
          <p:cNvPr id="15" name="Image 14">
            <a:extLst>
              <a:ext uri="{FF2B5EF4-FFF2-40B4-BE49-F238E27FC236}">
                <a16:creationId xmlns:a16="http://schemas.microsoft.com/office/drawing/2014/main" id="{B56CC4F9-E57C-0999-9844-8726519CD733}"/>
              </a:ext>
            </a:extLst>
          </p:cNvPr>
          <p:cNvPicPr>
            <a:picLocks noChangeAspect="1"/>
          </p:cNvPicPr>
          <p:nvPr/>
        </p:nvPicPr>
        <p:blipFill rotWithShape="1">
          <a:blip r:embed="rId3">
            <a:clrChange>
              <a:clrFrom>
                <a:srgbClr val="FFFFFF"/>
              </a:clrFrom>
              <a:clrTo>
                <a:srgbClr val="FFFFFF">
                  <a:alpha val="0"/>
                </a:srgbClr>
              </a:clrTo>
            </a:clrChange>
          </a:blip>
          <a:srcRect t="5194"/>
          <a:stretch/>
        </p:blipFill>
        <p:spPr>
          <a:xfrm>
            <a:off x="2337939" y="5143500"/>
            <a:ext cx="12323361" cy="5165640"/>
          </a:xfrm>
          <a:prstGeom prst="rect">
            <a:avLst/>
          </a:prstGeom>
        </p:spPr>
      </p:pic>
      <p:sp>
        <p:nvSpPr>
          <p:cNvPr id="23" name="Espace réservé du numéro de diapositive 24">
            <a:extLst>
              <a:ext uri="{FF2B5EF4-FFF2-40B4-BE49-F238E27FC236}">
                <a16:creationId xmlns:a16="http://schemas.microsoft.com/office/drawing/2014/main" id="{5B54BD26-B668-CA56-8684-91EFF94B1934}"/>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80</a:t>
            </a:fld>
            <a:endParaRPr lang="en-US" sz="1800" b="1">
              <a:solidFill>
                <a:srgbClr val="A8CEC3"/>
              </a:solidFill>
            </a:endParaRPr>
          </a:p>
        </p:txBody>
      </p:sp>
    </p:spTree>
    <p:extLst>
      <p:ext uri="{BB962C8B-B14F-4D97-AF65-F5344CB8AC3E}">
        <p14:creationId xmlns:p14="http://schemas.microsoft.com/office/powerpoint/2010/main" val="21010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dissolv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dissolv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dissolve">
                                      <p:cBhvr>
                                        <p:cTn id="17" dur="500"/>
                                        <p:tgtEl>
                                          <p:spTgt spid="16">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6">
                                            <p:txEl>
                                              <p:pRg st="3" end="3"/>
                                            </p:txEl>
                                          </p:spTgt>
                                        </p:tgtEl>
                                        <p:attrNameLst>
                                          <p:attrName>style.visibility</p:attrName>
                                        </p:attrNameLst>
                                      </p:cBhvr>
                                      <p:to>
                                        <p:strVal val="visible"/>
                                      </p:to>
                                    </p:set>
                                    <p:animEffect transition="in" filter="dissolve">
                                      <p:cBhvr>
                                        <p:cTn id="20" dur="500"/>
                                        <p:tgtEl>
                                          <p:spTgt spid="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FFFFF"/>
            </a:solidFill>
            <a:ln w="38100">
              <a:solidFill>
                <a:srgbClr val="8CA9A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043738" y="4079106"/>
            <a:ext cx="8290751" cy="1064394"/>
          </a:xfrm>
          <a:prstGeom prst="rect">
            <a:avLst/>
          </a:prstGeom>
        </p:spPr>
        <p:txBody>
          <a:bodyPr wrap="square" lIns="0" tIns="0" rIns="0" bIns="0" rtlCol="0" anchor="t">
            <a:spAutoFit/>
          </a:bodyPr>
          <a:lstStyle/>
          <a:p>
            <a:pPr algn="r">
              <a:lnSpc>
                <a:spcPts val="8250"/>
              </a:lnSpc>
            </a:pPr>
            <a:r>
              <a:rPr lang="en-US" sz="7500" b="1">
                <a:solidFill>
                  <a:srgbClr val="545454"/>
                </a:solidFill>
                <a:latin typeface="Avenir Next LT Pro" panose="020B0504020202020204" pitchFamily="34" charset="0"/>
              </a:rPr>
              <a:t>EXECUTORS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93678" y="8135576"/>
            <a:ext cx="4102978" cy="22454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135576"/>
            <a:ext cx="4102978" cy="3133183"/>
          </a:xfrm>
          <a:prstGeom prst="rect">
            <a:avLst/>
          </a:prstGeom>
        </p:spPr>
      </p:pic>
      <p:sp>
        <p:nvSpPr>
          <p:cNvPr id="8" name="TextBox 8"/>
          <p:cNvSpPr txBox="1"/>
          <p:nvPr/>
        </p:nvSpPr>
        <p:spPr>
          <a:xfrm>
            <a:off x="1790700" y="1847850"/>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06.</a:t>
            </a:r>
          </a:p>
        </p:txBody>
      </p:sp>
    </p:spTree>
    <p:extLst>
      <p:ext uri="{BB962C8B-B14F-4D97-AF65-F5344CB8AC3E}">
        <p14:creationId xmlns:p14="http://schemas.microsoft.com/office/powerpoint/2010/main" val="1779079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336030" y="2391431"/>
            <a:ext cx="15351870" cy="6585585"/>
          </a:xfrm>
          <a:prstGeom prst="rect">
            <a:avLst/>
          </a:prstGeom>
        </p:spPr>
        <p:txBody>
          <a:bodyPr lIns="0" tIns="0" rIns="0" bIns="0" rtlCol="0" anchor="t">
            <a:spAutoFit/>
          </a:bodyPr>
          <a:lstStyle/>
          <a:p>
            <a:pPr>
              <a:lnSpc>
                <a:spcPct val="150000"/>
              </a:lnSpc>
            </a:pPr>
            <a:r>
              <a:rPr lang="en-GB" sz="2400" spc="23">
                <a:solidFill>
                  <a:srgbClr val="545454"/>
                </a:solidFill>
                <a:latin typeface="Avenir Next LT Pro" panose="020B0504020202020204" pitchFamily="34" charset="0"/>
              </a:rPr>
              <a:t>Une fois qu'un DAG est défini, les étapes suivantes doivent être effectuées afin que les tâches à l'intérieur de ce DAG s'exécutent :</a:t>
            </a:r>
          </a:p>
          <a:p>
            <a:pPr marL="457200" indent="-457200">
              <a:lnSpc>
                <a:spcPct val="150000"/>
              </a:lnSpc>
              <a:buFont typeface="Arial" panose="020B0604020202020204" pitchFamily="34" charset="0"/>
              <a:buChar char="•"/>
            </a:pPr>
            <a:r>
              <a:rPr lang="en-GB" sz="2400" spc="23">
                <a:solidFill>
                  <a:srgbClr val="A8CEC3"/>
                </a:solidFill>
                <a:latin typeface="Avenir Next LT Pro" panose="020B0504020202020204" pitchFamily="34" charset="0"/>
              </a:rPr>
              <a:t>La base de métadonnées </a:t>
            </a:r>
            <a:r>
              <a:rPr lang="en-GB" sz="2400" spc="23">
                <a:solidFill>
                  <a:srgbClr val="545454"/>
                </a:solidFill>
                <a:latin typeface="Avenir Next LT Pro" panose="020B0504020202020204" pitchFamily="34" charset="0"/>
              </a:rPr>
              <a:t>enregistre en arrière-plan toutes les tâches d'un DAG ainsi que leur statut correspondant (en attente, planifiées, en cours d'exécution, réussies, échouées, etc.).</a:t>
            </a:r>
          </a:p>
          <a:p>
            <a:pPr marL="457200" indent="-457200">
              <a:lnSpc>
                <a:spcPct val="150000"/>
              </a:lnSpc>
              <a:buFont typeface="Arial" panose="020B0604020202020204" pitchFamily="34" charset="0"/>
              <a:buChar char="•"/>
            </a:pPr>
            <a:r>
              <a:rPr lang="en-GB" sz="2400" spc="23">
                <a:solidFill>
                  <a:srgbClr val="A8CEC3"/>
                </a:solidFill>
                <a:latin typeface="Avenir Next LT Pro" panose="020B0504020202020204" pitchFamily="34" charset="0"/>
              </a:rPr>
              <a:t>Le planificateur </a:t>
            </a:r>
            <a:r>
              <a:rPr lang="en-GB" sz="2400" spc="23">
                <a:solidFill>
                  <a:srgbClr val="545454"/>
                </a:solidFill>
                <a:latin typeface="Avenir Next LT Pro" panose="020B0504020202020204" pitchFamily="34" charset="0"/>
              </a:rPr>
              <a:t>(scheduler) lit la base de données de métadonnées pour vérifier l'état de chaque tâche et décider de ce qui doit être fait et quand.</a:t>
            </a:r>
          </a:p>
          <a:p>
            <a:pPr marL="457200" indent="-457200">
              <a:lnSpc>
                <a:spcPct val="150000"/>
              </a:lnSpc>
              <a:buFont typeface="Arial" panose="020B0604020202020204" pitchFamily="34" charset="0"/>
              <a:buChar char="•"/>
            </a:pPr>
            <a:r>
              <a:rPr lang="en-GB" sz="2400" b="1" spc="23">
                <a:solidFill>
                  <a:srgbClr val="A8CEC3"/>
                </a:solidFill>
                <a:latin typeface="Avenir Next LT Pro" panose="020B0504020202020204" pitchFamily="34" charset="0"/>
              </a:rPr>
              <a:t>L'exécuteur</a:t>
            </a:r>
            <a:r>
              <a:rPr lang="en-GB" sz="2400" spc="23">
                <a:solidFill>
                  <a:srgbClr val="545454"/>
                </a:solidFill>
                <a:latin typeface="Avenir Next LT Pro" panose="020B0504020202020204" pitchFamily="34" charset="0"/>
              </a:rPr>
              <a:t> (executor) travaille en étroite collaboration avec le planificateur pour déterminer les ressources qui permettront réellement de terminer ces tâches (en utilisant un processus </a:t>
            </a:r>
            <a:r>
              <a:rPr lang="en-GB" sz="2400" spc="23">
                <a:solidFill>
                  <a:srgbClr val="A8CEC3"/>
                </a:solidFill>
                <a:latin typeface="Avenir Next LT Pro" panose="020B0504020202020204" pitchFamily="34" charset="0"/>
              </a:rPr>
              <a:t>worker</a:t>
            </a:r>
            <a:r>
              <a:rPr lang="en-GB" sz="2400" spc="23">
                <a:solidFill>
                  <a:srgbClr val="545454"/>
                </a:solidFill>
                <a:latin typeface="Avenir Next LT Pro" panose="020B0504020202020204" pitchFamily="34" charset="0"/>
              </a:rPr>
              <a:t>) lorsqu'elles sont en attente.</a:t>
            </a:r>
          </a:p>
          <a:p>
            <a:pPr marL="457200" indent="-457200">
              <a:lnSpc>
                <a:spcPct val="150000"/>
              </a:lnSpc>
              <a:buFont typeface="Arial" panose="020B0604020202020204" pitchFamily="34" charset="0"/>
              <a:buChar char="•"/>
            </a:pPr>
            <a:r>
              <a:rPr lang="en-GB" sz="2400" spc="23">
                <a:solidFill>
                  <a:srgbClr val="545454"/>
                </a:solidFill>
                <a:latin typeface="Avenir Next LT Pro" panose="020B0504020202020204" pitchFamily="34" charset="0"/>
              </a:rPr>
              <a:t>un exécuteur est responsable de l'exécution effective des tâches définies dans un DAG. </a:t>
            </a:r>
          </a:p>
          <a:p>
            <a:pPr marL="457200" indent="-457200">
              <a:lnSpc>
                <a:spcPct val="150000"/>
              </a:lnSpc>
              <a:buFont typeface="Arial" panose="020B0604020202020204" pitchFamily="34" charset="0"/>
              <a:buChar char="•"/>
            </a:pPr>
            <a:r>
              <a:rPr lang="en-GB" sz="2400" spc="23">
                <a:solidFill>
                  <a:srgbClr val="545454"/>
                </a:solidFill>
                <a:latin typeface="Avenir Next LT Pro" panose="020B0504020202020204" pitchFamily="34" charset="0"/>
              </a:rPr>
              <a:t>Airflow prend en charge plusieurs exécuteurs qui peuvent être configurés en fonction des besoins du flux de travail.</a:t>
            </a:r>
          </a:p>
        </p:txBody>
      </p:sp>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DIFFERENTS TYPES D’EXÉCUTEURS </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400" y="9193271"/>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41" name="TextBox 31">
            <a:extLst>
              <a:ext uri="{FF2B5EF4-FFF2-40B4-BE49-F238E27FC236}">
                <a16:creationId xmlns:a16="http://schemas.microsoft.com/office/drawing/2014/main" id="{8C3F135A-05BA-E663-5AB8-FF53B27B4467}"/>
              </a:ext>
            </a:extLst>
          </p:cNvPr>
          <p:cNvSpPr txBox="1"/>
          <p:nvPr/>
        </p:nvSpPr>
        <p:spPr>
          <a:xfrm>
            <a:off x="11068525" y="4736010"/>
            <a:ext cx="3086099" cy="3194599"/>
          </a:xfrm>
          <a:prstGeom prst="rect">
            <a:avLst/>
          </a:prstGeom>
        </p:spPr>
        <p:txBody>
          <a:bodyPr lIns="50800" tIns="50800" rIns="50800" bIns="50800" rtlCol="0" anchor="ctr"/>
          <a:lstStyle/>
          <a:p>
            <a:pPr algn="ctr">
              <a:lnSpc>
                <a:spcPts val="2520"/>
              </a:lnSpc>
            </a:pPr>
            <a:r>
              <a:rPr lang="fr-FR" b="1" i="0" u="none" strike="noStrike">
                <a:solidFill>
                  <a:srgbClr val="FFFFFF"/>
                </a:solidFill>
                <a:effectLst/>
              </a:rPr>
              <a:t>SQLite</a:t>
            </a:r>
            <a:endParaRPr lang="en-US" sz="1800">
              <a:solidFill>
                <a:srgbClr val="000000"/>
              </a:solidFill>
              <a:latin typeface="Muli Bold Bold"/>
            </a:endParaRPr>
          </a:p>
        </p:txBody>
      </p:sp>
      <p:sp>
        <p:nvSpPr>
          <p:cNvPr id="21" name="Espace réservé du numéro de diapositive 24">
            <a:extLst>
              <a:ext uri="{FF2B5EF4-FFF2-40B4-BE49-F238E27FC236}">
                <a16:creationId xmlns:a16="http://schemas.microsoft.com/office/drawing/2014/main" id="{0EEC7B16-A681-BAE9-5254-708CE736107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82</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dissolv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dissolv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dissolv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dissolv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dissolv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336030" y="2391431"/>
            <a:ext cx="15351870" cy="3158878"/>
          </a:xfrm>
          <a:prstGeom prst="rect">
            <a:avLst/>
          </a:prstGeom>
        </p:spPr>
        <p:txBody>
          <a:bodyPr lIns="0" tIns="0" rIns="0" bIns="0" rtlCol="0" anchor="t">
            <a:spAutoFit/>
          </a:bodyPr>
          <a:lstStyle/>
          <a:p>
            <a:pPr>
              <a:lnSpc>
                <a:spcPct val="150000"/>
              </a:lnSpc>
            </a:pPr>
            <a:r>
              <a:rPr lang="fr-FR" sz="2800" b="1" spc="23" err="1">
                <a:solidFill>
                  <a:schemeClr val="accent1">
                    <a:lumMod val="75000"/>
                  </a:schemeClr>
                </a:solidFill>
                <a:latin typeface="Avenir Next LT Pro" panose="020B0504020202020204" pitchFamily="34" charset="0"/>
              </a:rPr>
              <a:t>SequentialExecutor : </a:t>
            </a:r>
            <a:r>
              <a:rPr lang="en-US" sz="2800" b="1" spc="23" err="1">
                <a:solidFill>
                  <a:srgbClr val="545454"/>
                </a:solidFill>
                <a:latin typeface="Avenir Next LT Pro" panose="020B0504020202020204" pitchFamily="34" charset="0"/>
              </a:rPr>
              <a:t>L'exécuteur</a:t>
            </a:r>
            <a:r>
              <a:rPr lang="en-US" sz="2800" b="1" spc="23">
                <a:solidFill>
                  <a:srgbClr val="545454"/>
                </a:solidFill>
                <a:latin typeface="Avenir Next LT Pro" panose="020B0504020202020204" pitchFamily="34" charset="0"/>
              </a:rPr>
              <a:t> </a:t>
            </a:r>
            <a:r>
              <a:rPr lang="en-US" sz="2800" b="1" spc="23" err="1">
                <a:solidFill>
                  <a:srgbClr val="545454"/>
                </a:solidFill>
                <a:latin typeface="Avenir Next LT Pro" panose="020B0504020202020204" pitchFamily="34" charset="0"/>
              </a:rPr>
              <a:t>séquentiel</a:t>
            </a:r>
            <a:r>
              <a:rPr lang="en-US" sz="2800" b="1"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est</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l'exécuteur</a:t>
            </a:r>
            <a:r>
              <a:rPr lang="en-US" sz="2800" spc="23">
                <a:solidFill>
                  <a:srgbClr val="545454"/>
                </a:solidFill>
                <a:latin typeface="Avenir Next LT Pro" panose="020B0504020202020204" pitchFamily="34" charset="0"/>
              </a:rPr>
              <a:t> par </a:t>
            </a:r>
            <a:r>
              <a:rPr lang="en-US" sz="2800" spc="23" err="1">
                <a:solidFill>
                  <a:srgbClr val="545454"/>
                </a:solidFill>
                <a:latin typeface="Avenir Next LT Pro" panose="020B0504020202020204" pitchFamily="34" charset="0"/>
              </a:rPr>
              <a:t>défaut</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lorsque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vous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installez</a:t>
            </a:r>
            <a:r>
              <a:rPr lang="en-US" sz="2800" spc="23">
                <a:solidFill>
                  <a:srgbClr val="545454"/>
                </a:solidFill>
                <a:latin typeface="Avenir Next LT Pro" panose="020B0504020202020204" pitchFamily="34" charset="0"/>
              </a:rPr>
              <a:t> Airflow </a:t>
            </a:r>
            <a:r>
              <a:rPr lang="en-US" sz="2800" spc="23" err="1">
                <a:solidFill>
                  <a:srgbClr val="545454"/>
                </a:solidFill>
                <a:latin typeface="Avenir Next LT Pro" panose="020B0504020202020204" pitchFamily="34" charset="0"/>
              </a:rPr>
              <a:t>manuellement</a:t>
            </a:r>
            <a:r>
              <a:rPr lang="en-US" sz="2800" spc="23">
                <a:solidFill>
                  <a:srgbClr val="545454"/>
                </a:solidFill>
                <a:latin typeface="Avenir Next LT Pro" panose="020B0504020202020204" pitchFamily="34" charset="0"/>
              </a:rPr>
              <a:t> . </a:t>
            </a:r>
          </a:p>
          <a:p>
            <a:pPr>
              <a:lnSpc>
                <a:spcPct val="150000"/>
              </a:lnSpc>
            </a:pPr>
            <a:r>
              <a:rPr lang="en-US" sz="2800" spc="23">
                <a:solidFill>
                  <a:srgbClr val="545454"/>
                </a:solidFill>
                <a:latin typeface="Avenir Next LT Pro" panose="020B0504020202020204" pitchFamily="34" charset="0"/>
              </a:rPr>
              <a:t>Si </a:t>
            </a:r>
            <a:r>
              <a:rPr lang="en-US" sz="2800" spc="23" err="1">
                <a:solidFill>
                  <a:srgbClr val="545454"/>
                </a:solidFill>
                <a:latin typeface="Avenir Next LT Pro" panose="020B0504020202020204" pitchFamily="34" charset="0"/>
              </a:rPr>
              <a:t>l'on</a:t>
            </a:r>
            <a:r>
              <a:rPr lang="en-US" sz="2800" spc="23">
                <a:solidFill>
                  <a:srgbClr val="545454"/>
                </a:solidFill>
                <a:latin typeface="Avenir Next LT Pro" panose="020B0504020202020204" pitchFamily="34" charset="0"/>
              </a:rPr>
              <a:t> dispose d'un </a:t>
            </a:r>
            <a:r>
              <a:rPr lang="en-US" sz="2800" spc="23" err="1">
                <a:solidFill>
                  <a:srgbClr val="545454"/>
                </a:solidFill>
                <a:latin typeface="Avenir Next LT Pro" panose="020B0504020202020204" pitchFamily="34" charset="0"/>
              </a:rPr>
              <a:t>serveur</a:t>
            </a:r>
            <a:r>
              <a:rPr lang="en-US" sz="2800" spc="23">
                <a:solidFill>
                  <a:srgbClr val="545454"/>
                </a:solidFill>
                <a:latin typeface="Avenir Next LT Pro" panose="020B0504020202020204" pitchFamily="34" charset="0"/>
              </a:rPr>
              <a:t> web, d'un </a:t>
            </a:r>
            <a:r>
              <a:rPr lang="en-US" sz="2800" spc="23" err="1">
                <a:solidFill>
                  <a:srgbClr val="545454"/>
                </a:solidFill>
                <a:latin typeface="Avenir Next LT Pro" panose="020B0504020202020204" pitchFamily="34" charset="0"/>
              </a:rPr>
              <a:t>planificateur (scheduler)</a:t>
            </a:r>
            <a:r>
              <a:rPr lang="en-US" sz="2800" spc="23">
                <a:solidFill>
                  <a:srgbClr val="545454"/>
                </a:solidFill>
                <a:latin typeface="Avenir Next LT Pro" panose="020B0504020202020204" pitchFamily="34" charset="0"/>
              </a:rPr>
              <a:t> et </a:t>
            </a:r>
            <a:r>
              <a:rPr lang="en-US" sz="2800" b="1" spc="23" err="1">
                <a:solidFill>
                  <a:srgbClr val="545454"/>
                </a:solidFill>
                <a:latin typeface="Avenir Next LT Pro" panose="020B0504020202020204" pitchFamily="34" charset="0"/>
              </a:rPr>
              <a:t>d'une</a:t>
            </a:r>
            <a:r>
              <a:rPr lang="en-US" sz="2800" b="1" spc="23">
                <a:solidFill>
                  <a:srgbClr val="545454"/>
                </a:solidFill>
                <a:latin typeface="Avenir Next LT Pro" panose="020B0504020202020204" pitchFamily="34" charset="0"/>
              </a:rPr>
              <a:t> base de </a:t>
            </a:r>
            <a:r>
              <a:rPr lang="en-US" sz="2800" b="1" spc="23" err="1">
                <a:solidFill>
                  <a:srgbClr val="545454"/>
                </a:solidFill>
                <a:latin typeface="Avenir Next LT Pro" panose="020B0504020202020204" pitchFamily="34" charset="0"/>
              </a:rPr>
              <a:t>données</a:t>
            </a:r>
            <a:r>
              <a:rPr lang="en-US" sz="2800" b="1" spc="23">
                <a:solidFill>
                  <a:srgbClr val="545454"/>
                </a:solidFill>
                <a:latin typeface="Avenir Next LT Pro" panose="020B0504020202020204" pitchFamily="34" charset="0"/>
              </a:rPr>
              <a:t> SQLite</a:t>
            </a:r>
            <a:r>
              <a:rPr lang="en-US" sz="2800" spc="23">
                <a:solidFill>
                  <a:srgbClr val="545454"/>
                </a:solidFill>
                <a:latin typeface="Avenir Next LT Pro" panose="020B0504020202020204" pitchFamily="34" charset="0"/>
              </a:rPr>
              <a:t>, il </a:t>
            </a:r>
            <a:r>
              <a:rPr lang="en-US" sz="2800" spc="23" err="1">
                <a:solidFill>
                  <a:srgbClr val="545454"/>
                </a:solidFill>
                <a:latin typeface="Avenir Next LT Pro" panose="020B0504020202020204" pitchFamily="34" charset="0"/>
              </a:rPr>
              <a:t>est</a:t>
            </a:r>
            <a:r>
              <a:rPr lang="en-US" sz="2800" spc="23">
                <a:solidFill>
                  <a:srgbClr val="545454"/>
                </a:solidFill>
                <a:latin typeface="Avenir Next LT Pro" panose="020B0504020202020204" pitchFamily="34" charset="0"/>
              </a:rPr>
              <a:t> impossible </a:t>
            </a:r>
            <a:r>
              <a:rPr lang="en-US" sz="2800" spc="23" err="1">
                <a:solidFill>
                  <a:srgbClr val="545454"/>
                </a:solidFill>
                <a:latin typeface="Avenir Next LT Pro" panose="020B0504020202020204" pitchFamily="34" charset="0"/>
              </a:rPr>
              <a:t>d'exécuter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plusieurs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tâches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en</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même</a:t>
            </a:r>
            <a:r>
              <a:rPr lang="en-US" sz="2800" spc="23">
                <a:solidFill>
                  <a:srgbClr val="545454"/>
                </a:solidFill>
                <a:latin typeface="Avenir Next LT Pro" panose="020B0504020202020204" pitchFamily="34" charset="0"/>
              </a:rPr>
              <a:t> temps avec le DAG. </a:t>
            </a:r>
            <a:br>
              <a:rPr lang="en-US" sz="2800" spc="23">
                <a:solidFill>
                  <a:srgbClr val="545454"/>
                </a:solidFill>
                <a:latin typeface="Avenir Next LT Pro" panose="020B0504020202020204" pitchFamily="34" charset="0"/>
              </a:rPr>
            </a:br>
            <a:r>
              <a:rPr lang="en-US" sz="2800" spc="23">
                <a:solidFill>
                  <a:srgbClr val="545454"/>
                </a:solidFill>
                <a:latin typeface="Avenir Next LT Pro" panose="020B0504020202020204" pitchFamily="34" charset="0"/>
              </a:rPr>
              <a:t>Le </a:t>
            </a:r>
            <a:r>
              <a:rPr lang="en-US" sz="2800" spc="23" err="1">
                <a:solidFill>
                  <a:srgbClr val="545454"/>
                </a:solidFill>
                <a:latin typeface="Avenir Next LT Pro" panose="020B0504020202020204" pitchFamily="34" charset="0"/>
              </a:rPr>
              <a:t>planificateur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exécutera</a:t>
            </a:r>
            <a:r>
              <a:rPr lang="en-US" sz="2800" spc="23">
                <a:solidFill>
                  <a:srgbClr val="545454"/>
                </a:solidFill>
                <a:latin typeface="Avenir Next LT Pro" panose="020B0504020202020204" pitchFamily="34" charset="0"/>
              </a:rPr>
              <a:t> seulement </a:t>
            </a:r>
            <a:r>
              <a:rPr lang="en-US" sz="2800" spc="23" err="1">
                <a:solidFill>
                  <a:srgbClr val="62A0DF"/>
                </a:solidFill>
                <a:latin typeface="Avenir Next LT Pro" panose="020B0504020202020204" pitchFamily="34" charset="0"/>
              </a:rPr>
              <a:t>une</a:t>
            </a:r>
            <a:r>
              <a:rPr lang="en-US" sz="2800" spc="23">
                <a:solidFill>
                  <a:srgbClr val="62A0DF"/>
                </a:solidFill>
                <a:latin typeface="Avenir Next LT Pro" panose="020B0504020202020204" pitchFamily="34" charset="0"/>
              </a:rPr>
              <a:t> </a:t>
            </a:r>
            <a:r>
              <a:rPr lang="en-US" sz="2800" spc="23" err="1">
                <a:solidFill>
                  <a:srgbClr val="62A0DF"/>
                </a:solidFill>
                <a:latin typeface="Avenir Next LT Pro" panose="020B0504020202020204" pitchFamily="34" charset="0"/>
              </a:rPr>
              <a:t>tâche</a:t>
            </a:r>
            <a:r>
              <a:rPr lang="en-US" sz="2800" spc="23">
                <a:solidFill>
                  <a:srgbClr val="62A0DF"/>
                </a:solidFill>
                <a:latin typeface="Avenir Next LT Pro" panose="020B0504020202020204" pitchFamily="34" charset="0"/>
              </a:rPr>
              <a:t> à la </a:t>
            </a:r>
            <a:r>
              <a:rPr lang="en-US" sz="2800" spc="23" err="1">
                <a:solidFill>
                  <a:srgbClr val="62A0DF"/>
                </a:solidFill>
                <a:latin typeface="Avenir Next LT Pro" panose="020B0504020202020204" pitchFamily="34" charset="0"/>
              </a:rPr>
              <a:t>fois</a:t>
            </a:r>
            <a:r>
              <a:rPr lang="en-US" sz="2800" spc="23">
                <a:solidFill>
                  <a:srgbClr val="545454"/>
                </a:solidFill>
                <a:latin typeface="Avenir Next LT Pro" panose="020B0504020202020204" pitchFamily="34" charset="0"/>
              </a:rPr>
              <a:t>.</a:t>
            </a:r>
          </a:p>
        </p:txBody>
      </p:sp>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EXÉCUTEURS </a:t>
            </a:r>
            <a:r>
              <a:rPr lang="en-US" sz="3200" b="1" spc="54">
                <a:solidFill>
                  <a:srgbClr val="62A0DF"/>
                </a:solidFill>
                <a:latin typeface="Avenir Next LT Pro" panose="020B0504020202020204" pitchFamily="34" charset="0"/>
              </a:rPr>
              <a:t>SÉQUENTIELS</a:t>
            </a:r>
            <a:r>
              <a:rPr lang="en-US" sz="3200" b="1" spc="54">
                <a:solidFill>
                  <a:srgbClr val="545454"/>
                </a:solidFill>
                <a:latin typeface="Avenir Next LT Pro" panose="020B0504020202020204" pitchFamily="34" charset="0"/>
              </a:rPr>
              <a:t> AVEC SQLITE</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400" y="9193271"/>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41" name="TextBox 31">
            <a:extLst>
              <a:ext uri="{FF2B5EF4-FFF2-40B4-BE49-F238E27FC236}">
                <a16:creationId xmlns:a16="http://schemas.microsoft.com/office/drawing/2014/main" id="{8C3F135A-05BA-E663-5AB8-FF53B27B4467}"/>
              </a:ext>
            </a:extLst>
          </p:cNvPr>
          <p:cNvSpPr txBox="1"/>
          <p:nvPr/>
        </p:nvSpPr>
        <p:spPr>
          <a:xfrm>
            <a:off x="11068525" y="4736010"/>
            <a:ext cx="3086099" cy="3194599"/>
          </a:xfrm>
          <a:prstGeom prst="rect">
            <a:avLst/>
          </a:prstGeom>
        </p:spPr>
        <p:txBody>
          <a:bodyPr lIns="50800" tIns="50800" rIns="50800" bIns="50800" rtlCol="0" anchor="ctr"/>
          <a:lstStyle/>
          <a:p>
            <a:pPr algn="ctr">
              <a:lnSpc>
                <a:spcPts val="2520"/>
              </a:lnSpc>
            </a:pPr>
            <a:r>
              <a:rPr lang="fr-FR" b="1" i="0" u="none" strike="noStrike">
                <a:solidFill>
                  <a:srgbClr val="FFFFFF"/>
                </a:solidFill>
                <a:effectLst/>
              </a:rPr>
              <a:t>SQLite</a:t>
            </a:r>
            <a:endParaRPr lang="en-US" sz="1800">
              <a:solidFill>
                <a:srgbClr val="000000"/>
              </a:solidFill>
              <a:latin typeface="Muli Bold Bold"/>
            </a:endParaRPr>
          </a:p>
        </p:txBody>
      </p:sp>
      <p:sp>
        <p:nvSpPr>
          <p:cNvPr id="21" name="Espace réservé du numéro de diapositive 24">
            <a:extLst>
              <a:ext uri="{FF2B5EF4-FFF2-40B4-BE49-F238E27FC236}">
                <a16:creationId xmlns:a16="http://schemas.microsoft.com/office/drawing/2014/main" id="{913288BD-E7CB-6717-CEA1-675D2A41C85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83</a:t>
            </a:fld>
            <a:endParaRPr lang="en-US" sz="1800" b="1">
              <a:solidFill>
                <a:srgbClr val="A8CEC3"/>
              </a:solidFill>
            </a:endParaRPr>
          </a:p>
        </p:txBody>
      </p:sp>
      <p:pic>
        <p:nvPicPr>
          <p:cNvPr id="12" name="Picture 11">
            <a:extLst>
              <a:ext uri="{FF2B5EF4-FFF2-40B4-BE49-F238E27FC236}">
                <a16:creationId xmlns:a16="http://schemas.microsoft.com/office/drawing/2014/main" id="{863F671C-F391-AE8A-2429-16706B35D279}"/>
              </a:ext>
            </a:extLst>
          </p:cNvPr>
          <p:cNvPicPr>
            <a:picLocks noChangeAspect="1"/>
          </p:cNvPicPr>
          <p:nvPr/>
        </p:nvPicPr>
        <p:blipFill>
          <a:blip r:embed="rId5"/>
          <a:stretch>
            <a:fillRect/>
          </a:stretch>
        </p:blipFill>
        <p:spPr>
          <a:xfrm>
            <a:off x="2623840" y="6057714"/>
            <a:ext cx="12197229" cy="1872895"/>
          </a:xfrm>
          <a:prstGeom prst="rect">
            <a:avLst/>
          </a:prstGeom>
        </p:spPr>
      </p:pic>
      <p:pic>
        <p:nvPicPr>
          <p:cNvPr id="13" name="Picture 12">
            <a:extLst>
              <a:ext uri="{FF2B5EF4-FFF2-40B4-BE49-F238E27FC236}">
                <a16:creationId xmlns:a16="http://schemas.microsoft.com/office/drawing/2014/main" id="{DABAF4BA-D0A0-304A-D953-CFD610E09A10}"/>
              </a:ext>
            </a:extLst>
          </p:cNvPr>
          <p:cNvPicPr>
            <a:picLocks noChangeAspect="1"/>
          </p:cNvPicPr>
          <p:nvPr/>
        </p:nvPicPr>
        <p:blipFill>
          <a:blip r:embed="rId6"/>
          <a:stretch>
            <a:fillRect/>
          </a:stretch>
        </p:blipFill>
        <p:spPr>
          <a:xfrm>
            <a:off x="6548005" y="8041676"/>
            <a:ext cx="5524500" cy="254000"/>
          </a:xfrm>
          <a:prstGeom prst="rect">
            <a:avLst/>
          </a:prstGeom>
        </p:spPr>
      </p:pic>
    </p:spTree>
    <p:extLst>
      <p:ext uri="{BB962C8B-B14F-4D97-AF65-F5344CB8AC3E}">
        <p14:creationId xmlns:p14="http://schemas.microsoft.com/office/powerpoint/2010/main" val="233328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dissolve">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EXÉCUTEURS </a:t>
            </a:r>
            <a:r>
              <a:rPr lang="en-US" sz="3200" b="1" spc="54">
                <a:solidFill>
                  <a:srgbClr val="62A0DF"/>
                </a:solidFill>
                <a:latin typeface="Avenir Next LT Pro" panose="020B0504020202020204" pitchFamily="34" charset="0"/>
              </a:rPr>
              <a:t>SÉQUENTIELS</a:t>
            </a:r>
            <a:r>
              <a:rPr lang="en-US" sz="3200" b="1" spc="54">
                <a:solidFill>
                  <a:srgbClr val="545454"/>
                </a:solidFill>
                <a:latin typeface="Avenir Next LT Pro" panose="020B0504020202020204" pitchFamily="34" charset="0"/>
              </a:rPr>
              <a:t> AVEC SQLITE</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400" y="9193271"/>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41" name="TextBox 31">
            <a:extLst>
              <a:ext uri="{FF2B5EF4-FFF2-40B4-BE49-F238E27FC236}">
                <a16:creationId xmlns:a16="http://schemas.microsoft.com/office/drawing/2014/main" id="{8C3F135A-05BA-E663-5AB8-FF53B27B4467}"/>
              </a:ext>
            </a:extLst>
          </p:cNvPr>
          <p:cNvSpPr txBox="1"/>
          <p:nvPr/>
        </p:nvSpPr>
        <p:spPr>
          <a:xfrm>
            <a:off x="11068525" y="4736010"/>
            <a:ext cx="3086099" cy="3194599"/>
          </a:xfrm>
          <a:prstGeom prst="rect">
            <a:avLst/>
          </a:prstGeom>
        </p:spPr>
        <p:txBody>
          <a:bodyPr lIns="50800" tIns="50800" rIns="50800" bIns="50800" rtlCol="0" anchor="ctr"/>
          <a:lstStyle/>
          <a:p>
            <a:pPr algn="ctr">
              <a:lnSpc>
                <a:spcPts val="2520"/>
              </a:lnSpc>
            </a:pPr>
            <a:r>
              <a:rPr lang="fr-FR" b="1" i="0" u="none" strike="noStrike">
                <a:solidFill>
                  <a:srgbClr val="FFFFFF"/>
                </a:solidFill>
                <a:effectLst/>
              </a:rPr>
              <a:t>SQLite</a:t>
            </a:r>
            <a:endParaRPr lang="en-US" sz="1800">
              <a:solidFill>
                <a:srgbClr val="000000"/>
              </a:solidFill>
              <a:latin typeface="Muli Bold Bold"/>
            </a:endParaRPr>
          </a:p>
        </p:txBody>
      </p:sp>
      <p:pic>
        <p:nvPicPr>
          <p:cNvPr id="1026" name="Picture 2">
            <a:extLst>
              <a:ext uri="{FF2B5EF4-FFF2-40B4-BE49-F238E27FC236}">
                <a16:creationId xmlns:a16="http://schemas.microsoft.com/office/drawing/2014/main" id="{CF6E1242-12F4-FEC8-3227-D67C8BC52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4230" y="2356391"/>
            <a:ext cx="7999539" cy="6774822"/>
          </a:xfrm>
          <a:prstGeom prst="rect">
            <a:avLst/>
          </a:prstGeom>
          <a:noFill/>
          <a:extLst>
            <a:ext uri="{909E8E84-426E-40DD-AFC4-6F175D3DCCD1}">
              <a14:hiddenFill xmlns:a14="http://schemas.microsoft.com/office/drawing/2010/main">
                <a:solidFill>
                  <a:srgbClr val="FFFFFF"/>
                </a:solidFill>
              </a14:hiddenFill>
            </a:ext>
          </a:extLst>
        </p:spPr>
      </p:pic>
      <p:sp>
        <p:nvSpPr>
          <p:cNvPr id="20" name="Espace réservé du numéro de diapositive 24">
            <a:extLst>
              <a:ext uri="{FF2B5EF4-FFF2-40B4-BE49-F238E27FC236}">
                <a16:creationId xmlns:a16="http://schemas.microsoft.com/office/drawing/2014/main" id="{546895F1-94E4-4465-A819-21611596CF0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84</a:t>
            </a:fld>
            <a:endParaRPr lang="en-US" sz="1800" b="1">
              <a:solidFill>
                <a:srgbClr val="A8CEC3"/>
              </a:solidFill>
            </a:endParaRPr>
          </a:p>
        </p:txBody>
      </p:sp>
    </p:spTree>
    <p:extLst>
      <p:ext uri="{BB962C8B-B14F-4D97-AF65-F5344CB8AC3E}">
        <p14:creationId xmlns:p14="http://schemas.microsoft.com/office/powerpoint/2010/main" val="31463009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336030" y="2391431"/>
            <a:ext cx="15351870" cy="3158878"/>
          </a:xfrm>
          <a:prstGeom prst="rect">
            <a:avLst/>
          </a:prstGeom>
        </p:spPr>
        <p:txBody>
          <a:bodyPr lIns="0" tIns="0" rIns="0" bIns="0" rtlCol="0" anchor="t">
            <a:spAutoFit/>
          </a:bodyPr>
          <a:lstStyle/>
          <a:p>
            <a:pPr>
              <a:lnSpc>
                <a:spcPct val="150000"/>
              </a:lnSpc>
            </a:pPr>
            <a:r>
              <a:rPr lang="fr-FR" sz="2800" b="1" spc="23" err="1">
                <a:solidFill>
                  <a:schemeClr val="accent1">
                    <a:lumMod val="75000"/>
                  </a:schemeClr>
                </a:solidFill>
                <a:latin typeface="Avenir Next LT Pro" panose="020B0504020202020204" pitchFamily="34" charset="0"/>
              </a:rPr>
              <a:t>SequentialExecutor : </a:t>
            </a:r>
            <a:r>
              <a:rPr lang="en-US" sz="2800" b="1" spc="23" err="1">
                <a:solidFill>
                  <a:srgbClr val="545454"/>
                </a:solidFill>
                <a:latin typeface="Avenir Next LT Pro" panose="020B0504020202020204" pitchFamily="34" charset="0"/>
              </a:rPr>
              <a:t>L'exécuteur</a:t>
            </a:r>
            <a:r>
              <a:rPr lang="en-US" sz="2800" b="1" spc="23">
                <a:solidFill>
                  <a:srgbClr val="545454"/>
                </a:solidFill>
                <a:latin typeface="Avenir Next LT Pro" panose="020B0504020202020204" pitchFamily="34" charset="0"/>
              </a:rPr>
              <a:t> </a:t>
            </a:r>
            <a:r>
              <a:rPr lang="en-US" sz="2800" b="1" spc="23" err="1">
                <a:solidFill>
                  <a:srgbClr val="545454"/>
                </a:solidFill>
                <a:latin typeface="Avenir Next LT Pro" panose="020B0504020202020204" pitchFamily="34" charset="0"/>
              </a:rPr>
              <a:t>séquentiel</a:t>
            </a:r>
            <a:r>
              <a:rPr lang="en-US" sz="2800" b="1"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est</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l'exécuteur</a:t>
            </a:r>
            <a:r>
              <a:rPr lang="en-US" sz="2800" spc="23">
                <a:solidFill>
                  <a:srgbClr val="545454"/>
                </a:solidFill>
                <a:latin typeface="Avenir Next LT Pro" panose="020B0504020202020204" pitchFamily="34" charset="0"/>
              </a:rPr>
              <a:t> par </a:t>
            </a:r>
            <a:r>
              <a:rPr lang="en-US" sz="2800" spc="23" err="1">
                <a:solidFill>
                  <a:srgbClr val="545454"/>
                </a:solidFill>
                <a:latin typeface="Avenir Next LT Pro" panose="020B0504020202020204" pitchFamily="34" charset="0"/>
              </a:rPr>
              <a:t>défaut</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lorsque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vous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installez</a:t>
            </a:r>
            <a:r>
              <a:rPr lang="en-US" sz="2800" spc="23">
                <a:solidFill>
                  <a:srgbClr val="545454"/>
                </a:solidFill>
                <a:latin typeface="Avenir Next LT Pro" panose="020B0504020202020204" pitchFamily="34" charset="0"/>
              </a:rPr>
              <a:t> Airflow </a:t>
            </a:r>
            <a:r>
              <a:rPr lang="en-US" sz="2800" spc="23" err="1">
                <a:solidFill>
                  <a:srgbClr val="545454"/>
                </a:solidFill>
                <a:latin typeface="Avenir Next LT Pro" panose="020B0504020202020204" pitchFamily="34" charset="0"/>
              </a:rPr>
              <a:t>manuellement</a:t>
            </a:r>
            <a:r>
              <a:rPr lang="en-US" sz="2800" spc="23">
                <a:solidFill>
                  <a:srgbClr val="545454"/>
                </a:solidFill>
                <a:latin typeface="Avenir Next LT Pro" panose="020B0504020202020204" pitchFamily="34" charset="0"/>
              </a:rPr>
              <a:t> . </a:t>
            </a:r>
          </a:p>
          <a:p>
            <a:pPr>
              <a:lnSpc>
                <a:spcPct val="150000"/>
              </a:lnSpc>
            </a:pPr>
            <a:r>
              <a:rPr lang="en-US" sz="2800" spc="23">
                <a:solidFill>
                  <a:srgbClr val="545454"/>
                </a:solidFill>
                <a:latin typeface="Avenir Next LT Pro" panose="020B0504020202020204" pitchFamily="34" charset="0"/>
              </a:rPr>
              <a:t>Si </a:t>
            </a:r>
            <a:r>
              <a:rPr lang="en-US" sz="2800" spc="23" err="1">
                <a:solidFill>
                  <a:srgbClr val="545454"/>
                </a:solidFill>
                <a:latin typeface="Avenir Next LT Pro" panose="020B0504020202020204" pitchFamily="34" charset="0"/>
              </a:rPr>
              <a:t>l'on</a:t>
            </a:r>
            <a:r>
              <a:rPr lang="en-US" sz="2800" spc="23">
                <a:solidFill>
                  <a:srgbClr val="545454"/>
                </a:solidFill>
                <a:latin typeface="Avenir Next LT Pro" panose="020B0504020202020204" pitchFamily="34" charset="0"/>
              </a:rPr>
              <a:t> dispose d'un </a:t>
            </a:r>
            <a:r>
              <a:rPr lang="en-US" sz="2800" spc="23" err="1">
                <a:solidFill>
                  <a:srgbClr val="545454"/>
                </a:solidFill>
                <a:latin typeface="Avenir Next LT Pro" panose="020B0504020202020204" pitchFamily="34" charset="0"/>
              </a:rPr>
              <a:t>serveur</a:t>
            </a:r>
            <a:r>
              <a:rPr lang="en-US" sz="2800" spc="23">
                <a:solidFill>
                  <a:srgbClr val="545454"/>
                </a:solidFill>
                <a:latin typeface="Avenir Next LT Pro" panose="020B0504020202020204" pitchFamily="34" charset="0"/>
              </a:rPr>
              <a:t> web, d'un </a:t>
            </a:r>
            <a:r>
              <a:rPr lang="en-US" sz="2800" spc="23" err="1">
                <a:solidFill>
                  <a:srgbClr val="545454"/>
                </a:solidFill>
                <a:latin typeface="Avenir Next LT Pro" panose="020B0504020202020204" pitchFamily="34" charset="0"/>
              </a:rPr>
              <a:t>planificateur (scheduler)</a:t>
            </a:r>
            <a:r>
              <a:rPr lang="en-US" sz="2800" spc="23">
                <a:solidFill>
                  <a:srgbClr val="545454"/>
                </a:solidFill>
                <a:latin typeface="Avenir Next LT Pro" panose="020B0504020202020204" pitchFamily="34" charset="0"/>
              </a:rPr>
              <a:t> et </a:t>
            </a:r>
            <a:r>
              <a:rPr lang="en-US" sz="2800" b="1" spc="23" err="1">
                <a:solidFill>
                  <a:srgbClr val="545454"/>
                </a:solidFill>
                <a:latin typeface="Avenir Next LT Pro" panose="020B0504020202020204" pitchFamily="34" charset="0"/>
              </a:rPr>
              <a:t>d'une</a:t>
            </a:r>
            <a:r>
              <a:rPr lang="en-US" sz="2800" b="1" spc="23">
                <a:solidFill>
                  <a:srgbClr val="545454"/>
                </a:solidFill>
                <a:latin typeface="Avenir Next LT Pro" panose="020B0504020202020204" pitchFamily="34" charset="0"/>
              </a:rPr>
              <a:t> base de </a:t>
            </a:r>
            <a:r>
              <a:rPr lang="en-US" sz="2800" b="1" spc="23" err="1">
                <a:solidFill>
                  <a:srgbClr val="545454"/>
                </a:solidFill>
                <a:latin typeface="Avenir Next LT Pro" panose="020B0504020202020204" pitchFamily="34" charset="0"/>
              </a:rPr>
              <a:t>données</a:t>
            </a:r>
            <a:r>
              <a:rPr lang="en-US" sz="2800" b="1" spc="23">
                <a:solidFill>
                  <a:srgbClr val="545454"/>
                </a:solidFill>
                <a:latin typeface="Avenir Next LT Pro" panose="020B0504020202020204" pitchFamily="34" charset="0"/>
              </a:rPr>
              <a:t> SQLite</a:t>
            </a:r>
            <a:r>
              <a:rPr lang="en-US" sz="2800" spc="23">
                <a:solidFill>
                  <a:srgbClr val="545454"/>
                </a:solidFill>
                <a:latin typeface="Avenir Next LT Pro" panose="020B0504020202020204" pitchFamily="34" charset="0"/>
              </a:rPr>
              <a:t>, il </a:t>
            </a:r>
            <a:r>
              <a:rPr lang="en-US" sz="2800" spc="23" err="1">
                <a:solidFill>
                  <a:srgbClr val="545454"/>
                </a:solidFill>
                <a:latin typeface="Avenir Next LT Pro" panose="020B0504020202020204" pitchFamily="34" charset="0"/>
              </a:rPr>
              <a:t>est</a:t>
            </a:r>
            <a:r>
              <a:rPr lang="en-US" sz="2800" spc="23">
                <a:solidFill>
                  <a:srgbClr val="545454"/>
                </a:solidFill>
                <a:latin typeface="Avenir Next LT Pro" panose="020B0504020202020204" pitchFamily="34" charset="0"/>
              </a:rPr>
              <a:t> impossible </a:t>
            </a:r>
            <a:r>
              <a:rPr lang="en-US" sz="2800" spc="23" err="1">
                <a:solidFill>
                  <a:srgbClr val="545454"/>
                </a:solidFill>
                <a:latin typeface="Avenir Next LT Pro" panose="020B0504020202020204" pitchFamily="34" charset="0"/>
              </a:rPr>
              <a:t>d'exécuter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plusieurs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tâches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en</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même</a:t>
            </a:r>
            <a:r>
              <a:rPr lang="en-US" sz="2800" spc="23">
                <a:solidFill>
                  <a:srgbClr val="545454"/>
                </a:solidFill>
                <a:latin typeface="Avenir Next LT Pro" panose="020B0504020202020204" pitchFamily="34" charset="0"/>
              </a:rPr>
              <a:t> temps avec le DAG. </a:t>
            </a:r>
            <a:br>
              <a:rPr lang="en-US" sz="2800" spc="23">
                <a:solidFill>
                  <a:srgbClr val="545454"/>
                </a:solidFill>
                <a:latin typeface="Avenir Next LT Pro" panose="020B0504020202020204" pitchFamily="34" charset="0"/>
              </a:rPr>
            </a:br>
            <a:r>
              <a:rPr lang="en-US" sz="2800" spc="23">
                <a:solidFill>
                  <a:srgbClr val="545454"/>
                </a:solidFill>
                <a:latin typeface="Avenir Next LT Pro" panose="020B0504020202020204" pitchFamily="34" charset="0"/>
              </a:rPr>
              <a:t>Le </a:t>
            </a:r>
            <a:r>
              <a:rPr lang="en-US" sz="2800" spc="23" err="1">
                <a:solidFill>
                  <a:srgbClr val="545454"/>
                </a:solidFill>
                <a:latin typeface="Avenir Next LT Pro" panose="020B0504020202020204" pitchFamily="34" charset="0"/>
              </a:rPr>
              <a:t>planificateur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exécutera</a:t>
            </a:r>
            <a:r>
              <a:rPr lang="en-US" sz="2800" spc="23">
                <a:solidFill>
                  <a:srgbClr val="545454"/>
                </a:solidFill>
                <a:latin typeface="Avenir Next LT Pro" panose="020B0504020202020204" pitchFamily="34" charset="0"/>
              </a:rPr>
              <a:t> seulement </a:t>
            </a:r>
            <a:r>
              <a:rPr lang="en-US" sz="2800" spc="23" err="1">
                <a:solidFill>
                  <a:srgbClr val="545454"/>
                </a:solidFill>
                <a:latin typeface="Avenir Next LT Pro" panose="020B0504020202020204" pitchFamily="34" charset="0"/>
              </a:rPr>
              <a:t>une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tâche</a:t>
            </a:r>
            <a:r>
              <a:rPr lang="en-US" sz="2800" spc="23">
                <a:solidFill>
                  <a:srgbClr val="545454"/>
                </a:solidFill>
                <a:latin typeface="Avenir Next LT Pro" panose="020B0504020202020204" pitchFamily="34" charset="0"/>
              </a:rPr>
              <a:t> à la </a:t>
            </a:r>
            <a:r>
              <a:rPr lang="en-US" sz="2800" spc="23" err="1">
                <a:solidFill>
                  <a:srgbClr val="545454"/>
                </a:solidFill>
                <a:latin typeface="Avenir Next LT Pro" panose="020B0504020202020204" pitchFamily="34" charset="0"/>
              </a:rPr>
              <a:t>fois</a:t>
            </a:r>
            <a:r>
              <a:rPr lang="en-US" sz="2800" spc="23">
                <a:solidFill>
                  <a:srgbClr val="545454"/>
                </a:solidFill>
                <a:latin typeface="Avenir Next LT Pro" panose="020B0504020202020204" pitchFamily="34" charset="0"/>
              </a:rPr>
              <a:t>.</a:t>
            </a:r>
          </a:p>
        </p:txBody>
      </p:sp>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EXÉCUTEURS </a:t>
            </a:r>
            <a:r>
              <a:rPr lang="en-US" sz="3200" b="1" spc="54">
                <a:solidFill>
                  <a:srgbClr val="62A0DF"/>
                </a:solidFill>
                <a:latin typeface="Avenir Next LT Pro" panose="020B0504020202020204" pitchFamily="34" charset="0"/>
              </a:rPr>
              <a:t>SÉQUENTIELS</a:t>
            </a:r>
            <a:r>
              <a:rPr lang="en-US" sz="3200" b="1" spc="54">
                <a:solidFill>
                  <a:srgbClr val="545454"/>
                </a:solidFill>
                <a:latin typeface="Avenir Next LT Pro" panose="020B0504020202020204" pitchFamily="34" charset="0"/>
              </a:rPr>
              <a:t> AVEC SQLITE</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400" y="9193271"/>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2" name="Group 12"/>
          <p:cNvGrpSpPr/>
          <p:nvPr/>
        </p:nvGrpSpPr>
        <p:grpSpPr>
          <a:xfrm>
            <a:off x="4373129" y="5869076"/>
            <a:ext cx="2532838" cy="980134"/>
            <a:chOff x="0" y="0"/>
            <a:chExt cx="667085" cy="258142"/>
          </a:xfrm>
        </p:grpSpPr>
        <p:sp>
          <p:nvSpPr>
            <p:cNvPr id="13" name="Freeform 13"/>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A8CEC3"/>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520"/>
                </a:lnSpc>
              </a:pPr>
              <a:r>
                <a:rPr lang="en-US" sz="1800">
                  <a:solidFill>
                    <a:srgbClr val="FFFFFF"/>
                  </a:solidFill>
                  <a:latin typeface="Muli Bold Bold"/>
                </a:rPr>
                <a:t>Web Server</a:t>
              </a:r>
            </a:p>
          </p:txBody>
        </p:sp>
      </p:grpSp>
      <p:grpSp>
        <p:nvGrpSpPr>
          <p:cNvPr id="17" name="Group 17"/>
          <p:cNvGrpSpPr/>
          <p:nvPr/>
        </p:nvGrpSpPr>
        <p:grpSpPr>
          <a:xfrm>
            <a:off x="7846898" y="5869076"/>
            <a:ext cx="2532838" cy="980134"/>
            <a:chOff x="0" y="0"/>
            <a:chExt cx="667085" cy="258142"/>
          </a:xfrm>
        </p:grpSpPr>
        <p:sp>
          <p:nvSpPr>
            <p:cNvPr id="18" name="Freeform 18"/>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7CD4D2"/>
            </a:solidFill>
          </p:spPr>
        </p:sp>
        <p:sp>
          <p:nvSpPr>
            <p:cNvPr id="19" name="TextBox 19"/>
            <p:cNvSpPr txBox="1"/>
            <p:nvPr/>
          </p:nvSpPr>
          <p:spPr>
            <a:xfrm>
              <a:off x="0" y="-28575"/>
              <a:ext cx="812800" cy="841375"/>
            </a:xfrm>
            <a:prstGeom prst="rect">
              <a:avLst/>
            </a:prstGeom>
          </p:spPr>
          <p:txBody>
            <a:bodyPr lIns="50800" tIns="50800" rIns="50800" bIns="50800" rtlCol="0" anchor="ctr"/>
            <a:lstStyle/>
            <a:p>
              <a:pPr algn="ctr">
                <a:lnSpc>
                  <a:spcPts val="2520"/>
                </a:lnSpc>
              </a:pPr>
              <a:r>
                <a:rPr lang="en-US" sz="1800">
                  <a:solidFill>
                    <a:srgbClr val="FFFFFF"/>
                  </a:solidFill>
                  <a:latin typeface="Muli Bold Bold"/>
                </a:rPr>
                <a:t>Scheduler</a:t>
              </a:r>
            </a:p>
          </p:txBody>
        </p:sp>
      </p:grpSp>
      <p:grpSp>
        <p:nvGrpSpPr>
          <p:cNvPr id="20" name="Group 20"/>
          <p:cNvGrpSpPr/>
          <p:nvPr/>
        </p:nvGrpSpPr>
        <p:grpSpPr>
          <a:xfrm>
            <a:off x="11322711" y="5869076"/>
            <a:ext cx="2532838" cy="980134"/>
            <a:chOff x="0" y="0"/>
            <a:chExt cx="667085" cy="258142"/>
          </a:xfrm>
        </p:grpSpPr>
        <p:sp>
          <p:nvSpPr>
            <p:cNvPr id="21" name="Freeform 21"/>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A8CEC3"/>
            </a:solidFill>
          </p:spPr>
        </p:sp>
        <p:sp>
          <p:nvSpPr>
            <p:cNvPr id="22" name="TextBox 22"/>
            <p:cNvSpPr txBox="1"/>
            <p:nvPr/>
          </p:nvSpPr>
          <p:spPr>
            <a:xfrm>
              <a:off x="0" y="-28575"/>
              <a:ext cx="812800" cy="841375"/>
            </a:xfrm>
            <a:prstGeom prst="rect">
              <a:avLst/>
            </a:prstGeom>
          </p:spPr>
          <p:txBody>
            <a:bodyPr lIns="50800" tIns="50800" rIns="50800" bIns="50800" rtlCol="0" anchor="ctr"/>
            <a:lstStyle/>
            <a:p>
              <a:pPr algn="ctr">
                <a:lnSpc>
                  <a:spcPts val="2520"/>
                </a:lnSpc>
              </a:pPr>
              <a:r>
                <a:rPr lang="en-US" sz="1800">
                  <a:solidFill>
                    <a:srgbClr val="FFFFFF"/>
                  </a:solidFill>
                  <a:latin typeface="Muli Bold Bold"/>
                </a:rPr>
                <a:t>SQLite</a:t>
              </a:r>
            </a:p>
          </p:txBody>
        </p:sp>
      </p:grpSp>
      <p:grpSp>
        <p:nvGrpSpPr>
          <p:cNvPr id="23" name="Group 23"/>
          <p:cNvGrpSpPr/>
          <p:nvPr/>
        </p:nvGrpSpPr>
        <p:grpSpPr>
          <a:xfrm>
            <a:off x="4083935" y="6849210"/>
            <a:ext cx="3086100" cy="3194599"/>
            <a:chOff x="-76727" y="-289624"/>
            <a:chExt cx="812800" cy="841375"/>
          </a:xfrm>
        </p:grpSpPr>
        <p:sp>
          <p:nvSpPr>
            <p:cNvPr id="24" name="Freeform 24"/>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000000">
                <a:alpha val="0"/>
              </a:srgbClr>
            </a:solidFill>
            <a:ln w="38100">
              <a:solidFill>
                <a:srgbClr val="545454"/>
              </a:solidFill>
            </a:ln>
          </p:spPr>
        </p:sp>
        <p:sp>
          <p:nvSpPr>
            <p:cNvPr id="25" name="TextBox 25"/>
            <p:cNvSpPr txBox="1"/>
            <p:nvPr/>
          </p:nvSpPr>
          <p:spPr>
            <a:xfrm>
              <a:off x="-76727" y="-289624"/>
              <a:ext cx="812800" cy="841375"/>
            </a:xfrm>
            <a:prstGeom prst="rect">
              <a:avLst/>
            </a:prstGeom>
          </p:spPr>
          <p:txBody>
            <a:bodyPr lIns="50800" tIns="50800" rIns="50800" bIns="50800" rtlCol="0" anchor="ctr"/>
            <a:lstStyle/>
            <a:p>
              <a:pPr algn="ctr">
                <a:lnSpc>
                  <a:spcPts val="2520"/>
                </a:lnSpc>
              </a:pPr>
              <a:r>
                <a:rPr lang="en-US" sz="1800">
                  <a:solidFill>
                    <a:srgbClr val="000000"/>
                  </a:solidFill>
                  <a:latin typeface="Muli Bold Bold"/>
                </a:rPr>
                <a:t>T1</a:t>
              </a:r>
            </a:p>
          </p:txBody>
        </p:sp>
      </p:grpSp>
      <p:grpSp>
        <p:nvGrpSpPr>
          <p:cNvPr id="26" name="Group 26"/>
          <p:cNvGrpSpPr/>
          <p:nvPr/>
        </p:nvGrpSpPr>
        <p:grpSpPr>
          <a:xfrm>
            <a:off x="7695866" y="6332527"/>
            <a:ext cx="3086100" cy="3194599"/>
            <a:chOff x="-72858" y="-296634"/>
            <a:chExt cx="812800" cy="841375"/>
          </a:xfrm>
        </p:grpSpPr>
        <p:sp>
          <p:nvSpPr>
            <p:cNvPr id="27" name="Freeform 27"/>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000000">
                <a:alpha val="0"/>
              </a:srgbClr>
            </a:solidFill>
            <a:ln w="38100">
              <a:solidFill>
                <a:srgbClr val="545454"/>
              </a:solidFill>
            </a:ln>
          </p:spPr>
        </p:sp>
        <p:sp>
          <p:nvSpPr>
            <p:cNvPr id="28" name="TextBox 28"/>
            <p:cNvSpPr txBox="1"/>
            <p:nvPr/>
          </p:nvSpPr>
          <p:spPr>
            <a:xfrm>
              <a:off x="-72858" y="-296634"/>
              <a:ext cx="812800" cy="841375"/>
            </a:xfrm>
            <a:prstGeom prst="rect">
              <a:avLst/>
            </a:prstGeom>
          </p:spPr>
          <p:txBody>
            <a:bodyPr lIns="50800" tIns="50800" rIns="50800" bIns="50800" rtlCol="0" anchor="ctr"/>
            <a:lstStyle/>
            <a:p>
              <a:pPr algn="ctr">
                <a:lnSpc>
                  <a:spcPts val="2520"/>
                </a:lnSpc>
              </a:pPr>
              <a:r>
                <a:rPr lang="en-US" sz="1800">
                  <a:solidFill>
                    <a:srgbClr val="000000"/>
                  </a:solidFill>
                  <a:latin typeface="Muli Bold Bold"/>
                </a:rPr>
                <a:t>T2</a:t>
              </a:r>
            </a:p>
          </p:txBody>
        </p:sp>
      </p:grpSp>
      <p:grpSp>
        <p:nvGrpSpPr>
          <p:cNvPr id="29" name="Group 29"/>
          <p:cNvGrpSpPr/>
          <p:nvPr/>
        </p:nvGrpSpPr>
        <p:grpSpPr>
          <a:xfrm>
            <a:off x="7746911" y="7796805"/>
            <a:ext cx="3086099" cy="3194599"/>
            <a:chOff x="-70485" y="-267475"/>
            <a:chExt cx="812800" cy="841375"/>
          </a:xfrm>
        </p:grpSpPr>
        <p:sp>
          <p:nvSpPr>
            <p:cNvPr id="30" name="Freeform 30"/>
            <p:cNvSpPr/>
            <p:nvPr/>
          </p:nvSpPr>
          <p:spPr>
            <a:xfrm>
              <a:off x="-5337" y="24142"/>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000000">
                <a:alpha val="0"/>
              </a:srgbClr>
            </a:solidFill>
            <a:ln w="38100">
              <a:solidFill>
                <a:srgbClr val="545454"/>
              </a:solidFill>
            </a:ln>
          </p:spPr>
          <p:txBody>
            <a:bodyPr/>
            <a:lstStyle/>
            <a:p>
              <a:endParaRPr lang="fr-FR"/>
            </a:p>
          </p:txBody>
        </p:sp>
        <p:sp>
          <p:nvSpPr>
            <p:cNvPr id="31" name="TextBox 31"/>
            <p:cNvSpPr txBox="1"/>
            <p:nvPr/>
          </p:nvSpPr>
          <p:spPr>
            <a:xfrm>
              <a:off x="-70485" y="-267475"/>
              <a:ext cx="812800" cy="841375"/>
            </a:xfrm>
            <a:prstGeom prst="rect">
              <a:avLst/>
            </a:prstGeom>
          </p:spPr>
          <p:txBody>
            <a:bodyPr lIns="50800" tIns="50800" rIns="50800" bIns="50800" rtlCol="0" anchor="ctr"/>
            <a:lstStyle/>
            <a:p>
              <a:pPr algn="ctr">
                <a:lnSpc>
                  <a:spcPts val="2520"/>
                </a:lnSpc>
              </a:pPr>
              <a:r>
                <a:rPr lang="en-US" sz="1800">
                  <a:solidFill>
                    <a:srgbClr val="000000"/>
                  </a:solidFill>
                  <a:latin typeface="Muli Bold Bold"/>
                </a:rPr>
                <a:t>T3</a:t>
              </a:r>
            </a:p>
          </p:txBody>
        </p:sp>
      </p:grpSp>
      <p:grpSp>
        <p:nvGrpSpPr>
          <p:cNvPr id="32" name="Group 32"/>
          <p:cNvGrpSpPr/>
          <p:nvPr/>
        </p:nvGrpSpPr>
        <p:grpSpPr>
          <a:xfrm>
            <a:off x="11383349" y="6805019"/>
            <a:ext cx="3086100" cy="3194599"/>
            <a:chOff x="-60076" y="-296634"/>
            <a:chExt cx="812800" cy="841375"/>
          </a:xfrm>
        </p:grpSpPr>
        <p:sp>
          <p:nvSpPr>
            <p:cNvPr id="33" name="Freeform 33"/>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000000">
                <a:alpha val="0"/>
              </a:srgbClr>
            </a:solidFill>
            <a:ln w="38100">
              <a:solidFill>
                <a:srgbClr val="545454"/>
              </a:solidFill>
            </a:ln>
          </p:spPr>
        </p:sp>
        <p:sp>
          <p:nvSpPr>
            <p:cNvPr id="34" name="TextBox 34"/>
            <p:cNvSpPr txBox="1"/>
            <p:nvPr/>
          </p:nvSpPr>
          <p:spPr>
            <a:xfrm>
              <a:off x="-60076" y="-296634"/>
              <a:ext cx="812800" cy="841375"/>
            </a:xfrm>
            <a:prstGeom prst="rect">
              <a:avLst/>
            </a:prstGeom>
          </p:spPr>
          <p:txBody>
            <a:bodyPr lIns="50800" tIns="50800" rIns="50800" bIns="50800" rtlCol="0" anchor="ctr"/>
            <a:lstStyle/>
            <a:p>
              <a:pPr algn="ctr">
                <a:lnSpc>
                  <a:spcPts val="2520"/>
                </a:lnSpc>
              </a:pPr>
              <a:r>
                <a:rPr lang="en-US" sz="1800">
                  <a:solidFill>
                    <a:srgbClr val="000000"/>
                  </a:solidFill>
                  <a:latin typeface="Muli Bold Bold"/>
                </a:rPr>
                <a:t>T4</a:t>
              </a:r>
            </a:p>
          </p:txBody>
        </p:sp>
      </p:grpSp>
      <p:sp>
        <p:nvSpPr>
          <p:cNvPr id="35" name="AutoShape 35"/>
          <p:cNvSpPr/>
          <p:nvPr/>
        </p:nvSpPr>
        <p:spPr>
          <a:xfrm rot="-1483322">
            <a:off x="6854396" y="8174860"/>
            <a:ext cx="1171802" cy="0"/>
          </a:xfrm>
          <a:prstGeom prst="line">
            <a:avLst/>
          </a:prstGeom>
          <a:ln w="38100" cap="flat">
            <a:solidFill>
              <a:srgbClr val="86EAE9"/>
            </a:solidFill>
            <a:prstDash val="solid"/>
            <a:headEnd type="none" w="sm" len="sm"/>
            <a:tailEnd type="arrow" w="med" len="sm"/>
          </a:ln>
        </p:spPr>
      </p:sp>
      <p:sp>
        <p:nvSpPr>
          <p:cNvPr id="36" name="AutoShape 36"/>
          <p:cNvSpPr/>
          <p:nvPr/>
        </p:nvSpPr>
        <p:spPr>
          <a:xfrm rot="2082498">
            <a:off x="6790705" y="8795539"/>
            <a:ext cx="1319448" cy="0"/>
          </a:xfrm>
          <a:prstGeom prst="line">
            <a:avLst/>
          </a:prstGeom>
          <a:ln w="38100" cap="flat">
            <a:solidFill>
              <a:srgbClr val="86EAE9"/>
            </a:solidFill>
            <a:prstDash val="solid"/>
            <a:headEnd type="none" w="sm" len="sm"/>
            <a:tailEnd type="arrow" w="med" len="sm"/>
          </a:ln>
        </p:spPr>
      </p:sp>
      <p:sp>
        <p:nvSpPr>
          <p:cNvPr id="37" name="AutoShape 37"/>
          <p:cNvSpPr/>
          <p:nvPr/>
        </p:nvSpPr>
        <p:spPr>
          <a:xfrm rot="1387825">
            <a:off x="10456991" y="8166073"/>
            <a:ext cx="1202804" cy="0"/>
          </a:xfrm>
          <a:prstGeom prst="line">
            <a:avLst/>
          </a:prstGeom>
          <a:ln w="38100" cap="flat">
            <a:solidFill>
              <a:srgbClr val="86EAE9"/>
            </a:solidFill>
            <a:prstDash val="solid"/>
            <a:headEnd type="none" w="sm" len="sm"/>
            <a:tailEnd type="arrow" w="med" len="sm"/>
          </a:ln>
        </p:spPr>
      </p:sp>
      <p:sp>
        <p:nvSpPr>
          <p:cNvPr id="38" name="AutoShape 38"/>
          <p:cNvSpPr/>
          <p:nvPr/>
        </p:nvSpPr>
        <p:spPr>
          <a:xfrm rot="-2118088">
            <a:off x="10403276" y="8786752"/>
            <a:ext cx="1330499" cy="0"/>
          </a:xfrm>
          <a:prstGeom prst="line">
            <a:avLst/>
          </a:prstGeom>
          <a:ln w="38100" cap="flat">
            <a:solidFill>
              <a:srgbClr val="86EAE9"/>
            </a:solidFill>
            <a:prstDash val="solid"/>
            <a:headEnd type="none" w="sm" len="sm"/>
            <a:tailEnd type="arrow" w="med" len="sm"/>
          </a:ln>
        </p:spPr>
      </p:sp>
      <p:sp>
        <p:nvSpPr>
          <p:cNvPr id="39" name="TextBox 31">
            <a:extLst>
              <a:ext uri="{FF2B5EF4-FFF2-40B4-BE49-F238E27FC236}">
                <a16:creationId xmlns:a16="http://schemas.microsoft.com/office/drawing/2014/main" id="{E0A9E74A-C5A4-29B9-5880-1EF83EF20FEA}"/>
              </a:ext>
            </a:extLst>
          </p:cNvPr>
          <p:cNvSpPr txBox="1"/>
          <p:nvPr/>
        </p:nvSpPr>
        <p:spPr>
          <a:xfrm>
            <a:off x="4096500" y="4714078"/>
            <a:ext cx="3086099" cy="3194599"/>
          </a:xfrm>
          <a:prstGeom prst="rect">
            <a:avLst/>
          </a:prstGeom>
        </p:spPr>
        <p:txBody>
          <a:bodyPr lIns="50800" tIns="50800" rIns="50800" bIns="50800" rtlCol="0" anchor="ctr"/>
          <a:lstStyle/>
          <a:p>
            <a:pPr algn="ctr">
              <a:lnSpc>
                <a:spcPts val="2520"/>
              </a:lnSpc>
            </a:pPr>
            <a:r>
              <a:rPr lang="fr-FR" b="1" i="0" u="none" strike="noStrike">
                <a:solidFill>
                  <a:srgbClr val="FFFFFF"/>
                </a:solidFill>
                <a:effectLst/>
              </a:rPr>
              <a:t>Web Server</a:t>
            </a:r>
            <a:endParaRPr lang="en-US" sz="1800">
              <a:solidFill>
                <a:srgbClr val="000000"/>
              </a:solidFill>
              <a:latin typeface="Muli Bold Bold"/>
            </a:endParaRPr>
          </a:p>
        </p:txBody>
      </p:sp>
      <p:sp>
        <p:nvSpPr>
          <p:cNvPr id="40" name="TextBox 31">
            <a:extLst>
              <a:ext uri="{FF2B5EF4-FFF2-40B4-BE49-F238E27FC236}">
                <a16:creationId xmlns:a16="http://schemas.microsoft.com/office/drawing/2014/main" id="{00066A71-E2CF-4815-B076-A2EE913DA962}"/>
              </a:ext>
            </a:extLst>
          </p:cNvPr>
          <p:cNvSpPr txBox="1"/>
          <p:nvPr/>
        </p:nvSpPr>
        <p:spPr>
          <a:xfrm>
            <a:off x="7557704" y="4763900"/>
            <a:ext cx="3086099" cy="3194599"/>
          </a:xfrm>
          <a:prstGeom prst="rect">
            <a:avLst/>
          </a:prstGeom>
        </p:spPr>
        <p:txBody>
          <a:bodyPr lIns="50800" tIns="50800" rIns="50800" bIns="50800" rtlCol="0" anchor="ctr"/>
          <a:lstStyle/>
          <a:p>
            <a:pPr algn="ctr">
              <a:lnSpc>
                <a:spcPts val="2520"/>
              </a:lnSpc>
            </a:pPr>
            <a:r>
              <a:rPr lang="fr-FR" b="1" i="0" u="none" strike="noStrike" err="1">
                <a:solidFill>
                  <a:srgbClr val="FFFFFF"/>
                </a:solidFill>
                <a:effectLst/>
              </a:rPr>
              <a:t>Scheduler</a:t>
            </a:r>
            <a:endParaRPr lang="en-US" sz="1800">
              <a:solidFill>
                <a:srgbClr val="000000"/>
              </a:solidFill>
              <a:latin typeface="Muli Bold Bold"/>
            </a:endParaRPr>
          </a:p>
        </p:txBody>
      </p:sp>
      <p:sp>
        <p:nvSpPr>
          <p:cNvPr id="41" name="TextBox 31">
            <a:extLst>
              <a:ext uri="{FF2B5EF4-FFF2-40B4-BE49-F238E27FC236}">
                <a16:creationId xmlns:a16="http://schemas.microsoft.com/office/drawing/2014/main" id="{8C3F135A-05BA-E663-5AB8-FF53B27B4467}"/>
              </a:ext>
            </a:extLst>
          </p:cNvPr>
          <p:cNvSpPr txBox="1"/>
          <p:nvPr/>
        </p:nvSpPr>
        <p:spPr>
          <a:xfrm>
            <a:off x="11068525" y="4736010"/>
            <a:ext cx="3086099" cy="3194599"/>
          </a:xfrm>
          <a:prstGeom prst="rect">
            <a:avLst/>
          </a:prstGeom>
        </p:spPr>
        <p:txBody>
          <a:bodyPr lIns="50800" tIns="50800" rIns="50800" bIns="50800" rtlCol="0" anchor="ctr"/>
          <a:lstStyle/>
          <a:p>
            <a:pPr algn="ctr">
              <a:lnSpc>
                <a:spcPts val="2520"/>
              </a:lnSpc>
            </a:pPr>
            <a:r>
              <a:rPr lang="fr-FR" b="1" i="0" u="none" strike="noStrike">
                <a:solidFill>
                  <a:srgbClr val="FFFFFF"/>
                </a:solidFill>
                <a:effectLst/>
              </a:rPr>
              <a:t>SQLite</a:t>
            </a:r>
            <a:endParaRPr lang="en-US" sz="1800">
              <a:solidFill>
                <a:srgbClr val="000000"/>
              </a:solidFill>
              <a:latin typeface="Muli Bold Bold"/>
            </a:endParaRPr>
          </a:p>
        </p:txBody>
      </p:sp>
      <p:sp>
        <p:nvSpPr>
          <p:cNvPr id="50" name="Espace réservé du numéro de diapositive 24">
            <a:extLst>
              <a:ext uri="{FF2B5EF4-FFF2-40B4-BE49-F238E27FC236}">
                <a16:creationId xmlns:a16="http://schemas.microsoft.com/office/drawing/2014/main" id="{5931023E-C4BD-110B-B9C3-609D103E6EBC}"/>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85</a:t>
            </a:fld>
            <a:endParaRPr lang="en-US" sz="1800" b="1">
              <a:solidFill>
                <a:srgbClr val="A8CEC3"/>
              </a:solidFill>
            </a:endParaRPr>
          </a:p>
        </p:txBody>
      </p:sp>
    </p:spTree>
    <p:extLst>
      <p:ext uri="{BB962C8B-B14F-4D97-AF65-F5344CB8AC3E}">
        <p14:creationId xmlns:p14="http://schemas.microsoft.com/office/powerpoint/2010/main" val="242587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dissolv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9"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par>
                                <p:cTn id="21" presetID="9"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dissolve">
                                      <p:cBhvr>
                                        <p:cTn id="33" dur="500"/>
                                        <p:tgtEl>
                                          <p:spTgt spid="35"/>
                                        </p:tgtEl>
                                      </p:cBhvr>
                                    </p:animEffect>
                                  </p:childTnLst>
                                </p:cTn>
                              </p:par>
                              <p:par>
                                <p:cTn id="34" presetID="9"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dissolv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dissolve">
                                      <p:cBhvr>
                                        <p:cTn id="41" dur="500"/>
                                        <p:tgtEl>
                                          <p:spTgt spid="36"/>
                                        </p:tgtEl>
                                      </p:cBhvr>
                                    </p:animEffect>
                                  </p:childTnLst>
                                </p:cTn>
                              </p:par>
                              <p:par>
                                <p:cTn id="42" presetID="9"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dissolv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dissolve">
                                      <p:cBhvr>
                                        <p:cTn id="49" dur="500"/>
                                        <p:tgtEl>
                                          <p:spTgt spid="37"/>
                                        </p:tgtEl>
                                      </p:cBhvr>
                                    </p:animEffect>
                                  </p:childTnLst>
                                </p:cTn>
                              </p:par>
                              <p:par>
                                <p:cTn id="50" presetID="9"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dissolve">
                                      <p:cBhvr>
                                        <p:cTn id="52" dur="500"/>
                                        <p:tgtEl>
                                          <p:spTgt spid="38"/>
                                        </p:tgtEl>
                                      </p:cBhvr>
                                    </p:animEffect>
                                  </p:childTnLst>
                                </p:cTn>
                              </p:par>
                              <p:par>
                                <p:cTn id="53" presetID="9"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dissolv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336030" y="2391431"/>
            <a:ext cx="15351870" cy="3158878"/>
          </a:xfrm>
          <a:prstGeom prst="rect">
            <a:avLst/>
          </a:prstGeom>
        </p:spPr>
        <p:txBody>
          <a:bodyPr lIns="0" tIns="0" rIns="0" bIns="0" rtlCol="0" anchor="t">
            <a:spAutoFit/>
          </a:bodyPr>
          <a:lstStyle/>
          <a:p>
            <a:pPr>
              <a:lnSpc>
                <a:spcPct val="150000"/>
              </a:lnSpc>
            </a:pPr>
            <a:r>
              <a:rPr lang="fr-FR" sz="2800" b="1" spc="23" err="1">
                <a:solidFill>
                  <a:schemeClr val="accent1">
                    <a:lumMod val="75000"/>
                  </a:schemeClr>
                </a:solidFill>
                <a:latin typeface="Avenir Next LT Pro" panose="020B0504020202020204" pitchFamily="34" charset="0"/>
              </a:rPr>
              <a:t>SequentialExecutor : </a:t>
            </a:r>
            <a:r>
              <a:rPr lang="en-US" sz="2800" b="1" spc="23" err="1">
                <a:solidFill>
                  <a:srgbClr val="545454"/>
                </a:solidFill>
                <a:latin typeface="Avenir Next LT Pro" panose="020B0504020202020204" pitchFamily="34" charset="0"/>
              </a:rPr>
              <a:t>L'exécuteur</a:t>
            </a:r>
            <a:r>
              <a:rPr lang="en-US" sz="2800" b="1" spc="23">
                <a:solidFill>
                  <a:srgbClr val="545454"/>
                </a:solidFill>
                <a:latin typeface="Avenir Next LT Pro" panose="020B0504020202020204" pitchFamily="34" charset="0"/>
              </a:rPr>
              <a:t> </a:t>
            </a:r>
            <a:r>
              <a:rPr lang="en-US" sz="2800" b="1" spc="23" err="1">
                <a:solidFill>
                  <a:srgbClr val="545454"/>
                </a:solidFill>
                <a:latin typeface="Avenir Next LT Pro" panose="020B0504020202020204" pitchFamily="34" charset="0"/>
              </a:rPr>
              <a:t>séquentiel</a:t>
            </a:r>
            <a:r>
              <a:rPr lang="en-US" sz="2800" b="1"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est</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l'exécuteur</a:t>
            </a:r>
            <a:r>
              <a:rPr lang="en-US" sz="2800" spc="23">
                <a:solidFill>
                  <a:srgbClr val="545454"/>
                </a:solidFill>
                <a:latin typeface="Avenir Next LT Pro" panose="020B0504020202020204" pitchFamily="34" charset="0"/>
              </a:rPr>
              <a:t> par </a:t>
            </a:r>
            <a:r>
              <a:rPr lang="en-US" sz="2800" spc="23" err="1">
                <a:solidFill>
                  <a:srgbClr val="545454"/>
                </a:solidFill>
                <a:latin typeface="Avenir Next LT Pro" panose="020B0504020202020204" pitchFamily="34" charset="0"/>
              </a:rPr>
              <a:t>défaut</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lorsque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vous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installez</a:t>
            </a:r>
            <a:r>
              <a:rPr lang="en-US" sz="2800" spc="23">
                <a:solidFill>
                  <a:srgbClr val="545454"/>
                </a:solidFill>
                <a:latin typeface="Avenir Next LT Pro" panose="020B0504020202020204" pitchFamily="34" charset="0"/>
              </a:rPr>
              <a:t> Airflow </a:t>
            </a:r>
            <a:r>
              <a:rPr lang="en-US" sz="2800" spc="23" err="1">
                <a:solidFill>
                  <a:srgbClr val="545454"/>
                </a:solidFill>
                <a:latin typeface="Avenir Next LT Pro" panose="020B0504020202020204" pitchFamily="34" charset="0"/>
              </a:rPr>
              <a:t>manuellement</a:t>
            </a:r>
            <a:r>
              <a:rPr lang="en-US" sz="2800" spc="23">
                <a:solidFill>
                  <a:srgbClr val="545454"/>
                </a:solidFill>
                <a:latin typeface="Avenir Next LT Pro" panose="020B0504020202020204" pitchFamily="34" charset="0"/>
              </a:rPr>
              <a:t> . </a:t>
            </a:r>
          </a:p>
          <a:p>
            <a:pPr>
              <a:lnSpc>
                <a:spcPct val="150000"/>
              </a:lnSpc>
            </a:pPr>
            <a:r>
              <a:rPr lang="en-US" sz="2800" spc="23">
                <a:solidFill>
                  <a:srgbClr val="545454"/>
                </a:solidFill>
                <a:latin typeface="Avenir Next LT Pro" panose="020B0504020202020204" pitchFamily="34" charset="0"/>
              </a:rPr>
              <a:t>Si </a:t>
            </a:r>
            <a:r>
              <a:rPr lang="en-US" sz="2800" spc="23" err="1">
                <a:solidFill>
                  <a:srgbClr val="545454"/>
                </a:solidFill>
                <a:latin typeface="Avenir Next LT Pro" panose="020B0504020202020204" pitchFamily="34" charset="0"/>
              </a:rPr>
              <a:t>l'on</a:t>
            </a:r>
            <a:r>
              <a:rPr lang="en-US" sz="2800" spc="23">
                <a:solidFill>
                  <a:srgbClr val="545454"/>
                </a:solidFill>
                <a:latin typeface="Avenir Next LT Pro" panose="020B0504020202020204" pitchFamily="34" charset="0"/>
              </a:rPr>
              <a:t> dispose d'un </a:t>
            </a:r>
            <a:r>
              <a:rPr lang="en-US" sz="2800" spc="23" err="1">
                <a:solidFill>
                  <a:srgbClr val="545454"/>
                </a:solidFill>
                <a:latin typeface="Avenir Next LT Pro" panose="020B0504020202020204" pitchFamily="34" charset="0"/>
              </a:rPr>
              <a:t>serveur</a:t>
            </a:r>
            <a:r>
              <a:rPr lang="en-US" sz="2800" spc="23">
                <a:solidFill>
                  <a:srgbClr val="545454"/>
                </a:solidFill>
                <a:latin typeface="Avenir Next LT Pro" panose="020B0504020202020204" pitchFamily="34" charset="0"/>
              </a:rPr>
              <a:t> web, d'un </a:t>
            </a:r>
            <a:r>
              <a:rPr lang="en-US" sz="2800" spc="23" err="1">
                <a:solidFill>
                  <a:srgbClr val="545454"/>
                </a:solidFill>
                <a:latin typeface="Avenir Next LT Pro" panose="020B0504020202020204" pitchFamily="34" charset="0"/>
              </a:rPr>
              <a:t>planificateur (scheduler)</a:t>
            </a:r>
            <a:r>
              <a:rPr lang="en-US" sz="2800" spc="23">
                <a:solidFill>
                  <a:srgbClr val="545454"/>
                </a:solidFill>
                <a:latin typeface="Avenir Next LT Pro" panose="020B0504020202020204" pitchFamily="34" charset="0"/>
              </a:rPr>
              <a:t> et </a:t>
            </a:r>
            <a:r>
              <a:rPr lang="en-US" sz="2800" b="1" spc="23" err="1">
                <a:solidFill>
                  <a:srgbClr val="545454"/>
                </a:solidFill>
                <a:latin typeface="Avenir Next LT Pro" panose="020B0504020202020204" pitchFamily="34" charset="0"/>
              </a:rPr>
              <a:t>d'une</a:t>
            </a:r>
            <a:r>
              <a:rPr lang="en-US" sz="2800" b="1" spc="23">
                <a:solidFill>
                  <a:srgbClr val="545454"/>
                </a:solidFill>
                <a:latin typeface="Avenir Next LT Pro" panose="020B0504020202020204" pitchFamily="34" charset="0"/>
              </a:rPr>
              <a:t> base de </a:t>
            </a:r>
            <a:r>
              <a:rPr lang="en-US" sz="2800" b="1" spc="23" err="1">
                <a:solidFill>
                  <a:srgbClr val="545454"/>
                </a:solidFill>
                <a:latin typeface="Avenir Next LT Pro" panose="020B0504020202020204" pitchFamily="34" charset="0"/>
              </a:rPr>
              <a:t>données</a:t>
            </a:r>
            <a:r>
              <a:rPr lang="en-US" sz="2800" b="1" spc="23">
                <a:solidFill>
                  <a:srgbClr val="545454"/>
                </a:solidFill>
                <a:latin typeface="Avenir Next LT Pro" panose="020B0504020202020204" pitchFamily="34" charset="0"/>
              </a:rPr>
              <a:t> SQLite</a:t>
            </a:r>
            <a:r>
              <a:rPr lang="en-US" sz="2800" spc="23">
                <a:solidFill>
                  <a:srgbClr val="545454"/>
                </a:solidFill>
                <a:latin typeface="Avenir Next LT Pro" panose="020B0504020202020204" pitchFamily="34" charset="0"/>
              </a:rPr>
              <a:t>, il </a:t>
            </a:r>
            <a:r>
              <a:rPr lang="en-US" sz="2800" spc="23" err="1">
                <a:solidFill>
                  <a:srgbClr val="545454"/>
                </a:solidFill>
                <a:latin typeface="Avenir Next LT Pro" panose="020B0504020202020204" pitchFamily="34" charset="0"/>
              </a:rPr>
              <a:t>est</a:t>
            </a:r>
            <a:r>
              <a:rPr lang="en-US" sz="2800" spc="23">
                <a:solidFill>
                  <a:srgbClr val="545454"/>
                </a:solidFill>
                <a:latin typeface="Avenir Next LT Pro" panose="020B0504020202020204" pitchFamily="34" charset="0"/>
              </a:rPr>
              <a:t> impossible </a:t>
            </a:r>
            <a:r>
              <a:rPr lang="en-US" sz="2800" spc="23" err="1">
                <a:solidFill>
                  <a:srgbClr val="545454"/>
                </a:solidFill>
                <a:latin typeface="Avenir Next LT Pro" panose="020B0504020202020204" pitchFamily="34" charset="0"/>
              </a:rPr>
              <a:t>d'exécuter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plusieurs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tâches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en</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même</a:t>
            </a:r>
            <a:r>
              <a:rPr lang="en-US" sz="2800" spc="23">
                <a:solidFill>
                  <a:srgbClr val="545454"/>
                </a:solidFill>
                <a:latin typeface="Avenir Next LT Pro" panose="020B0504020202020204" pitchFamily="34" charset="0"/>
              </a:rPr>
              <a:t> temps avec le DAG. </a:t>
            </a:r>
            <a:br>
              <a:rPr lang="en-US" sz="2800" spc="23">
                <a:solidFill>
                  <a:srgbClr val="545454"/>
                </a:solidFill>
                <a:latin typeface="Avenir Next LT Pro" panose="020B0504020202020204" pitchFamily="34" charset="0"/>
              </a:rPr>
            </a:br>
            <a:r>
              <a:rPr lang="en-US" sz="2800" spc="23">
                <a:solidFill>
                  <a:srgbClr val="545454"/>
                </a:solidFill>
                <a:latin typeface="Avenir Next LT Pro" panose="020B0504020202020204" pitchFamily="34" charset="0"/>
              </a:rPr>
              <a:t>Le </a:t>
            </a:r>
            <a:r>
              <a:rPr lang="en-US" sz="2800" spc="23" err="1">
                <a:solidFill>
                  <a:srgbClr val="545454"/>
                </a:solidFill>
                <a:latin typeface="Avenir Next LT Pro" panose="020B0504020202020204" pitchFamily="34" charset="0"/>
              </a:rPr>
              <a:t>planificateur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exécutera</a:t>
            </a:r>
            <a:r>
              <a:rPr lang="en-US" sz="2800" spc="23">
                <a:solidFill>
                  <a:srgbClr val="545454"/>
                </a:solidFill>
                <a:latin typeface="Avenir Next LT Pro" panose="020B0504020202020204" pitchFamily="34" charset="0"/>
              </a:rPr>
              <a:t> seulement </a:t>
            </a:r>
            <a:r>
              <a:rPr lang="en-US" sz="2800" spc="23" err="1">
                <a:solidFill>
                  <a:srgbClr val="545454"/>
                </a:solidFill>
                <a:latin typeface="Avenir Next LT Pro" panose="020B0504020202020204" pitchFamily="34" charset="0"/>
              </a:rPr>
              <a:t>une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tâche</a:t>
            </a:r>
            <a:r>
              <a:rPr lang="en-US" sz="2800" spc="23">
                <a:solidFill>
                  <a:srgbClr val="545454"/>
                </a:solidFill>
                <a:latin typeface="Avenir Next LT Pro" panose="020B0504020202020204" pitchFamily="34" charset="0"/>
              </a:rPr>
              <a:t> à la </a:t>
            </a:r>
            <a:r>
              <a:rPr lang="en-US" sz="2800" spc="23" err="1">
                <a:solidFill>
                  <a:srgbClr val="545454"/>
                </a:solidFill>
                <a:latin typeface="Avenir Next LT Pro" panose="020B0504020202020204" pitchFamily="34" charset="0"/>
              </a:rPr>
              <a:t>fois</a:t>
            </a:r>
            <a:r>
              <a:rPr lang="en-US" sz="2800" spc="23">
                <a:solidFill>
                  <a:srgbClr val="545454"/>
                </a:solidFill>
                <a:latin typeface="Avenir Next LT Pro" panose="020B0504020202020204" pitchFamily="34" charset="0"/>
              </a:rPr>
              <a:t>.</a:t>
            </a:r>
          </a:p>
        </p:txBody>
      </p:sp>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EXÉCUTEURS </a:t>
            </a:r>
            <a:r>
              <a:rPr lang="en-US" sz="3200" b="1" spc="54">
                <a:solidFill>
                  <a:srgbClr val="62A0DF"/>
                </a:solidFill>
                <a:latin typeface="Avenir Next LT Pro" panose="020B0504020202020204" pitchFamily="34" charset="0"/>
              </a:rPr>
              <a:t>SÉQUENTIELS</a:t>
            </a:r>
            <a:r>
              <a:rPr lang="en-US" sz="3200" b="1" spc="54">
                <a:solidFill>
                  <a:srgbClr val="545454"/>
                </a:solidFill>
                <a:latin typeface="Avenir Next LT Pro" panose="020B0504020202020204" pitchFamily="34" charset="0"/>
              </a:rPr>
              <a:t> AVEC SQLITE</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400" y="9193271"/>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sp>
        <p:nvSpPr>
          <p:cNvPr id="39" name="TextBox 31">
            <a:extLst>
              <a:ext uri="{FF2B5EF4-FFF2-40B4-BE49-F238E27FC236}">
                <a16:creationId xmlns:a16="http://schemas.microsoft.com/office/drawing/2014/main" id="{E0A9E74A-C5A4-29B9-5880-1EF83EF20FEA}"/>
              </a:ext>
            </a:extLst>
          </p:cNvPr>
          <p:cNvSpPr txBox="1"/>
          <p:nvPr/>
        </p:nvSpPr>
        <p:spPr>
          <a:xfrm>
            <a:off x="4096500" y="4714078"/>
            <a:ext cx="3086099" cy="3194599"/>
          </a:xfrm>
          <a:prstGeom prst="rect">
            <a:avLst/>
          </a:prstGeom>
        </p:spPr>
        <p:txBody>
          <a:bodyPr lIns="50800" tIns="50800" rIns="50800" bIns="50800" rtlCol="0" anchor="ctr"/>
          <a:lstStyle/>
          <a:p>
            <a:pPr algn="ctr">
              <a:lnSpc>
                <a:spcPts val="2520"/>
              </a:lnSpc>
            </a:pPr>
            <a:r>
              <a:rPr lang="fr-FR" b="1" i="0" u="none" strike="noStrike">
                <a:solidFill>
                  <a:srgbClr val="FFFFFF"/>
                </a:solidFill>
                <a:effectLst/>
              </a:rPr>
              <a:t>Web Server</a:t>
            </a:r>
            <a:endParaRPr lang="en-US" sz="1800">
              <a:solidFill>
                <a:srgbClr val="000000"/>
              </a:solidFill>
              <a:latin typeface="Muli Bold Bold"/>
            </a:endParaRPr>
          </a:p>
        </p:txBody>
      </p:sp>
      <p:sp>
        <p:nvSpPr>
          <p:cNvPr id="40" name="TextBox 31">
            <a:extLst>
              <a:ext uri="{FF2B5EF4-FFF2-40B4-BE49-F238E27FC236}">
                <a16:creationId xmlns:a16="http://schemas.microsoft.com/office/drawing/2014/main" id="{00066A71-E2CF-4815-B076-A2EE913DA962}"/>
              </a:ext>
            </a:extLst>
          </p:cNvPr>
          <p:cNvSpPr txBox="1"/>
          <p:nvPr/>
        </p:nvSpPr>
        <p:spPr>
          <a:xfrm>
            <a:off x="7557704" y="4763900"/>
            <a:ext cx="3086099" cy="3194599"/>
          </a:xfrm>
          <a:prstGeom prst="rect">
            <a:avLst/>
          </a:prstGeom>
        </p:spPr>
        <p:txBody>
          <a:bodyPr lIns="50800" tIns="50800" rIns="50800" bIns="50800" rtlCol="0" anchor="ctr"/>
          <a:lstStyle/>
          <a:p>
            <a:pPr algn="ctr">
              <a:lnSpc>
                <a:spcPts val="2520"/>
              </a:lnSpc>
            </a:pPr>
            <a:r>
              <a:rPr lang="fr-FR" b="1" i="0" u="none" strike="noStrike" err="1">
                <a:solidFill>
                  <a:srgbClr val="FFFFFF"/>
                </a:solidFill>
                <a:effectLst/>
              </a:rPr>
              <a:t>Scheduler</a:t>
            </a:r>
            <a:endParaRPr lang="en-US" sz="1800">
              <a:solidFill>
                <a:srgbClr val="000000"/>
              </a:solidFill>
              <a:latin typeface="Muli Bold Bold"/>
            </a:endParaRPr>
          </a:p>
        </p:txBody>
      </p:sp>
      <p:sp>
        <p:nvSpPr>
          <p:cNvPr id="41" name="TextBox 31">
            <a:extLst>
              <a:ext uri="{FF2B5EF4-FFF2-40B4-BE49-F238E27FC236}">
                <a16:creationId xmlns:a16="http://schemas.microsoft.com/office/drawing/2014/main" id="{8C3F135A-05BA-E663-5AB8-FF53B27B4467}"/>
              </a:ext>
            </a:extLst>
          </p:cNvPr>
          <p:cNvSpPr txBox="1"/>
          <p:nvPr/>
        </p:nvSpPr>
        <p:spPr>
          <a:xfrm>
            <a:off x="11068525" y="4736010"/>
            <a:ext cx="3086099" cy="3194599"/>
          </a:xfrm>
          <a:prstGeom prst="rect">
            <a:avLst/>
          </a:prstGeom>
        </p:spPr>
        <p:txBody>
          <a:bodyPr lIns="50800" tIns="50800" rIns="50800" bIns="50800" rtlCol="0" anchor="ctr"/>
          <a:lstStyle/>
          <a:p>
            <a:pPr algn="ctr">
              <a:lnSpc>
                <a:spcPts val="2520"/>
              </a:lnSpc>
            </a:pPr>
            <a:r>
              <a:rPr lang="fr-FR" b="1" i="0" u="none" strike="noStrike">
                <a:solidFill>
                  <a:srgbClr val="FFFFFF"/>
                </a:solidFill>
                <a:effectLst/>
              </a:rPr>
              <a:t>SQLite</a:t>
            </a:r>
            <a:endParaRPr lang="en-US" sz="1800">
              <a:solidFill>
                <a:srgbClr val="000000"/>
              </a:solidFill>
              <a:latin typeface="Muli Bold Bold"/>
            </a:endParaRPr>
          </a:p>
        </p:txBody>
      </p:sp>
      <p:sp>
        <p:nvSpPr>
          <p:cNvPr id="43" name="TextBox 18">
            <a:extLst>
              <a:ext uri="{FF2B5EF4-FFF2-40B4-BE49-F238E27FC236}">
                <a16:creationId xmlns:a16="http://schemas.microsoft.com/office/drawing/2014/main" id="{7C1D5306-C4F4-F1A6-DB6E-9F64EE6981CC}"/>
              </a:ext>
            </a:extLst>
          </p:cNvPr>
          <p:cNvSpPr txBox="1"/>
          <p:nvPr/>
        </p:nvSpPr>
        <p:spPr>
          <a:xfrm>
            <a:off x="16725043" y="9599749"/>
            <a:ext cx="690799" cy="297180"/>
          </a:xfrm>
          <a:prstGeom prst="rect">
            <a:avLst/>
          </a:prstGeom>
        </p:spPr>
        <p:txBody>
          <a:bodyPr lIns="0" tIns="0" rIns="0" bIns="0" rtlCol="0" anchor="t">
            <a:spAutoFit/>
          </a:bodyPr>
          <a:lstStyle/>
          <a:p>
            <a:pPr algn="r">
              <a:lnSpc>
                <a:spcPts val="2520"/>
              </a:lnSpc>
              <a:spcBef>
                <a:spcPct val="0"/>
              </a:spcBef>
            </a:pPr>
            <a:r>
              <a:rPr lang="en-US" sz="1800">
                <a:solidFill>
                  <a:srgbClr val="AECAC2"/>
                </a:solidFill>
                <a:latin typeface="Muli Bold Bold"/>
              </a:rPr>
              <a:t>60</a:t>
            </a:r>
          </a:p>
        </p:txBody>
      </p:sp>
    </p:spTree>
    <p:extLst>
      <p:ext uri="{BB962C8B-B14F-4D97-AF65-F5344CB8AC3E}">
        <p14:creationId xmlns:p14="http://schemas.microsoft.com/office/powerpoint/2010/main" val="108309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dissolve">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EXÉCUTEURS </a:t>
            </a:r>
            <a:r>
              <a:rPr lang="en-US" sz="3200" b="1" spc="54">
                <a:solidFill>
                  <a:srgbClr val="62A0DF"/>
                </a:solidFill>
                <a:latin typeface="Avenir Next LT Pro" panose="020B0504020202020204" pitchFamily="34" charset="0"/>
              </a:rPr>
              <a:t>SÉQUENTIELS</a:t>
            </a:r>
            <a:r>
              <a:rPr lang="en-US" sz="3200" b="1" spc="54">
                <a:solidFill>
                  <a:srgbClr val="545454"/>
                </a:solidFill>
                <a:latin typeface="Avenir Next LT Pro" panose="020B0504020202020204" pitchFamily="34" charset="0"/>
              </a:rPr>
              <a:t> AVEC SQLITE</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1" name="TextBox 11"/>
          <p:cNvSpPr txBox="1"/>
          <p:nvPr/>
        </p:nvSpPr>
        <p:spPr>
          <a:xfrm>
            <a:off x="1336030" y="2391431"/>
            <a:ext cx="15351870" cy="6302046"/>
          </a:xfrm>
          <a:prstGeom prst="rect">
            <a:avLst/>
          </a:prstGeom>
        </p:spPr>
        <p:txBody>
          <a:bodyPr lIns="0" tIns="0" rIns="0" bIns="0" rtlCol="0" anchor="t">
            <a:spAutoFit/>
          </a:bodyPr>
          <a:lstStyle/>
          <a:p>
            <a:pPr>
              <a:lnSpc>
                <a:spcPts val="3761"/>
              </a:lnSpc>
            </a:pPr>
            <a:endParaRPr sz="2800">
              <a:latin typeface="Avenir Next LT Pro" panose="020B0504020202020204" pitchFamily="34" charset="0"/>
            </a:endParaRPr>
          </a:p>
          <a:p>
            <a:pPr marL="285750" indent="-285750">
              <a:lnSpc>
                <a:spcPts val="3761"/>
              </a:lnSpc>
              <a:buFont typeface="Arial" panose="020B0604020202020204" pitchFamily="34" charset="0"/>
              <a:buChar char="•"/>
            </a:pPr>
            <a:r>
              <a:rPr lang="en-US" sz="2800" spc="23">
                <a:solidFill>
                  <a:srgbClr val="545454"/>
                </a:solidFill>
                <a:latin typeface="Avenir Next LT Pro" panose="020B0504020202020204" pitchFamily="34" charset="0"/>
              </a:rPr>
              <a:t>Pour </a:t>
            </a:r>
            <a:r>
              <a:rPr lang="en-US" sz="2800" spc="23" err="1">
                <a:solidFill>
                  <a:srgbClr val="545454"/>
                </a:solidFill>
                <a:latin typeface="Avenir Next LT Pro" panose="020B0504020202020204" pitchFamily="34" charset="0"/>
              </a:rPr>
              <a:t>configurer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l'exécuteur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séquentiel</a:t>
            </a:r>
            <a:r>
              <a:rPr lang="en-US" sz="2800" spc="23">
                <a:solidFill>
                  <a:srgbClr val="545454"/>
                </a:solidFill>
                <a:latin typeface="Avenir Next LT Pro" panose="020B0504020202020204" pitchFamily="34" charset="0"/>
              </a:rPr>
              <a:t> avec SQLite, </a:t>
            </a:r>
            <a:r>
              <a:rPr lang="en-US" sz="2800" spc="23" err="1">
                <a:solidFill>
                  <a:srgbClr val="545454"/>
                </a:solidFill>
                <a:latin typeface="Avenir Next LT Pro" panose="020B0504020202020204" pitchFamily="34" charset="0"/>
              </a:rPr>
              <a:t>vous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devez</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ajouter</a:t>
            </a:r>
            <a:r>
              <a:rPr lang="en-US" sz="2800" spc="23">
                <a:solidFill>
                  <a:srgbClr val="545454"/>
                </a:solidFill>
                <a:latin typeface="Avenir Next LT Pro" panose="020B0504020202020204" pitchFamily="34" charset="0"/>
              </a:rPr>
              <a:t> la configuration </a:t>
            </a:r>
            <a:r>
              <a:rPr lang="en-US" sz="2800" spc="23" err="1">
                <a:solidFill>
                  <a:srgbClr val="545454"/>
                </a:solidFill>
                <a:latin typeface="Avenir Next LT Pro" panose="020B0504020202020204" pitchFamily="34" charset="0"/>
              </a:rPr>
              <a:t>suivante</a:t>
            </a:r>
            <a:r>
              <a:rPr lang="en-US" sz="2800" spc="23">
                <a:solidFill>
                  <a:srgbClr val="545454"/>
                </a:solidFill>
                <a:latin typeface="Avenir Next LT Pro" panose="020B0504020202020204" pitchFamily="34" charset="0"/>
              </a:rPr>
              <a:t> dans </a:t>
            </a:r>
            <a:r>
              <a:rPr lang="en-US" sz="2800" spc="23" err="1">
                <a:solidFill>
                  <a:srgbClr val="545454"/>
                </a:solidFill>
                <a:latin typeface="Avenir Next LT Pro" panose="020B0504020202020204" pitchFamily="34" charset="0"/>
              </a:rPr>
              <a:t>votre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fichier</a:t>
            </a:r>
            <a:r>
              <a:rPr lang="en-US" sz="2800" spc="23">
                <a:solidFill>
                  <a:srgbClr val="545454"/>
                </a:solidFill>
                <a:latin typeface="Avenir Next LT Pro" panose="020B0504020202020204" pitchFamily="34" charset="0"/>
              </a:rPr>
              <a:t> de configuration Airflow (</a:t>
            </a:r>
            <a:r>
              <a:rPr lang="en-US" sz="2800" spc="23" err="1">
                <a:solidFill>
                  <a:srgbClr val="545454"/>
                </a:solidFill>
                <a:latin typeface="Avenir Next LT Pro" panose="020B0504020202020204" pitchFamily="34" charset="0"/>
              </a:rPr>
              <a:t>généralement</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appelé</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airflow.cfg</a:t>
            </a:r>
            <a:r>
              <a:rPr lang="en-US" sz="2800" spc="23">
                <a:solidFill>
                  <a:srgbClr val="545454"/>
                </a:solidFill>
                <a:latin typeface="Avenir Next LT Pro" panose="020B0504020202020204" pitchFamily="34" charset="0"/>
              </a:rPr>
              <a:t>) :</a:t>
            </a: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marL="285750" indent="-285750">
              <a:lnSpc>
                <a:spcPts val="3761"/>
              </a:lnSpc>
              <a:buFont typeface="Arial" panose="020B0604020202020204" pitchFamily="34" charset="0"/>
              <a:buChar char="•"/>
            </a:pPr>
            <a:r>
              <a:rPr lang="en-US" sz="2800" spc="23">
                <a:solidFill>
                  <a:srgbClr val="545454"/>
                </a:solidFill>
                <a:latin typeface="Avenir Next LT Pro" panose="020B0504020202020204" pitchFamily="34" charset="0"/>
              </a:rPr>
              <a:t>La première </a:t>
            </a:r>
            <a:r>
              <a:rPr lang="en-US" sz="2800" spc="23" err="1">
                <a:solidFill>
                  <a:srgbClr val="545454"/>
                </a:solidFill>
                <a:latin typeface="Avenir Next LT Pro" panose="020B0504020202020204" pitchFamily="34" charset="0"/>
              </a:rPr>
              <a:t>ligne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définit</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l'exécuteur</a:t>
            </a:r>
            <a:r>
              <a:rPr lang="en-US" sz="2800" spc="23">
                <a:solidFill>
                  <a:srgbClr val="545454"/>
                </a:solidFill>
                <a:latin typeface="Avenir Next LT Pro" panose="020B0504020202020204" pitchFamily="34" charset="0"/>
              </a:rPr>
              <a:t> à </a:t>
            </a:r>
            <a:r>
              <a:rPr lang="en-US" sz="2800" spc="23" err="1">
                <a:solidFill>
                  <a:srgbClr val="545454"/>
                </a:solidFill>
                <a:latin typeface="Avenir Next LT Pro" panose="020B0504020202020204" pitchFamily="34" charset="0"/>
              </a:rPr>
              <a:t>utiliser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comme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étant</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l'exécuteur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séquentiel</a:t>
            </a:r>
            <a:r>
              <a:rPr lang="en-US" sz="2800" spc="23">
                <a:solidFill>
                  <a:srgbClr val="545454"/>
                </a:solidFill>
                <a:latin typeface="Avenir Next LT Pro" panose="020B0504020202020204" pitchFamily="34" charset="0"/>
              </a:rPr>
              <a:t>. La </a:t>
            </a:r>
            <a:r>
              <a:rPr lang="en-US" sz="2800" spc="23" err="1">
                <a:solidFill>
                  <a:srgbClr val="545454"/>
                </a:solidFill>
                <a:latin typeface="Avenir Next LT Pro" panose="020B0504020202020204" pitchFamily="34" charset="0"/>
              </a:rPr>
              <a:t>deuxième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ligne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définit</a:t>
            </a:r>
            <a:r>
              <a:rPr lang="en-US" sz="2800" spc="23">
                <a:solidFill>
                  <a:srgbClr val="545454"/>
                </a:solidFill>
                <a:latin typeface="Avenir Next LT Pro" panose="020B0504020202020204" pitchFamily="34" charset="0"/>
              </a:rPr>
              <a:t> la </a:t>
            </a:r>
            <a:r>
              <a:rPr lang="en-US" sz="2800" spc="23" err="1">
                <a:solidFill>
                  <a:srgbClr val="545454"/>
                </a:solidFill>
                <a:latin typeface="Avenir Next LT Pro" panose="020B0504020202020204" pitchFamily="34" charset="0"/>
              </a:rPr>
              <a:t>connexion</a:t>
            </a:r>
            <a:r>
              <a:rPr lang="en-US" sz="2800" spc="23">
                <a:solidFill>
                  <a:srgbClr val="545454"/>
                </a:solidFill>
                <a:latin typeface="Avenir Next LT Pro" panose="020B0504020202020204" pitchFamily="34" charset="0"/>
              </a:rPr>
              <a:t> à la base de </a:t>
            </a:r>
            <a:r>
              <a:rPr lang="en-US" sz="2800" spc="23" err="1">
                <a:solidFill>
                  <a:srgbClr val="545454"/>
                </a:solidFill>
                <a:latin typeface="Avenir Next LT Pro" panose="020B0504020202020204" pitchFamily="34" charset="0"/>
              </a:rPr>
              <a:t>données</a:t>
            </a:r>
            <a:r>
              <a:rPr lang="en-US" sz="2800" spc="23">
                <a:solidFill>
                  <a:srgbClr val="545454"/>
                </a:solidFill>
                <a:latin typeface="Avenir Next LT Pro" panose="020B0504020202020204" pitchFamily="34" charset="0"/>
              </a:rPr>
              <a:t> SQLite </a:t>
            </a:r>
            <a:r>
              <a:rPr lang="en-US" sz="2800" spc="23" err="1">
                <a:solidFill>
                  <a:srgbClr val="545454"/>
                </a:solidFill>
                <a:latin typeface="Avenir Next LT Pro" panose="020B0504020202020204" pitchFamily="34" charset="0"/>
              </a:rPr>
              <a:t>utilisée</a:t>
            </a:r>
            <a:r>
              <a:rPr lang="en-US" sz="2800" spc="23">
                <a:solidFill>
                  <a:srgbClr val="545454"/>
                </a:solidFill>
                <a:latin typeface="Avenir Next LT Pro" panose="020B0504020202020204" pitchFamily="34" charset="0"/>
              </a:rPr>
              <a:t> par Airflow. </a:t>
            </a:r>
            <a:r>
              <a:rPr lang="en-US" sz="2800" spc="23" err="1">
                <a:solidFill>
                  <a:srgbClr val="545454"/>
                </a:solidFill>
                <a:latin typeface="Avenir Next LT Pro" panose="020B0504020202020204" pitchFamily="34" charset="0"/>
              </a:rPr>
              <a:t>Vous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devez</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remplacer</a:t>
            </a:r>
            <a:r>
              <a:rPr lang="en-US" sz="2800" spc="23">
                <a:solidFill>
                  <a:srgbClr val="545454"/>
                </a:solidFill>
                <a:latin typeface="Avenir Next LT Pro" panose="020B0504020202020204" pitchFamily="34" charset="0"/>
              </a:rPr>
              <a:t> le chemin avec le chemin </a:t>
            </a:r>
            <a:r>
              <a:rPr lang="en-US" sz="2800" spc="23" err="1">
                <a:solidFill>
                  <a:srgbClr val="545454"/>
                </a:solidFill>
                <a:latin typeface="Avenir Next LT Pro" panose="020B0504020202020204" pitchFamily="34" charset="0"/>
              </a:rPr>
              <a:t>absolu</a:t>
            </a:r>
            <a:r>
              <a:rPr lang="en-US" sz="2800" spc="23">
                <a:solidFill>
                  <a:srgbClr val="545454"/>
                </a:solidFill>
                <a:latin typeface="Avenir Next LT Pro" panose="020B0504020202020204" pitchFamily="34" charset="0"/>
              </a:rPr>
              <a:t> de </a:t>
            </a:r>
            <a:r>
              <a:rPr lang="en-US" sz="2800" spc="23" err="1">
                <a:solidFill>
                  <a:srgbClr val="545454"/>
                </a:solidFill>
                <a:latin typeface="Avenir Next LT Pro" panose="020B0504020202020204" pitchFamily="34" charset="0"/>
              </a:rPr>
              <a:t>votre</a:t>
            </a:r>
            <a:r>
              <a:rPr lang="en-US" sz="2800" spc="23">
                <a:solidFill>
                  <a:srgbClr val="545454"/>
                </a:solidFill>
                <a:latin typeface="Avenir Next LT Pro" panose="020B0504020202020204" pitchFamily="34" charset="0"/>
              </a:rPr>
              <a:t> base de </a:t>
            </a:r>
            <a:r>
              <a:rPr lang="en-US" sz="2800" spc="23" err="1">
                <a:solidFill>
                  <a:srgbClr val="545454"/>
                </a:solidFill>
                <a:latin typeface="Avenir Next LT Pro" panose="020B0504020202020204" pitchFamily="34" charset="0"/>
              </a:rPr>
              <a:t>données</a:t>
            </a:r>
            <a:r>
              <a:rPr lang="en-US" sz="2800" spc="23">
                <a:solidFill>
                  <a:srgbClr val="545454"/>
                </a:solidFill>
                <a:latin typeface="Avenir Next LT Pro" panose="020B0504020202020204" pitchFamily="34" charset="0"/>
              </a:rPr>
              <a:t> SQLite.</a:t>
            </a:r>
          </a:p>
          <a:p>
            <a:pPr>
              <a:lnSpc>
                <a:spcPts val="3761"/>
              </a:lnSpc>
            </a:pPr>
            <a:endParaRPr lang="en-US" sz="2800" spc="23">
              <a:solidFill>
                <a:srgbClr val="545454"/>
              </a:solidFill>
              <a:latin typeface="Avenir Next LT Pro" panose="020B0504020202020204" pitchFamily="34" charset="0"/>
            </a:endParaRPr>
          </a:p>
        </p:txBody>
      </p:sp>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4" name="Group 14"/>
          <p:cNvGrpSpPr/>
          <p:nvPr/>
        </p:nvGrpSpPr>
        <p:grpSpPr>
          <a:xfrm>
            <a:off x="4279581" y="3750820"/>
            <a:ext cx="9728838" cy="3194599"/>
            <a:chOff x="0" y="-177050"/>
            <a:chExt cx="2562328" cy="841375"/>
          </a:xfrm>
        </p:grpSpPr>
        <p:sp>
          <p:nvSpPr>
            <p:cNvPr id="15" name="Freeform 15"/>
            <p:cNvSpPr/>
            <p:nvPr/>
          </p:nvSpPr>
          <p:spPr>
            <a:xfrm>
              <a:off x="0" y="0"/>
              <a:ext cx="2562328" cy="461719"/>
            </a:xfrm>
            <a:custGeom>
              <a:avLst/>
              <a:gdLst/>
              <a:ahLst/>
              <a:cxnLst/>
              <a:rect l="l" t="t" r="r" b="b"/>
              <a:pathLst>
                <a:path w="2562328" h="461719">
                  <a:moveTo>
                    <a:pt x="40584" y="0"/>
                  </a:moveTo>
                  <a:lnTo>
                    <a:pt x="2521743" y="0"/>
                  </a:lnTo>
                  <a:cubicBezTo>
                    <a:pt x="2532507" y="0"/>
                    <a:pt x="2542830" y="4276"/>
                    <a:pt x="2550441" y="11887"/>
                  </a:cubicBezTo>
                  <a:cubicBezTo>
                    <a:pt x="2558052" y="19498"/>
                    <a:pt x="2562328" y="29821"/>
                    <a:pt x="2562328" y="40584"/>
                  </a:cubicBezTo>
                  <a:lnTo>
                    <a:pt x="2562328" y="421135"/>
                  </a:lnTo>
                  <a:cubicBezTo>
                    <a:pt x="2562328" y="431899"/>
                    <a:pt x="2558052" y="442222"/>
                    <a:pt x="2550441" y="449833"/>
                  </a:cubicBezTo>
                  <a:cubicBezTo>
                    <a:pt x="2542830" y="457444"/>
                    <a:pt x="2532507" y="461719"/>
                    <a:pt x="2521743" y="461719"/>
                  </a:cubicBezTo>
                  <a:lnTo>
                    <a:pt x="40584" y="461719"/>
                  </a:lnTo>
                  <a:cubicBezTo>
                    <a:pt x="18170" y="461719"/>
                    <a:pt x="0" y="443549"/>
                    <a:pt x="0" y="421135"/>
                  </a:cubicBezTo>
                  <a:lnTo>
                    <a:pt x="0" y="40584"/>
                  </a:lnTo>
                  <a:cubicBezTo>
                    <a:pt x="0" y="29821"/>
                    <a:pt x="4276" y="19498"/>
                    <a:pt x="11887" y="11887"/>
                  </a:cubicBezTo>
                  <a:cubicBezTo>
                    <a:pt x="19498" y="4276"/>
                    <a:pt x="29821" y="0"/>
                    <a:pt x="40584" y="0"/>
                  </a:cubicBezTo>
                  <a:close/>
                </a:path>
              </a:pathLst>
            </a:custGeom>
            <a:solidFill>
              <a:srgbClr val="3B3838"/>
            </a:solidFill>
            <a:ln w="38100">
              <a:solidFill>
                <a:srgbClr val="BBCBCD"/>
              </a:solidFill>
            </a:ln>
          </p:spPr>
        </p:sp>
        <p:sp>
          <p:nvSpPr>
            <p:cNvPr id="16" name="TextBox 16"/>
            <p:cNvSpPr txBox="1"/>
            <p:nvPr/>
          </p:nvSpPr>
          <p:spPr>
            <a:xfrm>
              <a:off x="53906" y="-177050"/>
              <a:ext cx="2471545" cy="841375"/>
            </a:xfrm>
            <a:prstGeom prst="rect">
              <a:avLst/>
            </a:prstGeom>
          </p:spPr>
          <p:txBody>
            <a:bodyPr lIns="50800" tIns="50800" rIns="50800" bIns="50800" rtlCol="0" anchor="ctr"/>
            <a:lstStyle/>
            <a:p>
              <a:pPr>
                <a:lnSpc>
                  <a:spcPts val="2239"/>
                </a:lnSpc>
              </a:pPr>
              <a:endParaRPr>
                <a:latin typeface="Roboto Mono Regular" panose="020B0604020202020204" charset="0"/>
                <a:ea typeface="Roboto Mono Regular" panose="020B0604020202020204" charset="0"/>
              </a:endParaRPr>
            </a:p>
            <a:p>
              <a:pPr>
                <a:lnSpc>
                  <a:spcPts val="2239"/>
                </a:lnSpc>
              </a:pPr>
              <a:r>
                <a:rPr lang="en-US" sz="1599">
                  <a:solidFill>
                    <a:srgbClr val="FFFFFF"/>
                  </a:solidFill>
                  <a:latin typeface="Roboto Mono Regular" panose="020B0604020202020204" charset="0"/>
                  <a:ea typeface="Roboto Mono Regular" panose="020B0604020202020204" charset="0"/>
                </a:rPr>
                <a:t> executor = </a:t>
              </a:r>
              <a:r>
                <a:rPr lang="en-US" sz="1599" err="1">
                  <a:solidFill>
                    <a:srgbClr val="E9462C"/>
                  </a:solidFill>
                  <a:latin typeface="Roboto Mono Regular" panose="020B0604020202020204" charset="0"/>
                  <a:ea typeface="Roboto Mono Regular" panose="020B0604020202020204" charset="0"/>
                </a:rPr>
                <a:t>SequentialExecutor</a:t>
              </a:r>
              <a:endParaRPr lang="en-US" sz="1599">
                <a:solidFill>
                  <a:srgbClr val="E9462C"/>
                </a:solidFill>
                <a:latin typeface="Roboto Mono Regular" panose="020B0604020202020204" charset="0"/>
                <a:ea typeface="Roboto Mono Regular" panose="020B0604020202020204" charset="0"/>
              </a:endParaRPr>
            </a:p>
            <a:p>
              <a:pPr>
                <a:lnSpc>
                  <a:spcPts val="2239"/>
                </a:lnSpc>
              </a:pPr>
              <a:r>
                <a:rPr lang="en-US" sz="1599">
                  <a:solidFill>
                    <a:srgbClr val="FFFFFF"/>
                  </a:solidFill>
                  <a:latin typeface="Roboto Mono Regular" panose="020B0604020202020204" charset="0"/>
                  <a:ea typeface="Roboto Mono Regular" panose="020B0604020202020204" charset="0"/>
                </a:rPr>
                <a:t> </a:t>
              </a:r>
              <a:r>
                <a:rPr lang="en-US" sz="1599" err="1">
                  <a:solidFill>
                    <a:srgbClr val="FFFFFF"/>
                  </a:solidFill>
                  <a:latin typeface="Roboto Mono Regular" panose="020B0604020202020204" charset="0"/>
                  <a:ea typeface="Roboto Mono Regular" panose="020B0604020202020204" charset="0"/>
                </a:rPr>
                <a:t>sql_alchemy_conn</a:t>
              </a:r>
              <a:r>
                <a:rPr lang="en-US" sz="1599">
                  <a:solidFill>
                    <a:srgbClr val="FFFFFF"/>
                  </a:solidFill>
                  <a:latin typeface="Roboto Mono Regular" panose="020B0604020202020204" charset="0"/>
                  <a:ea typeface="Roboto Mono Regular" panose="020B0604020202020204" charset="0"/>
                </a:rPr>
                <a:t> =</a:t>
              </a:r>
              <a:r>
                <a:rPr lang="en-US" sz="1599" err="1">
                  <a:solidFill>
                    <a:srgbClr val="E9462C"/>
                  </a:solidFill>
                  <a:latin typeface="Roboto Mono Regular" panose="020B0604020202020204" charset="0"/>
                  <a:ea typeface="Roboto Mono Regular" panose="020B0604020202020204" charset="0"/>
                </a:rPr>
                <a:t>sqlite</a:t>
              </a:r>
              <a:r>
                <a:rPr lang="en-US" sz="1599">
                  <a:solidFill>
                    <a:srgbClr val="FFFFFF"/>
                  </a:solidFill>
                  <a:latin typeface="Roboto Mono Regular" panose="020B0604020202020204" charset="0"/>
                  <a:ea typeface="Roboto Mono Regular" panose="020B0604020202020204" charset="0"/>
                </a:rPr>
                <a:t>:///</a:t>
              </a:r>
              <a:r>
                <a:rPr lang="en-US" sz="1599">
                  <a:solidFill>
                    <a:srgbClr val="01B44A"/>
                  </a:solidFill>
                  <a:latin typeface="Roboto Mono Regular" panose="020B0604020202020204" charset="0"/>
                  <a:ea typeface="Roboto Mono Regular" panose="020B0604020202020204" charset="0"/>
                </a:rPr>
                <a:t>/chemin/</a:t>
              </a:r>
              <a:r>
                <a:rPr lang="en-US" sz="1599" err="1">
                  <a:solidFill>
                    <a:srgbClr val="01B44A"/>
                  </a:solidFill>
                  <a:latin typeface="Roboto Mono Regular" panose="020B0604020202020204" charset="0"/>
                  <a:ea typeface="Roboto Mono Regular" panose="020B0604020202020204" charset="0"/>
                </a:rPr>
                <a:t>vers</a:t>
              </a:r>
              <a:r>
                <a:rPr lang="en-US" sz="1599">
                  <a:solidFill>
                    <a:srgbClr val="01B44A"/>
                  </a:solidFill>
                  <a:latin typeface="Roboto Mono Regular" panose="020B0604020202020204" charset="0"/>
                  <a:ea typeface="Roboto Mono Regular" panose="020B0604020202020204" charset="0"/>
                </a:rPr>
                <a:t>/</a:t>
              </a:r>
              <a:r>
                <a:rPr lang="en-US" sz="1599" err="1">
                  <a:solidFill>
                    <a:srgbClr val="01B44A"/>
                  </a:solidFill>
                  <a:latin typeface="Roboto Mono Regular" panose="020B0604020202020204" charset="0"/>
                  <a:ea typeface="Roboto Mono Regular" panose="020B0604020202020204" charset="0"/>
                </a:rPr>
                <a:t>votre</a:t>
              </a:r>
              <a:r>
                <a:rPr lang="en-US" sz="1599">
                  <a:solidFill>
                    <a:srgbClr val="01B44A"/>
                  </a:solidFill>
                  <a:latin typeface="Roboto Mono Regular" panose="020B0604020202020204" charset="0"/>
                  <a:ea typeface="Roboto Mono Regular" panose="020B0604020202020204" charset="0"/>
                </a:rPr>
                <a:t>/base/de/</a:t>
              </a:r>
              <a:r>
                <a:rPr lang="en-US" sz="1599" err="1">
                  <a:solidFill>
                    <a:srgbClr val="01B44A"/>
                  </a:solidFill>
                  <a:latin typeface="Roboto Mono Regular" panose="020B0604020202020204" charset="0"/>
                  <a:ea typeface="Roboto Mono Regular" panose="020B0604020202020204" charset="0"/>
                </a:rPr>
                <a:t>données</a:t>
              </a:r>
              <a:r>
                <a:rPr lang="en-US" sz="1599">
                  <a:solidFill>
                    <a:srgbClr val="01B44A"/>
                  </a:solidFill>
                  <a:latin typeface="Roboto Mono Regular" panose="020B0604020202020204" charset="0"/>
                  <a:ea typeface="Roboto Mono Regular" panose="020B0604020202020204" charset="0"/>
                </a:rPr>
                <a:t>/</a:t>
              </a:r>
              <a:r>
                <a:rPr lang="en-US" sz="1599" err="1">
                  <a:solidFill>
                    <a:srgbClr val="01B44A"/>
                  </a:solidFill>
                  <a:latin typeface="Roboto Mono Regular" panose="020B0604020202020204" charset="0"/>
                  <a:ea typeface="Roboto Mono Regular" panose="020B0604020202020204" charset="0"/>
                </a:rPr>
                <a:t>airflow.db</a:t>
              </a:r>
              <a:endParaRPr lang="en-US" sz="1599">
                <a:solidFill>
                  <a:srgbClr val="01B44A"/>
                </a:solidFill>
                <a:latin typeface="Roboto Mono Regular" panose="020B0604020202020204" charset="0"/>
                <a:ea typeface="Roboto Mono Regular" panose="020B0604020202020204" charset="0"/>
              </a:endParaRPr>
            </a:p>
            <a:p>
              <a:pPr>
                <a:lnSpc>
                  <a:spcPts val="2239"/>
                </a:lnSpc>
              </a:pPr>
              <a:endParaRPr lang="en-US" sz="1599">
                <a:solidFill>
                  <a:srgbClr val="01B44A"/>
                </a:solidFill>
                <a:latin typeface="Roboto Mono Regular" panose="020B0604020202020204" charset="0"/>
                <a:ea typeface="Roboto Mono Regular" panose="020B0604020202020204" charset="0"/>
              </a:endParaRPr>
            </a:p>
          </p:txBody>
        </p:sp>
      </p:grpSp>
      <p:sp>
        <p:nvSpPr>
          <p:cNvPr id="25" name="Espace réservé du numéro de diapositive 24">
            <a:extLst>
              <a:ext uri="{FF2B5EF4-FFF2-40B4-BE49-F238E27FC236}">
                <a16:creationId xmlns:a16="http://schemas.microsoft.com/office/drawing/2014/main" id="{A913905F-D575-EDC8-3B56-E199A176E3F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87</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animEffect transition="in" filter="dissolve">
                                      <p:cBhvr>
                                        <p:cTn id="17"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EXÉCUTEURS </a:t>
            </a:r>
            <a:r>
              <a:rPr lang="en-US" sz="3200" b="1" spc="54">
                <a:solidFill>
                  <a:srgbClr val="62A0DF"/>
                </a:solidFill>
                <a:latin typeface="Avenir Next LT Pro" panose="020B0504020202020204" pitchFamily="34" charset="0"/>
              </a:rPr>
              <a:t>SÉQUENTIELS</a:t>
            </a:r>
            <a:r>
              <a:rPr lang="en-US" sz="3200" b="1" spc="54">
                <a:solidFill>
                  <a:srgbClr val="545454"/>
                </a:solidFill>
                <a:latin typeface="Avenir Next LT Pro" panose="020B0504020202020204" pitchFamily="34" charset="0"/>
              </a:rPr>
              <a:t> AVEC SQLITE</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8822" y="9697453"/>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2" name="Picture 12"/>
          <p:cNvPicPr>
            <a:picLocks noChangeAspect="1"/>
          </p:cNvPicPr>
          <p:nvPr/>
        </p:nvPicPr>
        <p:blipFill>
          <a:blip r:embed="rId5"/>
          <a:srcRect/>
          <a:stretch>
            <a:fillRect/>
          </a:stretch>
        </p:blipFill>
        <p:spPr>
          <a:xfrm>
            <a:off x="4050843" y="5293746"/>
            <a:ext cx="11081019" cy="2316115"/>
          </a:xfrm>
          <a:prstGeom prst="rect">
            <a:avLst/>
          </a:prstGeom>
        </p:spPr>
      </p:pic>
      <p:sp>
        <p:nvSpPr>
          <p:cNvPr id="13" name="TextBox 13"/>
          <p:cNvSpPr txBox="1"/>
          <p:nvPr/>
        </p:nvSpPr>
        <p:spPr>
          <a:xfrm>
            <a:off x="1336030" y="2659974"/>
            <a:ext cx="15351870" cy="2002408"/>
          </a:xfrm>
          <a:prstGeom prst="rect">
            <a:avLst/>
          </a:prstGeom>
        </p:spPr>
        <p:txBody>
          <a:bodyPr lIns="0" tIns="0" rIns="0" bIns="0" rtlCol="0" anchor="t">
            <a:spAutoFit/>
          </a:bodyPr>
          <a:lstStyle/>
          <a:p>
            <a:pPr>
              <a:lnSpc>
                <a:spcPct val="200000"/>
              </a:lnSpc>
            </a:pPr>
            <a:r>
              <a:rPr lang="en-US" sz="2800" spc="23">
                <a:solidFill>
                  <a:srgbClr val="545454"/>
                </a:solidFill>
                <a:latin typeface="Avenir Next LT Pro" panose="020B0504020202020204" pitchFamily="34" charset="0"/>
              </a:rPr>
              <a:t>Pour </a:t>
            </a:r>
            <a:r>
              <a:rPr lang="en-US" sz="2800" spc="23" err="1">
                <a:solidFill>
                  <a:srgbClr val="545454"/>
                </a:solidFill>
                <a:latin typeface="Avenir Next LT Pro" panose="020B0504020202020204" pitchFamily="34" charset="0"/>
              </a:rPr>
              <a:t>configurer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l'exécuteur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séquentiels</a:t>
            </a:r>
            <a:r>
              <a:rPr lang="en-US" sz="2800" spc="23">
                <a:solidFill>
                  <a:srgbClr val="545454"/>
                </a:solidFill>
                <a:latin typeface="Avenir Next LT Pro" panose="020B0504020202020204" pitchFamily="34" charset="0"/>
              </a:rPr>
              <a:t> dans un </a:t>
            </a:r>
            <a:r>
              <a:rPr lang="en-US" sz="2800" spc="23" err="1">
                <a:solidFill>
                  <a:srgbClr val="545454"/>
                </a:solidFill>
                <a:latin typeface="Avenir Next LT Pro" panose="020B0504020202020204" pitchFamily="34" charset="0"/>
              </a:rPr>
              <a:t>fichier</a:t>
            </a:r>
            <a:r>
              <a:rPr lang="en-US" sz="2800" spc="23">
                <a:solidFill>
                  <a:srgbClr val="545454"/>
                </a:solidFill>
                <a:latin typeface="Avenir Next LT Pro" panose="020B0504020202020204" pitchFamily="34" charset="0"/>
              </a:rPr>
              <a:t> docker-</a:t>
            </a:r>
            <a:r>
              <a:rPr lang="en-US" sz="2800" spc="23" err="1">
                <a:solidFill>
                  <a:srgbClr val="545454"/>
                </a:solidFill>
                <a:latin typeface="Avenir Next LT Pro" panose="020B0504020202020204" pitchFamily="34" charset="0"/>
              </a:rPr>
              <a:t>compose.yaml</a:t>
            </a:r>
            <a:r>
              <a:rPr lang="en-US" sz="2800" spc="23">
                <a:solidFill>
                  <a:srgbClr val="545454"/>
                </a:solidFill>
                <a:latin typeface="Avenir Next LT Pro" panose="020B0504020202020204" pitchFamily="34" charset="0"/>
              </a:rPr>
              <a:t>, il </a:t>
            </a:r>
            <a:r>
              <a:rPr lang="en-US" sz="2800" spc="23" err="1">
                <a:solidFill>
                  <a:srgbClr val="545454"/>
                </a:solidFill>
                <a:latin typeface="Avenir Next LT Pro" panose="020B0504020202020204" pitchFamily="34" charset="0"/>
              </a:rPr>
              <a:t>suffit</a:t>
            </a:r>
            <a:r>
              <a:rPr lang="en-US" sz="2800" spc="23">
                <a:solidFill>
                  <a:srgbClr val="545454"/>
                </a:solidFill>
                <a:latin typeface="Avenir Next LT Pro" panose="020B0504020202020204" pitchFamily="34" charset="0"/>
              </a:rPr>
              <a:t> de : </a:t>
            </a:r>
          </a:p>
          <a:p>
            <a:pPr marL="388620" lvl="1" indent="-194310">
              <a:lnSpc>
                <a:spcPct val="200000"/>
              </a:lnSpc>
              <a:buFont typeface="Arial"/>
              <a:buChar char="•"/>
            </a:pPr>
            <a:r>
              <a:rPr lang="en-US" sz="2000" spc="23" err="1">
                <a:solidFill>
                  <a:srgbClr val="545454"/>
                </a:solidFill>
                <a:latin typeface="Avenir Next LT Pro"/>
              </a:rPr>
              <a:t>Remplacer</a:t>
            </a:r>
            <a:r>
              <a:rPr lang="en-US" sz="2000" spc="23">
                <a:solidFill>
                  <a:srgbClr val="545454"/>
                </a:solidFill>
                <a:latin typeface="Avenir Next LT Pro"/>
              </a:rPr>
              <a:t> : </a:t>
            </a:r>
            <a:r>
              <a:rPr lang="en-US" sz="2000" b="1" spc="23">
                <a:solidFill>
                  <a:srgbClr val="545454"/>
                </a:solidFill>
                <a:latin typeface="Avenir Next LT Pro"/>
              </a:rPr>
              <a:t>'AIRFLOW__CORE__EXECUTOR: </a:t>
            </a:r>
            <a:r>
              <a:rPr lang="en-US" sz="2000" b="1" spc="23" err="1">
                <a:solidFill>
                  <a:srgbClr val="545454"/>
                </a:solidFill>
                <a:latin typeface="Avenir Next LT Pro"/>
              </a:rPr>
              <a:t>CeleryExecutor</a:t>
            </a:r>
            <a:r>
              <a:rPr lang="en-US" sz="2000" b="1" spc="23">
                <a:solidFill>
                  <a:srgbClr val="545454"/>
                </a:solidFill>
                <a:latin typeface="Avenir Next LT Pro"/>
              </a:rPr>
              <a:t>' </a:t>
            </a:r>
            <a:r>
              <a:rPr lang="en-US" sz="2000" spc="23">
                <a:solidFill>
                  <a:srgbClr val="545454"/>
                </a:solidFill>
                <a:latin typeface="Avenir Next LT Pro"/>
              </a:rPr>
              <a:t>avec </a:t>
            </a:r>
            <a:r>
              <a:rPr lang="en-US" sz="2000" b="1" spc="23">
                <a:solidFill>
                  <a:srgbClr val="545454"/>
                </a:solidFill>
                <a:latin typeface="Avenir Next LT Pro"/>
              </a:rPr>
              <a:t>'AIRFLOW__CORE__EXECUTOR: </a:t>
            </a:r>
            <a:r>
              <a:rPr lang="en-US" sz="2000" b="1" spc="23" err="1">
                <a:solidFill>
                  <a:srgbClr val="545454"/>
                </a:solidFill>
                <a:latin typeface="Avenir Next LT Pro"/>
              </a:rPr>
              <a:t>SequentialExecutor</a:t>
            </a:r>
            <a:r>
              <a:rPr lang="en-US" sz="2000" b="1" spc="23">
                <a:solidFill>
                  <a:srgbClr val="545454"/>
                </a:solidFill>
                <a:latin typeface="Avenir Next LT Pro"/>
              </a:rPr>
              <a:t>'</a:t>
            </a:r>
          </a:p>
          <a:p>
            <a:pPr marL="388620" lvl="1" indent="-194310">
              <a:lnSpc>
                <a:spcPct val="200000"/>
              </a:lnSpc>
              <a:buFont typeface="Arial"/>
              <a:buChar char="•"/>
            </a:pPr>
            <a:r>
              <a:rPr lang="en-US" sz="2000" spc="23" err="1">
                <a:solidFill>
                  <a:srgbClr val="545454"/>
                </a:solidFill>
                <a:latin typeface="Avenir Next LT Pro"/>
              </a:rPr>
              <a:t>Supprimer</a:t>
            </a:r>
            <a:r>
              <a:rPr lang="en-US" sz="2000" spc="23">
                <a:solidFill>
                  <a:srgbClr val="545454"/>
                </a:solidFill>
                <a:latin typeface="Avenir Next LT Pro"/>
              </a:rPr>
              <a:t> : </a:t>
            </a:r>
            <a:r>
              <a:rPr lang="en-US" sz="2000" b="1" spc="23">
                <a:solidFill>
                  <a:srgbClr val="545454"/>
                </a:solidFill>
                <a:latin typeface="Avenir Next LT Pro"/>
              </a:rPr>
              <a:t>'AIRFLOW__CELERY__RESULT_BACKEND' </a:t>
            </a:r>
            <a:r>
              <a:rPr lang="en-US" sz="2000" spc="23">
                <a:solidFill>
                  <a:srgbClr val="545454"/>
                </a:solidFill>
                <a:latin typeface="Avenir Next LT Pro"/>
              </a:rPr>
              <a:t>et </a:t>
            </a:r>
            <a:r>
              <a:rPr lang="en-US" sz="2000" b="1" spc="23">
                <a:solidFill>
                  <a:srgbClr val="545454"/>
                </a:solidFill>
                <a:latin typeface="Avenir Next LT Pro"/>
              </a:rPr>
              <a:t>'AIRFLOW__CELERY__BROKER_URL'</a:t>
            </a:r>
          </a:p>
        </p:txBody>
      </p:sp>
      <p:sp>
        <p:nvSpPr>
          <p:cNvPr id="15" name="TextBox 15"/>
          <p:cNvSpPr txBox="1"/>
          <p:nvPr/>
        </p:nvSpPr>
        <p:spPr>
          <a:xfrm>
            <a:off x="1336030" y="2134574"/>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CONFIGURATION EXÉCUTEURS SÉQUENTIELS SUR DOCKER-COMPOSE.YAML</a:t>
            </a:r>
          </a:p>
        </p:txBody>
      </p:sp>
      <p:sp>
        <p:nvSpPr>
          <p:cNvPr id="24" name="Espace réservé du numéro de diapositive 24">
            <a:extLst>
              <a:ext uri="{FF2B5EF4-FFF2-40B4-BE49-F238E27FC236}">
                <a16:creationId xmlns:a16="http://schemas.microsoft.com/office/drawing/2014/main" id="{8C17F694-596F-9910-1B13-781DBBD028B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88</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EXÉCUTEURS </a:t>
            </a:r>
            <a:r>
              <a:rPr lang="en-US" sz="3200" b="1" spc="54">
                <a:solidFill>
                  <a:srgbClr val="62A0DF"/>
                </a:solidFill>
                <a:latin typeface="Avenir Next LT Pro" panose="020B0504020202020204" pitchFamily="34" charset="0"/>
              </a:rPr>
              <a:t>LOCAUX</a:t>
            </a:r>
            <a:r>
              <a:rPr lang="en-US" sz="3200" b="1" spc="54">
                <a:solidFill>
                  <a:srgbClr val="545454"/>
                </a:solidFill>
                <a:latin typeface="Avenir Next LT Pro" panose="020B0504020202020204" pitchFamily="34" charset="0"/>
              </a:rPr>
              <a:t> AVEC POSTGRESQL</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2" name="Group 12"/>
          <p:cNvGrpSpPr/>
          <p:nvPr/>
        </p:nvGrpSpPr>
        <p:grpSpPr>
          <a:xfrm>
            <a:off x="4053814" y="5363492"/>
            <a:ext cx="2532838" cy="980134"/>
            <a:chOff x="0" y="0"/>
            <a:chExt cx="667085" cy="258142"/>
          </a:xfrm>
        </p:grpSpPr>
        <p:sp>
          <p:nvSpPr>
            <p:cNvPr id="13" name="Freeform 13"/>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A8CEC3"/>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520"/>
                </a:lnSpc>
              </a:pPr>
              <a:r>
                <a:rPr lang="en-US" sz="1800">
                  <a:solidFill>
                    <a:srgbClr val="FFFFFF"/>
                  </a:solidFill>
                  <a:latin typeface="Muli Bold Bold"/>
                </a:rPr>
                <a:t>Web Server</a:t>
              </a:r>
            </a:p>
          </p:txBody>
        </p:sp>
      </p:grpSp>
      <p:sp>
        <p:nvSpPr>
          <p:cNvPr id="15" name="TextBox 15"/>
          <p:cNvSpPr txBox="1"/>
          <p:nvPr/>
        </p:nvSpPr>
        <p:spPr>
          <a:xfrm>
            <a:off x="1336030" y="2391431"/>
            <a:ext cx="15351870" cy="1368773"/>
          </a:xfrm>
          <a:prstGeom prst="rect">
            <a:avLst/>
          </a:prstGeom>
        </p:spPr>
        <p:txBody>
          <a:bodyPr lIns="0" tIns="0" rIns="0" bIns="0" rtlCol="0" anchor="t">
            <a:spAutoFit/>
          </a:bodyPr>
          <a:lstStyle/>
          <a:p>
            <a:pPr>
              <a:lnSpc>
                <a:spcPct val="200000"/>
              </a:lnSpc>
            </a:pPr>
            <a:r>
              <a:rPr lang="fr-FR" sz="2400" b="1" spc="23" err="1">
                <a:solidFill>
                  <a:schemeClr val="accent1">
                    <a:lumMod val="75000"/>
                  </a:schemeClr>
                </a:solidFill>
                <a:latin typeface="Avenir Next LT Pro" panose="020B0504020202020204" pitchFamily="34" charset="0"/>
              </a:rPr>
              <a:t>LocalExecutor :</a:t>
            </a:r>
            <a:r>
              <a:rPr lang="en-US" sz="2400" spc="23">
                <a:solidFill>
                  <a:srgbClr val="545454"/>
                </a:solidFill>
                <a:latin typeface="Avenir Next LT Pro"/>
                <a:cs typeface="Inter Bold"/>
              </a:rPr>
              <a:t>‫</a:t>
            </a:r>
            <a:r>
              <a:rPr lang="en-US" sz="2400" b="1" spc="23" err="1">
                <a:solidFill>
                  <a:srgbClr val="545454"/>
                </a:solidFill>
                <a:latin typeface="Avenir Next LT Pro"/>
                <a:cs typeface="Inter Bold"/>
              </a:rPr>
              <a:t>L'exécuteur</a:t>
            </a:r>
            <a:r>
              <a:rPr lang="en-US" sz="2400" b="1" spc="23">
                <a:solidFill>
                  <a:srgbClr val="545454"/>
                </a:solidFill>
                <a:latin typeface="Avenir Next LT Pro"/>
                <a:cs typeface="Inter Bold"/>
              </a:rPr>
              <a:t> local</a:t>
            </a:r>
            <a:r>
              <a:rPr lang="en-US" sz="2400" spc="23">
                <a:solidFill>
                  <a:srgbClr val="545454"/>
                </a:solidFill>
                <a:latin typeface="Avenir Next LT Pro"/>
              </a:rPr>
              <a:t> </a:t>
            </a:r>
            <a:r>
              <a:rPr lang="en-US" sz="2400" spc="23" err="1">
                <a:solidFill>
                  <a:srgbClr val="545454"/>
                </a:solidFill>
                <a:latin typeface="Avenir Next LT Pro"/>
              </a:rPr>
              <a:t>va</a:t>
            </a:r>
            <a:r>
              <a:rPr lang="en-US" sz="2400" spc="23">
                <a:solidFill>
                  <a:srgbClr val="545454"/>
                </a:solidFill>
                <a:latin typeface="Avenir Next LT Pro"/>
              </a:rPr>
              <a:t> un </a:t>
            </a:r>
            <a:r>
              <a:rPr lang="en-US" sz="2400" spc="23" err="1">
                <a:solidFill>
                  <a:srgbClr val="545454"/>
                </a:solidFill>
                <a:latin typeface="Avenir Next LT Pro"/>
              </a:rPr>
              <a:t>peu</a:t>
            </a:r>
            <a:r>
              <a:rPr lang="en-US" sz="2400" spc="23">
                <a:solidFill>
                  <a:srgbClr val="545454"/>
                </a:solidFill>
                <a:latin typeface="Avenir Next LT Pro"/>
              </a:rPr>
              <a:t> plus loin que </a:t>
            </a:r>
            <a:r>
              <a:rPr lang="en-US" sz="2400" spc="23" err="1">
                <a:solidFill>
                  <a:srgbClr val="545454"/>
                </a:solidFill>
                <a:latin typeface="Avenir Next LT Pro"/>
              </a:rPr>
              <a:t>l'exécuteur</a:t>
            </a:r>
            <a:r>
              <a:rPr lang="en-US" sz="2400" spc="23">
                <a:solidFill>
                  <a:srgbClr val="545454"/>
                </a:solidFill>
                <a:latin typeface="Avenir Next LT Pro"/>
              </a:rPr>
              <a:t> </a:t>
            </a:r>
            <a:r>
              <a:rPr lang="en-US" sz="2400" spc="23" err="1">
                <a:solidFill>
                  <a:srgbClr val="545454"/>
                </a:solidFill>
                <a:latin typeface="Avenir Next LT Pro"/>
              </a:rPr>
              <a:t>séquentiel</a:t>
            </a:r>
            <a:r>
              <a:rPr lang="en-US" sz="2400" spc="23">
                <a:solidFill>
                  <a:srgbClr val="545454"/>
                </a:solidFill>
                <a:latin typeface="Avenir Next LT Pro"/>
              </a:rPr>
              <a:t>, car il </a:t>
            </a:r>
            <a:r>
              <a:rPr lang="en-US" sz="2400" spc="23" err="1">
                <a:solidFill>
                  <a:srgbClr val="545454"/>
                </a:solidFill>
                <a:latin typeface="Avenir Next LT Pro"/>
              </a:rPr>
              <a:t>vous</a:t>
            </a:r>
            <a:r>
              <a:rPr lang="en-US" sz="2400" spc="23">
                <a:solidFill>
                  <a:srgbClr val="545454"/>
                </a:solidFill>
                <a:latin typeface="Avenir Next LT Pro"/>
              </a:rPr>
              <a:t> </a:t>
            </a:r>
            <a:r>
              <a:rPr lang="en-US" sz="2400" spc="23" err="1">
                <a:solidFill>
                  <a:srgbClr val="545454"/>
                </a:solidFill>
                <a:latin typeface="Avenir Next LT Pro"/>
              </a:rPr>
              <a:t>permet</a:t>
            </a:r>
            <a:r>
              <a:rPr lang="en-US" sz="2400" spc="23">
                <a:solidFill>
                  <a:srgbClr val="545454"/>
                </a:solidFill>
                <a:latin typeface="Avenir Next LT Pro"/>
              </a:rPr>
              <a:t> </a:t>
            </a:r>
            <a:r>
              <a:rPr lang="en-US" sz="2400" spc="23" err="1">
                <a:solidFill>
                  <a:srgbClr val="545454"/>
                </a:solidFill>
                <a:latin typeface="Avenir Next LT Pro"/>
              </a:rPr>
              <a:t>d'exécuter</a:t>
            </a:r>
            <a:r>
              <a:rPr lang="en-US" sz="2400" spc="23">
                <a:solidFill>
                  <a:srgbClr val="545454"/>
                </a:solidFill>
                <a:latin typeface="Avenir Next LT Pro"/>
              </a:rPr>
              <a:t> </a:t>
            </a:r>
            <a:r>
              <a:rPr lang="en-US" sz="2400" spc="23" err="1">
                <a:solidFill>
                  <a:srgbClr val="545454"/>
                </a:solidFill>
                <a:latin typeface="Avenir Next LT Pro"/>
              </a:rPr>
              <a:t>plusieurs</a:t>
            </a:r>
            <a:r>
              <a:rPr lang="en-US" sz="2400" spc="23">
                <a:solidFill>
                  <a:srgbClr val="545454"/>
                </a:solidFill>
                <a:latin typeface="Avenir Next LT Pro"/>
              </a:rPr>
              <a:t> </a:t>
            </a:r>
            <a:r>
              <a:rPr lang="en-US" sz="2400" spc="23" err="1">
                <a:solidFill>
                  <a:srgbClr val="545454"/>
                </a:solidFill>
                <a:latin typeface="Avenir Next LT Pro"/>
              </a:rPr>
              <a:t>tâches</a:t>
            </a:r>
            <a:r>
              <a:rPr lang="en-US" sz="2400" spc="23">
                <a:solidFill>
                  <a:srgbClr val="545454"/>
                </a:solidFill>
                <a:latin typeface="Avenir Next LT Pro"/>
              </a:rPr>
              <a:t> </a:t>
            </a:r>
            <a:r>
              <a:rPr lang="en-US" sz="2400" spc="23" err="1">
                <a:solidFill>
                  <a:srgbClr val="545454"/>
                </a:solidFill>
                <a:latin typeface="Avenir Next LT Pro"/>
              </a:rPr>
              <a:t>en</a:t>
            </a:r>
            <a:r>
              <a:rPr lang="en-US" sz="2400" spc="23">
                <a:solidFill>
                  <a:srgbClr val="545454"/>
                </a:solidFill>
                <a:latin typeface="Avenir Next LT Pro"/>
              </a:rPr>
              <a:t> </a:t>
            </a:r>
            <a:r>
              <a:rPr lang="en-US" sz="2400" spc="23" err="1">
                <a:solidFill>
                  <a:srgbClr val="545454"/>
                </a:solidFill>
                <a:latin typeface="Avenir Next LT Pro"/>
              </a:rPr>
              <a:t>même</a:t>
            </a:r>
            <a:r>
              <a:rPr lang="en-US" sz="2400" spc="23">
                <a:solidFill>
                  <a:srgbClr val="545454"/>
                </a:solidFill>
                <a:latin typeface="Avenir Next LT Pro"/>
              </a:rPr>
              <a:t> temps . Mais cela reste toutefois limité à </a:t>
            </a:r>
            <a:r>
              <a:rPr lang="en-US" sz="2400" spc="23" err="1">
                <a:solidFill>
                  <a:srgbClr val="545454"/>
                </a:solidFill>
                <a:latin typeface="Avenir Next LT Pro"/>
              </a:rPr>
              <a:t>une</a:t>
            </a:r>
            <a:r>
              <a:rPr lang="en-US" sz="2400" spc="23">
                <a:solidFill>
                  <a:srgbClr val="545454"/>
                </a:solidFill>
                <a:latin typeface="Avenir Next LT Pro"/>
              </a:rPr>
              <a:t> </a:t>
            </a:r>
            <a:r>
              <a:rPr lang="en-US" sz="2400" spc="23" err="1">
                <a:solidFill>
                  <a:srgbClr val="545454"/>
                </a:solidFill>
                <a:latin typeface="Avenir Next LT Pro"/>
              </a:rPr>
              <a:t>seule</a:t>
            </a:r>
            <a:r>
              <a:rPr lang="en-US" sz="2400" spc="23">
                <a:solidFill>
                  <a:srgbClr val="545454"/>
                </a:solidFill>
                <a:latin typeface="Avenir Next LT Pro"/>
              </a:rPr>
              <a:t> machine.</a:t>
            </a:r>
            <a:endParaRPr lang="en-US" sz="2400" spc="23">
              <a:solidFill>
                <a:srgbClr val="545454"/>
              </a:solidFill>
              <a:latin typeface="Avenir Next LT Pro" panose="020B0504020202020204" pitchFamily="34" charset="0"/>
            </a:endParaRPr>
          </a:p>
        </p:txBody>
      </p:sp>
      <p:grpSp>
        <p:nvGrpSpPr>
          <p:cNvPr id="17" name="Group 17"/>
          <p:cNvGrpSpPr/>
          <p:nvPr/>
        </p:nvGrpSpPr>
        <p:grpSpPr>
          <a:xfrm>
            <a:off x="7527583" y="5363492"/>
            <a:ext cx="2532838" cy="980134"/>
            <a:chOff x="0" y="0"/>
            <a:chExt cx="667085" cy="258142"/>
          </a:xfrm>
        </p:grpSpPr>
        <p:sp>
          <p:nvSpPr>
            <p:cNvPr id="18" name="Freeform 18"/>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7CD4D2"/>
            </a:solidFill>
          </p:spPr>
        </p:sp>
        <p:sp>
          <p:nvSpPr>
            <p:cNvPr id="19" name="TextBox 19"/>
            <p:cNvSpPr txBox="1"/>
            <p:nvPr/>
          </p:nvSpPr>
          <p:spPr>
            <a:xfrm>
              <a:off x="0" y="-28575"/>
              <a:ext cx="812800" cy="841375"/>
            </a:xfrm>
            <a:prstGeom prst="rect">
              <a:avLst/>
            </a:prstGeom>
          </p:spPr>
          <p:txBody>
            <a:bodyPr lIns="50800" tIns="50800" rIns="50800" bIns="50800" rtlCol="0" anchor="ctr"/>
            <a:lstStyle/>
            <a:p>
              <a:pPr algn="ctr">
                <a:lnSpc>
                  <a:spcPts val="2520"/>
                </a:lnSpc>
              </a:pPr>
              <a:r>
                <a:rPr lang="en-US" sz="1800">
                  <a:solidFill>
                    <a:srgbClr val="FFFFFF"/>
                  </a:solidFill>
                  <a:latin typeface="Muli Bold Bold"/>
                </a:rPr>
                <a:t>Scheduler</a:t>
              </a:r>
            </a:p>
          </p:txBody>
        </p:sp>
      </p:grpSp>
      <p:grpSp>
        <p:nvGrpSpPr>
          <p:cNvPr id="20" name="Group 20"/>
          <p:cNvGrpSpPr/>
          <p:nvPr/>
        </p:nvGrpSpPr>
        <p:grpSpPr>
          <a:xfrm>
            <a:off x="11003396" y="5363492"/>
            <a:ext cx="2532838" cy="980134"/>
            <a:chOff x="0" y="0"/>
            <a:chExt cx="667085" cy="258142"/>
          </a:xfrm>
        </p:grpSpPr>
        <p:sp>
          <p:nvSpPr>
            <p:cNvPr id="21" name="Freeform 21"/>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A8CEC3"/>
            </a:solidFill>
          </p:spPr>
        </p:sp>
        <p:sp>
          <p:nvSpPr>
            <p:cNvPr id="22" name="TextBox 22"/>
            <p:cNvSpPr txBox="1"/>
            <p:nvPr/>
          </p:nvSpPr>
          <p:spPr>
            <a:xfrm>
              <a:off x="0" y="-28575"/>
              <a:ext cx="812800" cy="841375"/>
            </a:xfrm>
            <a:prstGeom prst="rect">
              <a:avLst/>
            </a:prstGeom>
          </p:spPr>
          <p:txBody>
            <a:bodyPr lIns="50800" tIns="50800" rIns="50800" bIns="50800" rtlCol="0" anchor="ctr"/>
            <a:lstStyle/>
            <a:p>
              <a:pPr algn="ctr">
                <a:lnSpc>
                  <a:spcPts val="2520"/>
                </a:lnSpc>
              </a:pPr>
              <a:r>
                <a:rPr lang="en-US" sz="1800">
                  <a:solidFill>
                    <a:srgbClr val="FFFFFF"/>
                  </a:solidFill>
                  <a:latin typeface="Muli Bold Bold"/>
                </a:rPr>
                <a:t>SQLite</a:t>
              </a:r>
            </a:p>
          </p:txBody>
        </p:sp>
      </p:grpSp>
      <p:grpSp>
        <p:nvGrpSpPr>
          <p:cNvPr id="23" name="Group 23"/>
          <p:cNvGrpSpPr/>
          <p:nvPr/>
        </p:nvGrpSpPr>
        <p:grpSpPr>
          <a:xfrm>
            <a:off x="3778247" y="6359687"/>
            <a:ext cx="3086100" cy="3194599"/>
            <a:chOff x="-73138" y="-285394"/>
            <a:chExt cx="812800" cy="841375"/>
          </a:xfrm>
        </p:grpSpPr>
        <p:sp>
          <p:nvSpPr>
            <p:cNvPr id="24" name="Freeform 24"/>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000000">
                <a:alpha val="0"/>
              </a:srgbClr>
            </a:solidFill>
            <a:ln w="38100">
              <a:solidFill>
                <a:srgbClr val="545454"/>
              </a:solidFill>
            </a:ln>
          </p:spPr>
        </p:sp>
        <p:sp>
          <p:nvSpPr>
            <p:cNvPr id="25" name="TextBox 25"/>
            <p:cNvSpPr txBox="1"/>
            <p:nvPr/>
          </p:nvSpPr>
          <p:spPr>
            <a:xfrm>
              <a:off x="-73138" y="-285394"/>
              <a:ext cx="812800" cy="841375"/>
            </a:xfrm>
            <a:prstGeom prst="rect">
              <a:avLst/>
            </a:prstGeom>
          </p:spPr>
          <p:txBody>
            <a:bodyPr lIns="50800" tIns="50800" rIns="50800" bIns="50800" rtlCol="0" anchor="ctr"/>
            <a:lstStyle/>
            <a:p>
              <a:pPr algn="ctr">
                <a:lnSpc>
                  <a:spcPts val="2520"/>
                </a:lnSpc>
              </a:pPr>
              <a:r>
                <a:rPr lang="en-US" sz="1800">
                  <a:solidFill>
                    <a:srgbClr val="000000"/>
                  </a:solidFill>
                  <a:latin typeface="Muli Bold Bold"/>
                </a:rPr>
                <a:t>T1</a:t>
              </a:r>
            </a:p>
          </p:txBody>
        </p:sp>
      </p:grpSp>
      <p:grpSp>
        <p:nvGrpSpPr>
          <p:cNvPr id="26" name="Group 26"/>
          <p:cNvGrpSpPr/>
          <p:nvPr/>
        </p:nvGrpSpPr>
        <p:grpSpPr>
          <a:xfrm>
            <a:off x="7408923" y="5808612"/>
            <a:ext cx="3086100" cy="3194599"/>
            <a:chOff x="-64332" y="-301462"/>
            <a:chExt cx="812800" cy="841375"/>
          </a:xfrm>
        </p:grpSpPr>
        <p:sp>
          <p:nvSpPr>
            <p:cNvPr id="27" name="Freeform 27"/>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000000">
                <a:alpha val="0"/>
              </a:srgbClr>
            </a:solidFill>
            <a:ln w="38100">
              <a:solidFill>
                <a:srgbClr val="E9462C"/>
              </a:solidFill>
            </a:ln>
          </p:spPr>
        </p:sp>
        <p:sp>
          <p:nvSpPr>
            <p:cNvPr id="28" name="TextBox 28"/>
            <p:cNvSpPr txBox="1"/>
            <p:nvPr/>
          </p:nvSpPr>
          <p:spPr>
            <a:xfrm>
              <a:off x="-64332" y="-301462"/>
              <a:ext cx="812800" cy="841375"/>
            </a:xfrm>
            <a:prstGeom prst="rect">
              <a:avLst/>
            </a:prstGeom>
          </p:spPr>
          <p:txBody>
            <a:bodyPr lIns="50800" tIns="50800" rIns="50800" bIns="50800" rtlCol="0" anchor="ctr"/>
            <a:lstStyle/>
            <a:p>
              <a:pPr algn="ctr">
                <a:lnSpc>
                  <a:spcPts val="2520"/>
                </a:lnSpc>
              </a:pPr>
              <a:r>
                <a:rPr lang="en-US" sz="1800">
                  <a:solidFill>
                    <a:srgbClr val="000000"/>
                  </a:solidFill>
                  <a:latin typeface="Muli Bold Bold"/>
                </a:rPr>
                <a:t>T2</a:t>
              </a:r>
            </a:p>
          </p:txBody>
        </p:sp>
      </p:grpSp>
      <p:grpSp>
        <p:nvGrpSpPr>
          <p:cNvPr id="29" name="Group 29"/>
          <p:cNvGrpSpPr/>
          <p:nvPr/>
        </p:nvGrpSpPr>
        <p:grpSpPr>
          <a:xfrm>
            <a:off x="7482213" y="7269920"/>
            <a:ext cx="3086099" cy="3194599"/>
            <a:chOff x="-678159" y="-211646"/>
            <a:chExt cx="812800" cy="841375"/>
          </a:xfrm>
        </p:grpSpPr>
        <p:sp>
          <p:nvSpPr>
            <p:cNvPr id="30" name="Freeform 30"/>
            <p:cNvSpPr/>
            <p:nvPr/>
          </p:nvSpPr>
          <p:spPr>
            <a:xfrm>
              <a:off x="-619777" y="79971"/>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000000">
                <a:alpha val="0"/>
              </a:srgbClr>
            </a:solidFill>
            <a:ln w="38100">
              <a:solidFill>
                <a:srgbClr val="E9462C"/>
              </a:solidFill>
            </a:ln>
          </p:spPr>
          <p:txBody>
            <a:bodyPr/>
            <a:lstStyle/>
            <a:p>
              <a:endParaRPr lang="fr-FR"/>
            </a:p>
          </p:txBody>
        </p:sp>
        <p:sp>
          <p:nvSpPr>
            <p:cNvPr id="31" name="TextBox 31"/>
            <p:cNvSpPr txBox="1"/>
            <p:nvPr/>
          </p:nvSpPr>
          <p:spPr>
            <a:xfrm>
              <a:off x="-678159" y="-211646"/>
              <a:ext cx="812800" cy="841375"/>
            </a:xfrm>
            <a:prstGeom prst="rect">
              <a:avLst/>
            </a:prstGeom>
          </p:spPr>
          <p:txBody>
            <a:bodyPr lIns="50800" tIns="50800" rIns="50800" bIns="50800" rtlCol="0" anchor="ctr"/>
            <a:lstStyle/>
            <a:p>
              <a:pPr algn="ctr">
                <a:lnSpc>
                  <a:spcPts val="2520"/>
                </a:lnSpc>
              </a:pPr>
              <a:r>
                <a:rPr lang="en-US" sz="1800">
                  <a:solidFill>
                    <a:srgbClr val="000000"/>
                  </a:solidFill>
                  <a:latin typeface="Muli Bold Bold"/>
                </a:rPr>
                <a:t>T3</a:t>
              </a:r>
            </a:p>
          </p:txBody>
        </p:sp>
      </p:grpSp>
      <p:grpSp>
        <p:nvGrpSpPr>
          <p:cNvPr id="32" name="Group 32"/>
          <p:cNvGrpSpPr/>
          <p:nvPr/>
        </p:nvGrpSpPr>
        <p:grpSpPr>
          <a:xfrm>
            <a:off x="11147767" y="6380423"/>
            <a:ext cx="3086100" cy="3194599"/>
            <a:chOff x="-43360" y="-290369"/>
            <a:chExt cx="812800" cy="841375"/>
          </a:xfrm>
        </p:grpSpPr>
        <p:sp>
          <p:nvSpPr>
            <p:cNvPr id="33" name="Freeform 33"/>
            <p:cNvSpPr/>
            <p:nvPr/>
          </p:nvSpPr>
          <p:spPr>
            <a:xfrm>
              <a:off x="0" y="0"/>
              <a:ext cx="667085" cy="258142"/>
            </a:xfrm>
            <a:custGeom>
              <a:avLst/>
              <a:gdLst/>
              <a:ahLst/>
              <a:cxnLst/>
              <a:rect l="l" t="t" r="r" b="b"/>
              <a:pathLst>
                <a:path w="667085" h="258142">
                  <a:moveTo>
                    <a:pt x="129071" y="0"/>
                  </a:moveTo>
                  <a:lnTo>
                    <a:pt x="538014" y="0"/>
                  </a:lnTo>
                  <a:cubicBezTo>
                    <a:pt x="572245" y="0"/>
                    <a:pt x="605075" y="13599"/>
                    <a:pt x="629281" y="37804"/>
                  </a:cubicBezTo>
                  <a:cubicBezTo>
                    <a:pt x="653486" y="62010"/>
                    <a:pt x="667085" y="94839"/>
                    <a:pt x="667085" y="129071"/>
                  </a:cubicBezTo>
                  <a:lnTo>
                    <a:pt x="667085" y="129071"/>
                  </a:lnTo>
                  <a:cubicBezTo>
                    <a:pt x="667085" y="163303"/>
                    <a:pt x="653486" y="196133"/>
                    <a:pt x="629281" y="220338"/>
                  </a:cubicBezTo>
                  <a:cubicBezTo>
                    <a:pt x="605075" y="244544"/>
                    <a:pt x="572245" y="258142"/>
                    <a:pt x="538014" y="258142"/>
                  </a:cubicBezTo>
                  <a:lnTo>
                    <a:pt x="129071" y="258142"/>
                  </a:lnTo>
                  <a:cubicBezTo>
                    <a:pt x="94839" y="258142"/>
                    <a:pt x="62010" y="244544"/>
                    <a:pt x="37804" y="220338"/>
                  </a:cubicBezTo>
                  <a:cubicBezTo>
                    <a:pt x="13599" y="196133"/>
                    <a:pt x="0" y="163303"/>
                    <a:pt x="0" y="129071"/>
                  </a:cubicBezTo>
                  <a:lnTo>
                    <a:pt x="0" y="129071"/>
                  </a:lnTo>
                  <a:cubicBezTo>
                    <a:pt x="0" y="94839"/>
                    <a:pt x="13599" y="62010"/>
                    <a:pt x="37804" y="37804"/>
                  </a:cubicBezTo>
                  <a:cubicBezTo>
                    <a:pt x="62010" y="13599"/>
                    <a:pt x="94839" y="0"/>
                    <a:pt x="129071" y="0"/>
                  </a:cubicBezTo>
                  <a:close/>
                </a:path>
              </a:pathLst>
            </a:custGeom>
            <a:solidFill>
              <a:srgbClr val="000000">
                <a:alpha val="0"/>
              </a:srgbClr>
            </a:solidFill>
            <a:ln w="38100">
              <a:solidFill>
                <a:srgbClr val="545454"/>
              </a:solidFill>
            </a:ln>
          </p:spPr>
        </p:sp>
        <p:sp>
          <p:nvSpPr>
            <p:cNvPr id="34" name="TextBox 34"/>
            <p:cNvSpPr txBox="1"/>
            <p:nvPr/>
          </p:nvSpPr>
          <p:spPr>
            <a:xfrm>
              <a:off x="-43360" y="-290369"/>
              <a:ext cx="812800" cy="841375"/>
            </a:xfrm>
            <a:prstGeom prst="rect">
              <a:avLst/>
            </a:prstGeom>
          </p:spPr>
          <p:txBody>
            <a:bodyPr lIns="50800" tIns="50800" rIns="50800" bIns="50800" rtlCol="0" anchor="ctr"/>
            <a:lstStyle/>
            <a:p>
              <a:pPr algn="ctr">
                <a:lnSpc>
                  <a:spcPts val="2520"/>
                </a:lnSpc>
              </a:pPr>
              <a:r>
                <a:rPr lang="en-US" sz="1800">
                  <a:solidFill>
                    <a:srgbClr val="000000"/>
                  </a:solidFill>
                  <a:latin typeface="Muli Bold Bold"/>
                </a:rPr>
                <a:t>T4</a:t>
              </a:r>
            </a:p>
          </p:txBody>
        </p:sp>
      </p:grpSp>
      <p:sp>
        <p:nvSpPr>
          <p:cNvPr id="35" name="AutoShape 35"/>
          <p:cNvSpPr/>
          <p:nvPr/>
        </p:nvSpPr>
        <p:spPr>
          <a:xfrm rot="-1483322">
            <a:off x="6535081" y="7669276"/>
            <a:ext cx="1171802" cy="0"/>
          </a:xfrm>
          <a:prstGeom prst="line">
            <a:avLst/>
          </a:prstGeom>
          <a:ln w="38100" cap="flat">
            <a:solidFill>
              <a:srgbClr val="86EAE9"/>
            </a:solidFill>
            <a:prstDash val="solid"/>
            <a:headEnd type="none" w="sm" len="sm"/>
            <a:tailEnd type="arrow" w="med" len="sm"/>
          </a:ln>
        </p:spPr>
      </p:sp>
      <p:sp>
        <p:nvSpPr>
          <p:cNvPr id="36" name="AutoShape 36"/>
          <p:cNvSpPr/>
          <p:nvPr/>
        </p:nvSpPr>
        <p:spPr>
          <a:xfrm rot="2082498">
            <a:off x="6471390" y="8289955"/>
            <a:ext cx="1319448" cy="0"/>
          </a:xfrm>
          <a:prstGeom prst="line">
            <a:avLst/>
          </a:prstGeom>
          <a:ln w="38100" cap="flat">
            <a:solidFill>
              <a:srgbClr val="86EAE9"/>
            </a:solidFill>
            <a:prstDash val="solid"/>
            <a:headEnd type="none" w="sm" len="sm"/>
            <a:tailEnd type="arrow" w="med" len="sm"/>
          </a:ln>
        </p:spPr>
      </p:sp>
      <p:sp>
        <p:nvSpPr>
          <p:cNvPr id="37" name="AutoShape 37"/>
          <p:cNvSpPr/>
          <p:nvPr/>
        </p:nvSpPr>
        <p:spPr>
          <a:xfrm rot="1387825">
            <a:off x="10137676" y="7660489"/>
            <a:ext cx="1202804" cy="0"/>
          </a:xfrm>
          <a:prstGeom prst="line">
            <a:avLst/>
          </a:prstGeom>
          <a:ln w="38100" cap="flat">
            <a:solidFill>
              <a:srgbClr val="86EAE9"/>
            </a:solidFill>
            <a:prstDash val="solid"/>
            <a:headEnd type="none" w="sm" len="sm"/>
            <a:tailEnd type="arrow" w="med" len="sm"/>
          </a:ln>
        </p:spPr>
      </p:sp>
      <p:sp>
        <p:nvSpPr>
          <p:cNvPr id="38" name="AutoShape 38"/>
          <p:cNvSpPr/>
          <p:nvPr/>
        </p:nvSpPr>
        <p:spPr>
          <a:xfrm rot="-2118088">
            <a:off x="10083961" y="8281168"/>
            <a:ext cx="1330499" cy="0"/>
          </a:xfrm>
          <a:prstGeom prst="line">
            <a:avLst/>
          </a:prstGeom>
          <a:ln w="38100" cap="flat">
            <a:solidFill>
              <a:srgbClr val="86EAE9"/>
            </a:solidFill>
            <a:prstDash val="solid"/>
            <a:headEnd type="none" w="sm" len="sm"/>
            <a:tailEnd type="arrow" w="med" len="sm"/>
          </a:ln>
        </p:spPr>
      </p:sp>
      <p:sp>
        <p:nvSpPr>
          <p:cNvPr id="39" name="TextBox 31">
            <a:extLst>
              <a:ext uri="{FF2B5EF4-FFF2-40B4-BE49-F238E27FC236}">
                <a16:creationId xmlns:a16="http://schemas.microsoft.com/office/drawing/2014/main" id="{BE1EE0BA-ECEC-F7E0-7400-C79AFB0C6CF4}"/>
              </a:ext>
            </a:extLst>
          </p:cNvPr>
          <p:cNvSpPr txBox="1"/>
          <p:nvPr/>
        </p:nvSpPr>
        <p:spPr>
          <a:xfrm>
            <a:off x="3777185" y="4208494"/>
            <a:ext cx="3086099" cy="3194599"/>
          </a:xfrm>
          <a:prstGeom prst="rect">
            <a:avLst/>
          </a:prstGeom>
        </p:spPr>
        <p:txBody>
          <a:bodyPr lIns="50800" tIns="50800" rIns="50800" bIns="50800" rtlCol="0" anchor="ctr"/>
          <a:lstStyle/>
          <a:p>
            <a:pPr algn="ctr">
              <a:lnSpc>
                <a:spcPts val="2520"/>
              </a:lnSpc>
            </a:pPr>
            <a:r>
              <a:rPr lang="fr-FR" b="1" i="0" u="none" strike="noStrike">
                <a:solidFill>
                  <a:srgbClr val="FFFFFF"/>
                </a:solidFill>
                <a:effectLst/>
              </a:rPr>
              <a:t>Web Server</a:t>
            </a:r>
            <a:endParaRPr lang="en-US" sz="1800">
              <a:solidFill>
                <a:srgbClr val="000000"/>
              </a:solidFill>
              <a:latin typeface="Muli Bold Bold"/>
            </a:endParaRPr>
          </a:p>
        </p:txBody>
      </p:sp>
      <p:sp>
        <p:nvSpPr>
          <p:cNvPr id="40" name="TextBox 31">
            <a:extLst>
              <a:ext uri="{FF2B5EF4-FFF2-40B4-BE49-F238E27FC236}">
                <a16:creationId xmlns:a16="http://schemas.microsoft.com/office/drawing/2014/main" id="{871E779D-6ED5-FC97-E2E0-1EAF424A81D6}"/>
              </a:ext>
            </a:extLst>
          </p:cNvPr>
          <p:cNvSpPr txBox="1"/>
          <p:nvPr/>
        </p:nvSpPr>
        <p:spPr>
          <a:xfrm>
            <a:off x="7238389" y="4258316"/>
            <a:ext cx="3086099" cy="3194599"/>
          </a:xfrm>
          <a:prstGeom prst="rect">
            <a:avLst/>
          </a:prstGeom>
        </p:spPr>
        <p:txBody>
          <a:bodyPr lIns="50800" tIns="50800" rIns="50800" bIns="50800" rtlCol="0" anchor="ctr"/>
          <a:lstStyle/>
          <a:p>
            <a:pPr algn="ctr">
              <a:lnSpc>
                <a:spcPts val="2520"/>
              </a:lnSpc>
            </a:pPr>
            <a:r>
              <a:rPr lang="fr-FR" b="1" i="0" u="none" strike="noStrike" err="1">
                <a:solidFill>
                  <a:srgbClr val="FFFFFF"/>
                </a:solidFill>
                <a:effectLst/>
              </a:rPr>
              <a:t>Scheduler</a:t>
            </a:r>
            <a:endParaRPr lang="en-US" sz="1800">
              <a:solidFill>
                <a:srgbClr val="000000"/>
              </a:solidFill>
              <a:latin typeface="Muli Bold Bold"/>
            </a:endParaRPr>
          </a:p>
        </p:txBody>
      </p:sp>
      <p:sp>
        <p:nvSpPr>
          <p:cNvPr id="41" name="TextBox 31">
            <a:extLst>
              <a:ext uri="{FF2B5EF4-FFF2-40B4-BE49-F238E27FC236}">
                <a16:creationId xmlns:a16="http://schemas.microsoft.com/office/drawing/2014/main" id="{93E50B51-2684-8FA7-AA37-D7F9DAF2BA9F}"/>
              </a:ext>
            </a:extLst>
          </p:cNvPr>
          <p:cNvSpPr txBox="1"/>
          <p:nvPr/>
        </p:nvSpPr>
        <p:spPr>
          <a:xfrm>
            <a:off x="10749210" y="4230426"/>
            <a:ext cx="3086099" cy="3194599"/>
          </a:xfrm>
          <a:prstGeom prst="rect">
            <a:avLst/>
          </a:prstGeom>
        </p:spPr>
        <p:txBody>
          <a:bodyPr lIns="50800" tIns="50800" rIns="50800" bIns="50800" rtlCol="0" anchor="ctr"/>
          <a:lstStyle/>
          <a:p>
            <a:pPr algn="ctr">
              <a:lnSpc>
                <a:spcPts val="2520"/>
              </a:lnSpc>
            </a:pPr>
            <a:r>
              <a:rPr lang="fr-FR" b="1" i="0" u="none" strike="noStrike">
                <a:solidFill>
                  <a:srgbClr val="FFFFFF"/>
                </a:solidFill>
                <a:effectLst/>
              </a:rPr>
              <a:t>PostgreSQL</a:t>
            </a:r>
            <a:endParaRPr lang="en-US" sz="1800">
              <a:solidFill>
                <a:srgbClr val="000000"/>
              </a:solidFill>
              <a:latin typeface="Muli Bold Bold"/>
            </a:endParaRPr>
          </a:p>
        </p:txBody>
      </p:sp>
      <p:sp>
        <p:nvSpPr>
          <p:cNvPr id="50" name="Espace réservé du numéro de diapositive 24">
            <a:extLst>
              <a:ext uri="{FF2B5EF4-FFF2-40B4-BE49-F238E27FC236}">
                <a16:creationId xmlns:a16="http://schemas.microsoft.com/office/drawing/2014/main" id="{DD81B9D1-316D-FC97-FEE7-CA7B12722443}"/>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89</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par>
                                <p:cTn id="35" presetID="9"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dissolve">
                                      <p:cBhvr>
                                        <p:cTn id="42" dur="500"/>
                                        <p:tgtEl>
                                          <p:spTgt spid="37"/>
                                        </p:tgtEl>
                                      </p:cBhvr>
                                    </p:animEffect>
                                  </p:childTnLst>
                                </p:cTn>
                              </p:par>
                              <p:par>
                                <p:cTn id="43" presetID="9"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dissolve">
                                      <p:cBhvr>
                                        <p:cTn id="45" dur="500"/>
                                        <p:tgtEl>
                                          <p:spTgt spid="38"/>
                                        </p:tgtEl>
                                      </p:cBhvr>
                                    </p:animEffect>
                                  </p:childTnLst>
                                </p:cTn>
                              </p:par>
                              <p:par>
                                <p:cTn id="46" presetID="9" presetClass="entr" presetSubtype="0"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dissolv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612094"/>
            <a:ext cx="16364109" cy="487313"/>
          </a:xfrm>
          <a:prstGeom prst="rect">
            <a:avLst/>
          </a:prstGeom>
        </p:spPr>
        <p:txBody>
          <a:bodyPr lIns="0" tIns="0" rIns="0" bIns="0" rtlCol="0" anchor="t">
            <a:spAutoFit/>
          </a:bodyPr>
          <a:lstStyle/>
          <a:p>
            <a:pPr>
              <a:lnSpc>
                <a:spcPts val="3840"/>
              </a:lnSpc>
            </a:pPr>
            <a:r>
              <a:rPr lang="fr-MA" sz="3200" b="1" spc="62">
                <a:solidFill>
                  <a:srgbClr val="545454"/>
                </a:solidFill>
                <a:latin typeface="Avenir Next LT Pro" panose="020B0504020202020204" pitchFamily="34" charset="0"/>
              </a:rPr>
              <a:t>LES FONDATEURS</a:t>
            </a:r>
            <a:r>
              <a:rPr lang="en-US" sz="3200" b="1" spc="62">
                <a:solidFill>
                  <a:srgbClr val="545454"/>
                </a:solidFill>
                <a:latin typeface="Avenir Next LT Pro" panose="020B0504020202020204" pitchFamily="34" charset="0"/>
              </a:rPr>
              <a:t> D’APACHE AIRFLOW</a:t>
            </a:r>
          </a:p>
        </p:txBody>
      </p:sp>
      <p:sp>
        <p:nvSpPr>
          <p:cNvPr id="3" name="TextBox 3"/>
          <p:cNvSpPr txBox="1"/>
          <p:nvPr/>
        </p:nvSpPr>
        <p:spPr>
          <a:xfrm>
            <a:off x="1336031" y="2623979"/>
            <a:ext cx="7690404" cy="2107436"/>
          </a:xfrm>
          <a:prstGeom prst="rect">
            <a:avLst/>
          </a:prstGeom>
        </p:spPr>
        <p:txBody>
          <a:bodyPr wrap="square" lIns="0" tIns="0" rIns="0" bIns="0" rtlCol="0" anchor="t">
            <a:spAutoFit/>
          </a:bodyPr>
          <a:lstStyle/>
          <a:p>
            <a:pPr marL="457200" indent="-457200">
              <a:lnSpc>
                <a:spcPct val="200000"/>
              </a:lnSpc>
              <a:buFont typeface="Arial" panose="020B0604020202020204" pitchFamily="34" charset="0"/>
              <a:buChar char="•"/>
            </a:pPr>
            <a:r>
              <a:rPr lang="fr-FR" sz="2400" spc="27">
                <a:solidFill>
                  <a:srgbClr val="545454"/>
                </a:solidFill>
                <a:latin typeface="Avenir Next LT Pro Light" panose="020B0304020202020204" pitchFamily="34" charset="0"/>
              </a:rPr>
              <a:t>Afin de les épauler, l’ingénieur des données </a:t>
            </a:r>
            <a:r>
              <a:rPr lang="fr-FR" sz="2400" b="1" spc="27">
                <a:solidFill>
                  <a:srgbClr val="FF0000"/>
                </a:solidFill>
                <a:latin typeface="Avenir Next LT Pro Light" panose="020B0304020202020204" pitchFamily="34" charset="0"/>
              </a:rPr>
              <a:t>Maxime Beauchemin </a:t>
            </a:r>
            <a:r>
              <a:rPr lang="fr-FR" sz="2400" spc="27">
                <a:solidFill>
                  <a:srgbClr val="545454"/>
                </a:solidFill>
                <a:latin typeface="Avenir Next LT Pro Light" panose="020B0304020202020204" pitchFamily="34" charset="0"/>
              </a:rPr>
              <a:t>crée un outil open-source avec son équipe «        »   intitulé </a:t>
            </a:r>
            <a:r>
              <a:rPr lang="fr-FR" sz="2400" b="1" spc="27">
                <a:solidFill>
                  <a:srgbClr val="00B0F0"/>
                </a:solidFill>
                <a:latin typeface="Avenir Next LT Pro Light" panose="020B0304020202020204" pitchFamily="34" charset="0"/>
              </a:rPr>
              <a:t>Airflow</a:t>
            </a:r>
            <a:r>
              <a:rPr lang="fr-FR" sz="2400" spc="27">
                <a:solidFill>
                  <a:srgbClr val="545454"/>
                </a:solidFill>
                <a:latin typeface="Avenir Next LT Pro Light" panose="020B0304020202020204" pitchFamily="34" charset="0"/>
              </a:rPr>
              <a:t>.</a:t>
            </a:r>
            <a:endParaRPr lang="en-US" sz="2400" spc="27">
              <a:solidFill>
                <a:srgbClr val="545454"/>
              </a:solidFill>
              <a:latin typeface="Avenir Next LT Pro Light" panose="020B0304020202020204" pitchFamily="34" charset="0"/>
            </a:endParaRPr>
          </a:p>
        </p:txBody>
      </p:sp>
      <p:grpSp>
        <p:nvGrpSpPr>
          <p:cNvPr id="5" name="Group 5"/>
          <p:cNvGrpSpPr/>
          <p:nvPr/>
        </p:nvGrpSpPr>
        <p:grpSpPr>
          <a:xfrm rot="5400000">
            <a:off x="16762453" y="1336691"/>
            <a:ext cx="804837" cy="188856"/>
            <a:chOff x="0" y="0"/>
            <a:chExt cx="1073116" cy="251808"/>
          </a:xfrm>
        </p:grpSpPr>
        <p:grpSp>
          <p:nvGrpSpPr>
            <p:cNvPr id="6" name="Group 6"/>
            <p:cNvGrpSpPr/>
            <p:nvPr/>
          </p:nvGrpSpPr>
          <p:grpSpPr>
            <a:xfrm>
              <a:off x="0"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410654"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10" name="Group 10"/>
            <p:cNvGrpSpPr/>
            <p:nvPr/>
          </p:nvGrpSpPr>
          <p:grpSpPr>
            <a:xfrm>
              <a:off x="821308" y="0"/>
              <a:ext cx="251808" cy="2518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21" name="Group 12">
            <a:extLst>
              <a:ext uri="{FF2B5EF4-FFF2-40B4-BE49-F238E27FC236}">
                <a16:creationId xmlns:a16="http://schemas.microsoft.com/office/drawing/2014/main" id="{84D414CA-2485-B966-8D80-F76BE19E6041}"/>
              </a:ext>
            </a:extLst>
          </p:cNvPr>
          <p:cNvGrpSpPr/>
          <p:nvPr/>
        </p:nvGrpSpPr>
        <p:grpSpPr>
          <a:xfrm>
            <a:off x="11395973" y="5143500"/>
            <a:ext cx="4113110" cy="2903329"/>
            <a:chOff x="0" y="0"/>
            <a:chExt cx="1500474" cy="1059142"/>
          </a:xfrm>
        </p:grpSpPr>
        <p:sp>
          <p:nvSpPr>
            <p:cNvPr id="22" name="Freeform 13">
              <a:extLst>
                <a:ext uri="{FF2B5EF4-FFF2-40B4-BE49-F238E27FC236}">
                  <a16:creationId xmlns:a16="http://schemas.microsoft.com/office/drawing/2014/main" id="{03DDF55F-DE49-F04A-58CA-CF4E087F6E66}"/>
                </a:ext>
              </a:extLst>
            </p:cNvPr>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AECAC2"/>
            </a:solidFill>
          </p:spPr>
        </p:sp>
      </p:grpSp>
      <p:grpSp>
        <p:nvGrpSpPr>
          <p:cNvPr id="23" name="Group 14">
            <a:extLst>
              <a:ext uri="{FF2B5EF4-FFF2-40B4-BE49-F238E27FC236}">
                <a16:creationId xmlns:a16="http://schemas.microsoft.com/office/drawing/2014/main" id="{058B4F07-8BE7-7AD7-CD15-E6C75CA5D788}"/>
              </a:ext>
            </a:extLst>
          </p:cNvPr>
          <p:cNvGrpSpPr>
            <a:grpSpLocks noChangeAspect="1"/>
          </p:cNvGrpSpPr>
          <p:nvPr/>
        </p:nvGrpSpPr>
        <p:grpSpPr>
          <a:xfrm>
            <a:off x="11990094" y="2985833"/>
            <a:ext cx="2924869" cy="2924869"/>
            <a:chOff x="0" y="0"/>
            <a:chExt cx="6350000" cy="6350000"/>
          </a:xfrm>
        </p:grpSpPr>
        <p:sp>
          <p:nvSpPr>
            <p:cNvPr id="24" name="Freeform 15">
              <a:extLst>
                <a:ext uri="{FF2B5EF4-FFF2-40B4-BE49-F238E27FC236}">
                  <a16:creationId xmlns:a16="http://schemas.microsoft.com/office/drawing/2014/main" id="{3A26CA06-704A-8785-7D91-FDAF708E4A59}"/>
                </a:ext>
              </a:extLst>
            </p:cNvPr>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a:stretch>
            </a:blipFill>
          </p:spPr>
        </p:sp>
        <p:sp>
          <p:nvSpPr>
            <p:cNvPr id="25" name="Freeform 16">
              <a:extLst>
                <a:ext uri="{FF2B5EF4-FFF2-40B4-BE49-F238E27FC236}">
                  <a16:creationId xmlns:a16="http://schemas.microsoft.com/office/drawing/2014/main" id="{56530BA6-C5CD-4946-4435-3513F291C200}"/>
                </a:ext>
              </a:extLst>
            </p:cNvPr>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AECAC2"/>
            </a:solidFill>
          </p:spPr>
        </p:sp>
      </p:grpSp>
      <p:sp>
        <p:nvSpPr>
          <p:cNvPr id="26" name="TextBox 19">
            <a:extLst>
              <a:ext uri="{FF2B5EF4-FFF2-40B4-BE49-F238E27FC236}">
                <a16:creationId xmlns:a16="http://schemas.microsoft.com/office/drawing/2014/main" id="{E6A9DB6A-C122-C8E8-5F16-93EE7D124735}"/>
              </a:ext>
            </a:extLst>
          </p:cNvPr>
          <p:cNvSpPr txBox="1"/>
          <p:nvPr/>
        </p:nvSpPr>
        <p:spPr>
          <a:xfrm>
            <a:off x="11831967" y="6551658"/>
            <a:ext cx="3241123" cy="1242969"/>
          </a:xfrm>
          <a:prstGeom prst="rect">
            <a:avLst/>
          </a:prstGeom>
        </p:spPr>
        <p:txBody>
          <a:bodyPr wrap="square" lIns="0" tIns="0" rIns="0" bIns="0" rtlCol="0" anchor="t">
            <a:spAutoFit/>
          </a:bodyPr>
          <a:lstStyle/>
          <a:p>
            <a:pPr algn="ctr">
              <a:lnSpc>
                <a:spcPts val="3250"/>
              </a:lnSpc>
            </a:pPr>
            <a:r>
              <a:rPr lang="fr-FR" b="1">
                <a:solidFill>
                  <a:schemeClr val="bg1"/>
                </a:solidFill>
                <a:latin typeface="Avenir Next LT Pro" panose="020B0504020202020204" pitchFamily="34" charset="0"/>
              </a:rPr>
              <a:t>Fondateur et PDG de </a:t>
            </a:r>
            <a:r>
              <a:rPr lang="fr-FR" b="1" err="1">
                <a:solidFill>
                  <a:schemeClr val="bg1"/>
                </a:solidFill>
                <a:latin typeface="Avenir Next LT Pro" panose="020B0504020202020204" pitchFamily="34" charset="0"/>
              </a:rPr>
              <a:t>Preset</a:t>
            </a:r>
            <a:r>
              <a:rPr lang="fr-FR" b="1">
                <a:solidFill>
                  <a:schemeClr val="bg1"/>
                </a:solidFill>
                <a:latin typeface="Avenir Next LT Pro" panose="020B0504020202020204" pitchFamily="34" charset="0"/>
              </a:rPr>
              <a:t>, créateur d'Apache </a:t>
            </a:r>
            <a:r>
              <a:rPr lang="fr-FR" b="1" err="1">
                <a:solidFill>
                  <a:schemeClr val="bg1"/>
                </a:solidFill>
                <a:latin typeface="Avenir Next LT Pro" panose="020B0504020202020204" pitchFamily="34" charset="0"/>
              </a:rPr>
              <a:t>Superset</a:t>
            </a:r>
            <a:r>
              <a:rPr lang="fr-FR" b="1">
                <a:solidFill>
                  <a:schemeClr val="bg1"/>
                </a:solidFill>
                <a:latin typeface="Avenir Next LT Pro" panose="020B0504020202020204" pitchFamily="34" charset="0"/>
              </a:rPr>
              <a:t> et d'Apache Airflow</a:t>
            </a:r>
            <a:endParaRPr lang="en-US" sz="2500" b="1" spc="50">
              <a:solidFill>
                <a:schemeClr val="bg1"/>
              </a:solidFill>
              <a:latin typeface="Avenir Next LT Pro" panose="020B0504020202020204" pitchFamily="34" charset="0"/>
            </a:endParaRPr>
          </a:p>
        </p:txBody>
      </p:sp>
      <p:sp>
        <p:nvSpPr>
          <p:cNvPr id="27" name="TextBox 20">
            <a:extLst>
              <a:ext uri="{FF2B5EF4-FFF2-40B4-BE49-F238E27FC236}">
                <a16:creationId xmlns:a16="http://schemas.microsoft.com/office/drawing/2014/main" id="{94C37BDE-EE8D-3335-0BA0-035882D136F0}"/>
              </a:ext>
            </a:extLst>
          </p:cNvPr>
          <p:cNvSpPr txBox="1"/>
          <p:nvPr/>
        </p:nvSpPr>
        <p:spPr>
          <a:xfrm>
            <a:off x="11395973" y="5891652"/>
            <a:ext cx="4113110" cy="396875"/>
          </a:xfrm>
          <a:prstGeom prst="rect">
            <a:avLst/>
          </a:prstGeom>
        </p:spPr>
        <p:txBody>
          <a:bodyPr wrap="square" lIns="0" tIns="0" rIns="0" bIns="0" rtlCol="0" anchor="t">
            <a:spAutoFit/>
          </a:bodyPr>
          <a:lstStyle/>
          <a:p>
            <a:pPr algn="ctr">
              <a:lnSpc>
                <a:spcPts val="3250"/>
              </a:lnSpc>
            </a:pPr>
            <a:r>
              <a:rPr lang="en-US" sz="2500" spc="50">
                <a:solidFill>
                  <a:srgbClr val="FFFFFF"/>
                </a:solidFill>
                <a:latin typeface="Avenir Next LT Pro" panose="020B0504020202020204" pitchFamily="34" charset="0"/>
              </a:rPr>
              <a:t>Maxime </a:t>
            </a:r>
            <a:r>
              <a:rPr lang="en-US" sz="2500" spc="50" err="1">
                <a:solidFill>
                  <a:srgbClr val="FFFFFF"/>
                </a:solidFill>
                <a:latin typeface="Avenir Next LT Pro" panose="020B0504020202020204" pitchFamily="34" charset="0"/>
              </a:rPr>
              <a:t>Beauchemin</a:t>
            </a:r>
            <a:endParaRPr lang="en-US" sz="2500" spc="50">
              <a:solidFill>
                <a:srgbClr val="FFFFFF"/>
              </a:solidFill>
              <a:latin typeface="Avenir Next LT Pro" panose="020B0504020202020204" pitchFamily="34" charset="0"/>
            </a:endParaRPr>
          </a:p>
        </p:txBody>
      </p:sp>
      <p:pic>
        <p:nvPicPr>
          <p:cNvPr id="1026" name="Picture 2" descr="Apache Airflow Documentation Airflow Documentation - Apache Airflow Logo,  HD Png Download - vhv">
            <a:hlinkClick r:id="rId6"/>
            <a:extLst>
              <a:ext uri="{FF2B5EF4-FFF2-40B4-BE49-F238E27FC236}">
                <a16:creationId xmlns:a16="http://schemas.microsoft.com/office/drawing/2014/main" id="{449A3854-6F18-8DA2-496E-76F1D36267A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276767" y="4225315"/>
            <a:ext cx="745917" cy="6669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3">
            <a:extLst>
              <a:ext uri="{FF2B5EF4-FFF2-40B4-BE49-F238E27FC236}">
                <a16:creationId xmlns:a16="http://schemas.microsoft.com/office/drawing/2014/main" id="{5A900FCA-174F-9FCD-4651-E33038B8280F}"/>
              </a:ext>
            </a:extLst>
          </p:cNvPr>
          <p:cNvSpPr txBox="1"/>
          <p:nvPr/>
        </p:nvSpPr>
        <p:spPr>
          <a:xfrm>
            <a:off x="1336031" y="4789615"/>
            <a:ext cx="7690404" cy="4323428"/>
          </a:xfrm>
          <a:prstGeom prst="rect">
            <a:avLst/>
          </a:prstGeom>
        </p:spPr>
        <p:txBody>
          <a:bodyPr wrap="square" lIns="0" tIns="0" rIns="0" bIns="0" rtlCol="0" anchor="t">
            <a:spAutoFit/>
          </a:bodyPr>
          <a:lstStyle/>
          <a:p>
            <a:pPr marL="457200" indent="-457200">
              <a:lnSpc>
                <a:spcPct val="200000"/>
              </a:lnSpc>
              <a:buFont typeface="Arial" panose="020B0604020202020204" pitchFamily="34" charset="0"/>
              <a:buChar char="•"/>
            </a:pPr>
            <a:r>
              <a:rPr lang="fr-FR" sz="2400" spc="27">
                <a:solidFill>
                  <a:srgbClr val="545454"/>
                </a:solidFill>
                <a:latin typeface="Avenir Next LT Pro Light" panose="020B0304020202020204" pitchFamily="34" charset="0"/>
              </a:rPr>
              <a:t>Cet outil de planification vise à permettre aux équipes </a:t>
            </a:r>
            <a:r>
              <a:rPr lang="fr-FR" sz="2400" b="1" spc="27">
                <a:solidFill>
                  <a:srgbClr val="545454"/>
                </a:solidFill>
                <a:latin typeface="Avenir Next LT Pro Light" panose="020B0304020202020204" pitchFamily="34" charset="0"/>
              </a:rPr>
              <a:t>de créer, de surveiller </a:t>
            </a:r>
            <a:r>
              <a:rPr lang="fr-FR" sz="2400" spc="27">
                <a:solidFill>
                  <a:srgbClr val="545454"/>
                </a:solidFill>
                <a:latin typeface="Avenir Next LT Pro Light" panose="020B0304020202020204" pitchFamily="34" charset="0"/>
              </a:rPr>
              <a:t>les pipelines de données en lot et d’itérer. </a:t>
            </a:r>
          </a:p>
          <a:p>
            <a:pPr marL="457200" indent="-457200">
              <a:lnSpc>
                <a:spcPct val="200000"/>
              </a:lnSpc>
              <a:buFont typeface="Arial" panose="020B0604020202020204" pitchFamily="34" charset="0"/>
              <a:buChar char="•"/>
            </a:pPr>
            <a:r>
              <a:rPr lang="fr-FR" sz="2400" spc="27">
                <a:solidFill>
                  <a:srgbClr val="545454"/>
                </a:solidFill>
                <a:latin typeface="Avenir Next LT Pro Light" panose="020B0304020202020204" pitchFamily="34" charset="0"/>
              </a:rPr>
              <a:t>En quelques années, Airflow s’est imposé comme </a:t>
            </a:r>
            <a:r>
              <a:rPr lang="fr-FR" sz="2400" b="1" spc="27">
                <a:solidFill>
                  <a:srgbClr val="545454"/>
                </a:solidFill>
                <a:latin typeface="Avenir Next LT Pro Light" panose="020B0304020202020204" pitchFamily="34" charset="0"/>
              </a:rPr>
              <a:t>un standard dans le domaine du Data Engineering</a:t>
            </a:r>
            <a:r>
              <a:rPr lang="fr-FR" sz="2400" spc="27">
                <a:solidFill>
                  <a:srgbClr val="545454"/>
                </a:solidFill>
                <a:latin typeface="Avenir Next LT Pro Light" panose="020B0304020202020204" pitchFamily="34" charset="0"/>
              </a:rPr>
              <a:t>.</a:t>
            </a:r>
            <a:endParaRPr lang="en-US" sz="2400" spc="27">
              <a:solidFill>
                <a:srgbClr val="545454"/>
              </a:solidFill>
              <a:latin typeface="Avenir Next LT Pro Light" panose="020B0304020202020204" pitchFamily="34" charset="0"/>
            </a:endParaRPr>
          </a:p>
        </p:txBody>
      </p:sp>
      <p:sp>
        <p:nvSpPr>
          <p:cNvPr id="31" name="Espace réservé du numéro de diapositive 24">
            <a:extLst>
              <a:ext uri="{FF2B5EF4-FFF2-40B4-BE49-F238E27FC236}">
                <a16:creationId xmlns:a16="http://schemas.microsoft.com/office/drawing/2014/main" id="{12494D96-FADE-F802-6FC2-89BE92CB7809}"/>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9</a:t>
            </a:fld>
            <a:endParaRPr lang="en-US" sz="1800" b="1">
              <a:solidFill>
                <a:srgbClr val="A8CEC3"/>
              </a:solidFill>
            </a:endParaRPr>
          </a:p>
        </p:txBody>
      </p:sp>
    </p:spTree>
    <p:extLst>
      <p:ext uri="{BB962C8B-B14F-4D97-AF65-F5344CB8AC3E}">
        <p14:creationId xmlns:p14="http://schemas.microsoft.com/office/powerpoint/2010/main" val="211284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par>
                                <p:cTn id="20" presetID="9"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dissolv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dissolve">
                                      <p:cBhvr>
                                        <p:cTn id="27" dur="500"/>
                                        <p:tgtEl>
                                          <p:spTgt spid="2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9">
                                            <p:txEl>
                                              <p:pRg st="1" end="1"/>
                                            </p:txEl>
                                          </p:spTgt>
                                        </p:tgtEl>
                                        <p:attrNameLst>
                                          <p:attrName>style.visibility</p:attrName>
                                        </p:attrNameLst>
                                      </p:cBhvr>
                                      <p:to>
                                        <p:strVal val="visible"/>
                                      </p:to>
                                    </p:set>
                                    <p:animEffect transition="in" filter="dissolve">
                                      <p:cBhvr>
                                        <p:cTn id="32"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2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EXÉCUTEURS </a:t>
            </a:r>
            <a:r>
              <a:rPr lang="en-US" sz="3200" b="1" spc="54">
                <a:solidFill>
                  <a:srgbClr val="62A0DF"/>
                </a:solidFill>
                <a:latin typeface="Avenir Next LT Pro" panose="020B0504020202020204" pitchFamily="34" charset="0"/>
              </a:rPr>
              <a:t>LOCAUX</a:t>
            </a:r>
            <a:r>
              <a:rPr lang="en-US" sz="3200" b="1" spc="54">
                <a:solidFill>
                  <a:srgbClr val="545454"/>
                </a:solidFill>
                <a:latin typeface="Avenir Next LT Pro" panose="020B0504020202020204" pitchFamily="34" charset="0"/>
              </a:rPr>
              <a:t> AVEC POSTGRESQL</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2050" name="Picture 2" descr="Apache Airflow Architecture Local Executor">
            <a:extLst>
              <a:ext uri="{FF2B5EF4-FFF2-40B4-BE49-F238E27FC236}">
                <a16:creationId xmlns:a16="http://schemas.microsoft.com/office/drawing/2014/main" id="{45B16DFD-694B-F874-C061-073DECE647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1500" y="2433380"/>
            <a:ext cx="7645000" cy="64745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F02E217-46D7-808A-1383-5893CA07D5F4}"/>
              </a:ext>
            </a:extLst>
          </p:cNvPr>
          <p:cNvSpPr txBox="1"/>
          <p:nvPr/>
        </p:nvSpPr>
        <p:spPr>
          <a:xfrm>
            <a:off x="9144000" y="5356983"/>
            <a:ext cx="1417439" cy="523220"/>
          </a:xfrm>
          <a:prstGeom prst="rect">
            <a:avLst/>
          </a:prstGeom>
          <a:solidFill>
            <a:schemeClr val="bg1"/>
          </a:solidFill>
        </p:spPr>
        <p:txBody>
          <a:bodyPr wrap="none" rtlCol="0">
            <a:spAutoFit/>
          </a:bodyPr>
          <a:lstStyle/>
          <a:p>
            <a:r>
              <a:rPr lang="en-FR" sz="2800"/>
              <a:t>Postgres</a:t>
            </a:r>
            <a:endParaRPr lang="en-FR"/>
          </a:p>
        </p:txBody>
      </p:sp>
      <p:sp>
        <p:nvSpPr>
          <p:cNvPr id="21" name="Espace réservé du numéro de diapositive 24">
            <a:extLst>
              <a:ext uri="{FF2B5EF4-FFF2-40B4-BE49-F238E27FC236}">
                <a16:creationId xmlns:a16="http://schemas.microsoft.com/office/drawing/2014/main" id="{8AEE5861-1E39-0E96-1BA2-0B3BDCE3DA45}"/>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90</a:t>
            </a:fld>
            <a:endParaRPr lang="en-US" sz="1800" b="1">
              <a:solidFill>
                <a:srgbClr val="A8CEC3"/>
              </a:solidFill>
            </a:endParaRPr>
          </a:p>
        </p:txBody>
      </p:sp>
    </p:spTree>
    <p:extLst>
      <p:ext uri="{BB962C8B-B14F-4D97-AF65-F5344CB8AC3E}">
        <p14:creationId xmlns:p14="http://schemas.microsoft.com/office/powerpoint/2010/main" val="30532589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EXÉCUTEURS </a:t>
            </a:r>
            <a:r>
              <a:rPr lang="en-US" sz="3200" b="1" spc="54">
                <a:solidFill>
                  <a:srgbClr val="62A0DF"/>
                </a:solidFill>
                <a:latin typeface="Avenir Next LT Pro" panose="020B0504020202020204" pitchFamily="34" charset="0"/>
              </a:rPr>
              <a:t>LOCAUX</a:t>
            </a:r>
            <a:r>
              <a:rPr lang="en-US" sz="3200" b="1" spc="54">
                <a:solidFill>
                  <a:srgbClr val="545454"/>
                </a:solidFill>
                <a:latin typeface="Avenir Next LT Pro" panose="020B0504020202020204" pitchFamily="34" charset="0"/>
              </a:rPr>
              <a:t> AVEC POSTGRESQL</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1" name="TextBox 11"/>
          <p:cNvSpPr txBox="1"/>
          <p:nvPr/>
        </p:nvSpPr>
        <p:spPr>
          <a:xfrm>
            <a:off x="1336030" y="2391431"/>
            <a:ext cx="15351870" cy="5302029"/>
          </a:xfrm>
          <a:prstGeom prst="rect">
            <a:avLst/>
          </a:prstGeom>
        </p:spPr>
        <p:txBody>
          <a:bodyPr lIns="0" tIns="0" rIns="0" bIns="0" rtlCol="0" anchor="t">
            <a:spAutoFit/>
          </a:bodyPr>
          <a:lstStyle/>
          <a:p>
            <a:pPr>
              <a:lnSpc>
                <a:spcPts val="3761"/>
              </a:lnSpc>
            </a:pPr>
            <a:r>
              <a:rPr lang="en-US" sz="2000" spc="23">
                <a:solidFill>
                  <a:srgbClr val="545454"/>
                </a:solidFill>
                <a:latin typeface="Avenir Next LT Pro" panose="020B0504020202020204" pitchFamily="34" charset="0"/>
              </a:rPr>
              <a:t> Airflow </a:t>
            </a:r>
            <a:r>
              <a:rPr lang="en-US" sz="2000" spc="23" err="1">
                <a:solidFill>
                  <a:srgbClr val="545454"/>
                </a:solidFill>
                <a:latin typeface="Avenir Next LT Pro" panose="020B0504020202020204" pitchFamily="34" charset="0"/>
              </a:rPr>
              <a:t>prend</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en</a:t>
            </a:r>
            <a:r>
              <a:rPr lang="en-US" sz="2000" spc="23">
                <a:solidFill>
                  <a:srgbClr val="545454"/>
                </a:solidFill>
                <a:latin typeface="Avenir Next LT Pro" panose="020B0504020202020204" pitchFamily="34" charset="0"/>
              </a:rPr>
              <a:t> charge </a:t>
            </a:r>
            <a:r>
              <a:rPr lang="en-US" sz="2000" spc="23" err="1">
                <a:solidFill>
                  <a:srgbClr val="545454"/>
                </a:solidFill>
                <a:latin typeface="Avenir Next LT Pro" panose="020B0504020202020204" pitchFamily="34" charset="0"/>
              </a:rPr>
              <a:t>l'utilisation</a:t>
            </a:r>
            <a:r>
              <a:rPr lang="en-US" sz="2000" spc="23">
                <a:solidFill>
                  <a:srgbClr val="545454"/>
                </a:solidFill>
                <a:latin typeface="Avenir Next LT Pro" panose="020B0504020202020204" pitchFamily="34" charset="0"/>
              </a:rPr>
              <a:t> d'un </a:t>
            </a:r>
            <a:r>
              <a:rPr lang="en-US" sz="2000" b="1" spc="23" err="1">
                <a:solidFill>
                  <a:srgbClr val="545454"/>
                </a:solidFill>
                <a:latin typeface="Avenir Next LT Pro" panose="020B0504020202020204" pitchFamily="34" charset="0"/>
              </a:rPr>
              <a:t>exécuteur</a:t>
            </a:r>
            <a:r>
              <a:rPr lang="en-US" sz="2000" b="1" spc="23">
                <a:solidFill>
                  <a:srgbClr val="545454"/>
                </a:solidFill>
                <a:latin typeface="Avenir Next LT Pro" panose="020B0504020202020204" pitchFamily="34" charset="0"/>
              </a:rPr>
              <a:t> local </a:t>
            </a:r>
            <a:r>
              <a:rPr lang="en-US" sz="2000" spc="23">
                <a:solidFill>
                  <a:srgbClr val="545454"/>
                </a:solidFill>
                <a:latin typeface="Avenir Next LT Pro" panose="020B0504020202020204" pitchFamily="34" charset="0"/>
              </a:rPr>
              <a:t>avec </a:t>
            </a:r>
            <a:r>
              <a:rPr lang="en-US" sz="2000" b="1" spc="23">
                <a:solidFill>
                  <a:srgbClr val="545454"/>
                </a:solidFill>
                <a:latin typeface="Avenir Next LT Pro" panose="020B0504020202020204" pitchFamily="34" charset="0"/>
              </a:rPr>
              <a:t>PostgreSQL </a:t>
            </a:r>
            <a:r>
              <a:rPr lang="en-US" sz="2000" spc="23" err="1">
                <a:solidFill>
                  <a:srgbClr val="545454"/>
                </a:solidFill>
                <a:latin typeface="Avenir Next LT Pro" panose="020B0504020202020204" pitchFamily="34" charset="0"/>
              </a:rPr>
              <a:t>comme</a:t>
            </a:r>
            <a:r>
              <a:rPr lang="en-US" sz="2000" spc="23">
                <a:solidFill>
                  <a:srgbClr val="545454"/>
                </a:solidFill>
                <a:latin typeface="Avenir Next LT Pro" panose="020B0504020202020204" pitchFamily="34" charset="0"/>
              </a:rPr>
              <a:t> base de </a:t>
            </a:r>
            <a:r>
              <a:rPr lang="en-US" sz="2000" spc="23" err="1">
                <a:solidFill>
                  <a:srgbClr val="545454"/>
                </a:solidFill>
                <a:latin typeface="Avenir Next LT Pro" panose="020B0504020202020204" pitchFamily="34" charset="0"/>
              </a:rPr>
              <a:t>données</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Voici</a:t>
            </a:r>
            <a:r>
              <a:rPr lang="en-US" sz="2000" spc="23">
                <a:solidFill>
                  <a:srgbClr val="545454"/>
                </a:solidFill>
                <a:latin typeface="Avenir Next LT Pro" panose="020B0504020202020204" pitchFamily="34" charset="0"/>
              </a:rPr>
              <a:t> comment </a:t>
            </a:r>
            <a:r>
              <a:rPr lang="en-US" sz="2000" spc="23" err="1">
                <a:solidFill>
                  <a:srgbClr val="545454"/>
                </a:solidFill>
                <a:latin typeface="Avenir Next LT Pro" panose="020B0504020202020204" pitchFamily="34" charset="0"/>
              </a:rPr>
              <a:t>configurer</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l'exécuteur</a:t>
            </a:r>
            <a:r>
              <a:rPr lang="en-US" sz="2000" spc="23">
                <a:solidFill>
                  <a:srgbClr val="545454"/>
                </a:solidFill>
                <a:latin typeface="Avenir Next LT Pro" panose="020B0504020202020204" pitchFamily="34" charset="0"/>
              </a:rPr>
              <a:t> local avec PostgreSQL :</a:t>
            </a:r>
          </a:p>
          <a:p>
            <a:pPr marL="388620" lvl="1" indent="-194310">
              <a:lnSpc>
                <a:spcPts val="3761"/>
              </a:lnSpc>
              <a:buFont typeface="Arial"/>
              <a:buChar char="•"/>
            </a:pPr>
            <a:r>
              <a:rPr lang="en-US" sz="2000" spc="23" err="1">
                <a:solidFill>
                  <a:srgbClr val="545454"/>
                </a:solidFill>
                <a:latin typeface="Avenir Next LT Pro" panose="020B0504020202020204" pitchFamily="34" charset="0"/>
              </a:rPr>
              <a:t>Installez</a:t>
            </a:r>
            <a:r>
              <a:rPr lang="en-US" sz="2000" spc="23">
                <a:solidFill>
                  <a:srgbClr val="545454"/>
                </a:solidFill>
                <a:latin typeface="Avenir Next LT Pro" panose="020B0504020202020204" pitchFamily="34" charset="0"/>
              </a:rPr>
              <a:t> PostgreSQL sur </a:t>
            </a:r>
            <a:r>
              <a:rPr lang="en-US" sz="2000" spc="23" err="1">
                <a:solidFill>
                  <a:srgbClr val="545454"/>
                </a:solidFill>
                <a:latin typeface="Avenir Next LT Pro" panose="020B0504020202020204" pitchFamily="34" charset="0"/>
              </a:rPr>
              <a:t>votre</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système</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d'exploitation</a:t>
            </a:r>
            <a:r>
              <a:rPr lang="en-US" sz="2000" spc="23">
                <a:solidFill>
                  <a:srgbClr val="545454"/>
                </a:solidFill>
                <a:latin typeface="Avenir Next LT Pro" panose="020B0504020202020204" pitchFamily="34" charset="0"/>
              </a:rPr>
              <a:t>.</a:t>
            </a:r>
          </a:p>
          <a:p>
            <a:pPr marL="388620" lvl="1" indent="-194310">
              <a:lnSpc>
                <a:spcPts val="3761"/>
              </a:lnSpc>
              <a:buFont typeface="Arial"/>
              <a:buChar char="•"/>
            </a:pPr>
            <a:r>
              <a:rPr lang="en-US" sz="2000" spc="23" err="1">
                <a:solidFill>
                  <a:srgbClr val="545454"/>
                </a:solidFill>
                <a:latin typeface="Avenir Next LT Pro" panose="020B0504020202020204" pitchFamily="34" charset="0"/>
              </a:rPr>
              <a:t>Créez</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une</a:t>
            </a:r>
            <a:r>
              <a:rPr lang="en-US" sz="2000" spc="23">
                <a:solidFill>
                  <a:srgbClr val="545454"/>
                </a:solidFill>
                <a:latin typeface="Avenir Next LT Pro" panose="020B0504020202020204" pitchFamily="34" charset="0"/>
              </a:rPr>
              <a:t> base de </a:t>
            </a:r>
            <a:r>
              <a:rPr lang="en-US" sz="2000" spc="23" err="1">
                <a:solidFill>
                  <a:srgbClr val="545454"/>
                </a:solidFill>
                <a:latin typeface="Avenir Next LT Pro" panose="020B0504020202020204" pitchFamily="34" charset="0"/>
              </a:rPr>
              <a:t>données</a:t>
            </a:r>
            <a:r>
              <a:rPr lang="en-US" sz="2000" spc="23">
                <a:solidFill>
                  <a:srgbClr val="545454"/>
                </a:solidFill>
                <a:latin typeface="Avenir Next LT Pro" panose="020B0504020202020204" pitchFamily="34" charset="0"/>
              </a:rPr>
              <a:t> PostgreSQL pour Airflow.</a:t>
            </a:r>
          </a:p>
          <a:p>
            <a:pPr marL="388620" lvl="1" indent="-194310">
              <a:lnSpc>
                <a:spcPts val="3761"/>
              </a:lnSpc>
              <a:buFont typeface="Arial"/>
              <a:buChar char="•"/>
            </a:pPr>
            <a:r>
              <a:rPr lang="en-US" sz="2000" spc="23" err="1">
                <a:solidFill>
                  <a:srgbClr val="545454"/>
                </a:solidFill>
                <a:latin typeface="Avenir Next LT Pro" panose="020B0504020202020204" pitchFamily="34" charset="0"/>
              </a:rPr>
              <a:t>Modifiez</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votre</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fichier</a:t>
            </a:r>
            <a:r>
              <a:rPr lang="en-US" sz="2000" spc="23">
                <a:solidFill>
                  <a:srgbClr val="545454"/>
                </a:solidFill>
                <a:latin typeface="Avenir Next LT Pro" panose="020B0504020202020204" pitchFamily="34" charset="0"/>
              </a:rPr>
              <a:t> de configuration Airflow (</a:t>
            </a:r>
            <a:r>
              <a:rPr lang="en-US" sz="2000" spc="23" err="1">
                <a:solidFill>
                  <a:srgbClr val="545454"/>
                </a:solidFill>
                <a:latin typeface="Avenir Next LT Pro" panose="020B0504020202020204" pitchFamily="34" charset="0"/>
              </a:rPr>
              <a:t>généralement</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appelé</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airflow.cfg</a:t>
            </a:r>
            <a:r>
              <a:rPr lang="en-US" sz="2000" spc="23">
                <a:solidFill>
                  <a:srgbClr val="545454"/>
                </a:solidFill>
                <a:latin typeface="Avenir Next LT Pro" panose="020B0504020202020204" pitchFamily="34" charset="0"/>
              </a:rPr>
              <a:t>) et </a:t>
            </a:r>
            <a:r>
              <a:rPr lang="en-US" sz="2000" spc="23" err="1">
                <a:solidFill>
                  <a:srgbClr val="545454"/>
                </a:solidFill>
                <a:latin typeface="Avenir Next LT Pro" panose="020B0504020202020204" pitchFamily="34" charset="0"/>
              </a:rPr>
              <a:t>ajoutez</a:t>
            </a:r>
            <a:r>
              <a:rPr lang="en-US" sz="2000" spc="23">
                <a:solidFill>
                  <a:srgbClr val="545454"/>
                </a:solidFill>
                <a:latin typeface="Avenir Next LT Pro" panose="020B0504020202020204" pitchFamily="34" charset="0"/>
              </a:rPr>
              <a:t> la configuration </a:t>
            </a:r>
            <a:r>
              <a:rPr lang="en-US" sz="2000" spc="23" err="1">
                <a:solidFill>
                  <a:srgbClr val="545454"/>
                </a:solidFill>
                <a:latin typeface="Avenir Next LT Pro" panose="020B0504020202020204" pitchFamily="34" charset="0"/>
              </a:rPr>
              <a:t>suivante</a:t>
            </a:r>
            <a:r>
              <a:rPr lang="en-US" sz="2000" spc="23">
                <a:solidFill>
                  <a:srgbClr val="545454"/>
                </a:solidFill>
                <a:latin typeface="Avenir Next LT Pro" panose="020B0504020202020204" pitchFamily="34" charset="0"/>
              </a:rPr>
              <a:t> :</a:t>
            </a:r>
          </a:p>
          <a:p>
            <a:pPr>
              <a:lnSpc>
                <a:spcPts val="3761"/>
              </a:lnSpc>
            </a:pPr>
            <a:endParaRPr lang="en-US" sz="2000" spc="23">
              <a:solidFill>
                <a:srgbClr val="545454"/>
              </a:solidFill>
              <a:latin typeface="Avenir Next LT Pro" panose="020B0504020202020204" pitchFamily="34" charset="0"/>
            </a:endParaRPr>
          </a:p>
          <a:p>
            <a:pPr>
              <a:lnSpc>
                <a:spcPts val="3761"/>
              </a:lnSpc>
            </a:pPr>
            <a:endParaRPr lang="en-US" sz="2000" spc="23">
              <a:solidFill>
                <a:srgbClr val="545454"/>
              </a:solidFill>
              <a:latin typeface="Avenir Next LT Pro" panose="020B0504020202020204" pitchFamily="34" charset="0"/>
            </a:endParaRPr>
          </a:p>
          <a:p>
            <a:pPr>
              <a:lnSpc>
                <a:spcPts val="3761"/>
              </a:lnSpc>
            </a:pPr>
            <a:endParaRPr lang="en-US" sz="2000" spc="23">
              <a:solidFill>
                <a:srgbClr val="545454"/>
              </a:solidFill>
              <a:latin typeface="Avenir Next LT Pro" panose="020B0504020202020204" pitchFamily="34" charset="0"/>
            </a:endParaRPr>
          </a:p>
          <a:p>
            <a:pPr>
              <a:lnSpc>
                <a:spcPts val="3761"/>
              </a:lnSpc>
            </a:pPr>
            <a:endParaRPr lang="en-US" sz="2000" spc="23">
              <a:solidFill>
                <a:srgbClr val="545454"/>
              </a:solidFill>
              <a:latin typeface="Avenir Next LT Pro" panose="020B0504020202020204" pitchFamily="34" charset="0"/>
            </a:endParaRPr>
          </a:p>
          <a:p>
            <a:pPr>
              <a:lnSpc>
                <a:spcPts val="3761"/>
              </a:lnSpc>
            </a:pPr>
            <a:r>
              <a:rPr lang="en-US" sz="2000" spc="23" err="1">
                <a:solidFill>
                  <a:srgbClr val="545454"/>
                </a:solidFill>
                <a:latin typeface="Avenir Next LT Pro" panose="020B0504020202020204" pitchFamily="34" charset="0"/>
              </a:rPr>
              <a:t>Initialisez</a:t>
            </a:r>
            <a:r>
              <a:rPr lang="en-US" sz="2000" spc="23">
                <a:solidFill>
                  <a:srgbClr val="545454"/>
                </a:solidFill>
                <a:latin typeface="Avenir Next LT Pro" panose="020B0504020202020204" pitchFamily="34" charset="0"/>
              </a:rPr>
              <a:t> la base de </a:t>
            </a:r>
            <a:r>
              <a:rPr lang="en-US" sz="2000" spc="23" err="1">
                <a:solidFill>
                  <a:srgbClr val="545454"/>
                </a:solidFill>
                <a:latin typeface="Avenir Next LT Pro" panose="020B0504020202020204" pitchFamily="34" charset="0"/>
              </a:rPr>
              <a:t>données</a:t>
            </a:r>
            <a:r>
              <a:rPr lang="en-US" sz="2000" spc="23">
                <a:solidFill>
                  <a:srgbClr val="545454"/>
                </a:solidFill>
                <a:latin typeface="Avenir Next LT Pro" panose="020B0504020202020204" pitchFamily="34" charset="0"/>
              </a:rPr>
              <a:t> Airflow </a:t>
            </a:r>
            <a:r>
              <a:rPr lang="en-US" sz="2000" spc="23" err="1">
                <a:solidFill>
                  <a:srgbClr val="545454"/>
                </a:solidFill>
                <a:latin typeface="Avenir Next LT Pro" panose="020B0504020202020204" pitchFamily="34" charset="0"/>
              </a:rPr>
              <a:t>en</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exécutant</a:t>
            </a:r>
            <a:r>
              <a:rPr lang="en-US" sz="2000" spc="23">
                <a:solidFill>
                  <a:srgbClr val="545454"/>
                </a:solidFill>
                <a:latin typeface="Avenir Next LT Pro" panose="020B0504020202020204" pitchFamily="34" charset="0"/>
              </a:rPr>
              <a:t> la </a:t>
            </a:r>
            <a:r>
              <a:rPr lang="en-US" sz="2000" spc="23" err="1">
                <a:solidFill>
                  <a:srgbClr val="545454"/>
                </a:solidFill>
                <a:latin typeface="Avenir Next LT Pro" panose="020B0504020202020204" pitchFamily="34" charset="0"/>
              </a:rPr>
              <a:t>commande</a:t>
            </a:r>
            <a:r>
              <a:rPr lang="en-US" sz="2000" spc="23">
                <a:solidFill>
                  <a:srgbClr val="545454"/>
                </a:solidFill>
                <a:latin typeface="Avenir Next LT Pro" panose="020B0504020202020204" pitchFamily="34" charset="0"/>
              </a:rPr>
              <a:t> </a:t>
            </a:r>
            <a:r>
              <a:rPr lang="en-US" sz="2000" spc="23" err="1">
                <a:solidFill>
                  <a:srgbClr val="545454"/>
                </a:solidFill>
                <a:latin typeface="Avenir Next LT Pro" panose="020B0504020202020204" pitchFamily="34" charset="0"/>
              </a:rPr>
              <a:t>suivante</a:t>
            </a:r>
            <a:endParaRPr lang="en-US" sz="2000" spc="23">
              <a:solidFill>
                <a:srgbClr val="545454"/>
              </a:solidFill>
              <a:latin typeface="Avenir Next LT Pro" panose="020B0504020202020204" pitchFamily="34" charset="0"/>
            </a:endParaRPr>
          </a:p>
          <a:p>
            <a:pPr>
              <a:lnSpc>
                <a:spcPts val="3761"/>
              </a:lnSpc>
            </a:pPr>
            <a:endParaRPr lang="en-US" sz="2000" spc="23">
              <a:solidFill>
                <a:srgbClr val="545454"/>
              </a:solidFill>
              <a:latin typeface="Avenir Next LT Pro" panose="020B0504020202020204" pitchFamily="34" charset="0"/>
            </a:endParaRPr>
          </a:p>
        </p:txBody>
      </p:sp>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4" name="Group 14"/>
          <p:cNvGrpSpPr/>
          <p:nvPr/>
        </p:nvGrpSpPr>
        <p:grpSpPr>
          <a:xfrm>
            <a:off x="4279581" y="4178554"/>
            <a:ext cx="9969818" cy="3194599"/>
            <a:chOff x="0" y="-189828"/>
            <a:chExt cx="2625796" cy="841375"/>
          </a:xfrm>
        </p:grpSpPr>
        <p:sp>
          <p:nvSpPr>
            <p:cNvPr id="15" name="Freeform 15"/>
            <p:cNvSpPr/>
            <p:nvPr/>
          </p:nvSpPr>
          <p:spPr>
            <a:xfrm>
              <a:off x="0" y="0"/>
              <a:ext cx="2562328" cy="461719"/>
            </a:xfrm>
            <a:custGeom>
              <a:avLst/>
              <a:gdLst/>
              <a:ahLst/>
              <a:cxnLst/>
              <a:rect l="l" t="t" r="r" b="b"/>
              <a:pathLst>
                <a:path w="2562328" h="461719">
                  <a:moveTo>
                    <a:pt x="40584" y="0"/>
                  </a:moveTo>
                  <a:lnTo>
                    <a:pt x="2521743" y="0"/>
                  </a:lnTo>
                  <a:cubicBezTo>
                    <a:pt x="2532507" y="0"/>
                    <a:pt x="2542830" y="4276"/>
                    <a:pt x="2550441" y="11887"/>
                  </a:cubicBezTo>
                  <a:cubicBezTo>
                    <a:pt x="2558052" y="19498"/>
                    <a:pt x="2562328" y="29821"/>
                    <a:pt x="2562328" y="40584"/>
                  </a:cubicBezTo>
                  <a:lnTo>
                    <a:pt x="2562328" y="421135"/>
                  </a:lnTo>
                  <a:cubicBezTo>
                    <a:pt x="2562328" y="431899"/>
                    <a:pt x="2558052" y="442222"/>
                    <a:pt x="2550441" y="449833"/>
                  </a:cubicBezTo>
                  <a:cubicBezTo>
                    <a:pt x="2542830" y="457444"/>
                    <a:pt x="2532507" y="461719"/>
                    <a:pt x="2521743" y="461719"/>
                  </a:cubicBezTo>
                  <a:lnTo>
                    <a:pt x="40584" y="461719"/>
                  </a:lnTo>
                  <a:cubicBezTo>
                    <a:pt x="18170" y="461719"/>
                    <a:pt x="0" y="443549"/>
                    <a:pt x="0" y="421135"/>
                  </a:cubicBezTo>
                  <a:lnTo>
                    <a:pt x="0" y="40584"/>
                  </a:lnTo>
                  <a:cubicBezTo>
                    <a:pt x="0" y="29821"/>
                    <a:pt x="4276" y="19498"/>
                    <a:pt x="11887" y="11887"/>
                  </a:cubicBezTo>
                  <a:cubicBezTo>
                    <a:pt x="19498" y="4276"/>
                    <a:pt x="29821" y="0"/>
                    <a:pt x="40584" y="0"/>
                  </a:cubicBezTo>
                  <a:close/>
                </a:path>
              </a:pathLst>
            </a:custGeom>
            <a:solidFill>
              <a:srgbClr val="3B3838"/>
            </a:solidFill>
            <a:ln w="38100">
              <a:solidFill>
                <a:srgbClr val="BBCBCD"/>
              </a:solidFill>
            </a:ln>
          </p:spPr>
        </p:sp>
        <p:sp>
          <p:nvSpPr>
            <p:cNvPr id="16" name="TextBox 16"/>
            <p:cNvSpPr txBox="1"/>
            <p:nvPr/>
          </p:nvSpPr>
          <p:spPr>
            <a:xfrm>
              <a:off x="0" y="-189828"/>
              <a:ext cx="2625796" cy="841375"/>
            </a:xfrm>
            <a:prstGeom prst="rect">
              <a:avLst/>
            </a:prstGeom>
          </p:spPr>
          <p:txBody>
            <a:bodyPr lIns="50800" tIns="50800" rIns="50800" bIns="50800" rtlCol="0" anchor="ctr"/>
            <a:lstStyle/>
            <a:p>
              <a:pPr>
                <a:lnSpc>
                  <a:spcPts val="2239"/>
                </a:lnSpc>
              </a:pPr>
              <a:endParaRPr>
                <a:latin typeface="Roboto Mono Regular" panose="020B0604020202020204" charset="0"/>
                <a:ea typeface="Roboto Mono Regular" panose="020B0604020202020204" charset="0"/>
              </a:endParaRPr>
            </a:p>
            <a:p>
              <a:pPr>
                <a:lnSpc>
                  <a:spcPts val="2239"/>
                </a:lnSpc>
              </a:pPr>
              <a:r>
                <a:rPr lang="en-US" sz="1599">
                  <a:solidFill>
                    <a:srgbClr val="FFFFFF"/>
                  </a:solidFill>
                  <a:latin typeface="Roboto Mono Regular" panose="020B0604020202020204" charset="0"/>
                  <a:ea typeface="Roboto Mono Regular" panose="020B0604020202020204" charset="0"/>
                </a:rPr>
                <a:t> executor = </a:t>
              </a:r>
              <a:r>
                <a:rPr lang="en-US" sz="1599" err="1">
                  <a:solidFill>
                    <a:srgbClr val="E9462C"/>
                  </a:solidFill>
                  <a:latin typeface="Roboto Mono Regular" panose="020B0604020202020204" charset="0"/>
                  <a:ea typeface="Roboto Mono Regular" panose="020B0604020202020204" charset="0"/>
                </a:rPr>
                <a:t>LocalExecutor</a:t>
              </a:r>
              <a:endParaRPr lang="en-US" sz="1599">
                <a:solidFill>
                  <a:srgbClr val="E9462C"/>
                </a:solidFill>
                <a:latin typeface="Roboto Mono Regular" panose="020B0604020202020204" charset="0"/>
                <a:ea typeface="Roboto Mono Regular" panose="020B0604020202020204" charset="0"/>
              </a:endParaRPr>
            </a:p>
            <a:p>
              <a:pPr>
                <a:lnSpc>
                  <a:spcPts val="2239"/>
                </a:lnSpc>
              </a:pPr>
              <a:r>
                <a:rPr lang="en-US" sz="1599">
                  <a:solidFill>
                    <a:srgbClr val="FFFFFF"/>
                  </a:solidFill>
                  <a:latin typeface="Roboto Mono Regular" panose="020B0604020202020204" charset="0"/>
                  <a:ea typeface="Roboto Mono Regular" panose="020B0604020202020204" charset="0"/>
                </a:rPr>
                <a:t> </a:t>
              </a:r>
              <a:r>
                <a:rPr lang="en-US" sz="1599" err="1">
                  <a:solidFill>
                    <a:srgbClr val="FFFFFF"/>
                  </a:solidFill>
                  <a:latin typeface="Roboto Mono Regular" panose="020B0604020202020204" charset="0"/>
                  <a:ea typeface="Roboto Mono Regular" panose="020B0604020202020204" charset="0"/>
                </a:rPr>
                <a:t>sql_alchemy_conn</a:t>
              </a:r>
              <a:r>
                <a:rPr lang="en-US" sz="1599">
                  <a:solidFill>
                    <a:srgbClr val="FFFFFF"/>
                  </a:solidFill>
                  <a:latin typeface="Roboto Mono Regular" panose="020B0604020202020204" charset="0"/>
                  <a:ea typeface="Roboto Mono Regular" panose="020B0604020202020204" charset="0"/>
                </a:rPr>
                <a:t> =</a:t>
              </a:r>
              <a:r>
                <a:rPr lang="en-US" sz="1599">
                  <a:solidFill>
                    <a:srgbClr val="E9462C"/>
                  </a:solidFill>
                  <a:latin typeface="Roboto Mono Regular" panose="020B0604020202020204" charset="0"/>
                  <a:ea typeface="Roboto Mono Regular" panose="020B0604020202020204" charset="0"/>
                </a:rPr>
                <a:t>postgresql</a:t>
              </a:r>
              <a:r>
                <a:rPr lang="en-US" sz="1599">
                  <a:solidFill>
                    <a:srgbClr val="FFFFFF"/>
                  </a:solidFill>
                  <a:latin typeface="Roboto Mono Regular" panose="020B0604020202020204" charset="0"/>
                  <a:ea typeface="Roboto Mono Regular" panose="020B0604020202020204" charset="0"/>
                </a:rPr>
                <a:t>://username:password@hostname/database_name</a:t>
              </a:r>
            </a:p>
            <a:p>
              <a:pPr>
                <a:lnSpc>
                  <a:spcPts val="2239"/>
                </a:lnSpc>
              </a:pPr>
              <a:endParaRPr lang="en-US" sz="1599">
                <a:solidFill>
                  <a:srgbClr val="FFFFFF"/>
                </a:solidFill>
                <a:latin typeface="Roboto Mono Regular" panose="020B0604020202020204" charset="0"/>
                <a:ea typeface="Roboto Mono Regular" panose="020B0604020202020204" charset="0"/>
              </a:endParaRPr>
            </a:p>
          </p:txBody>
        </p:sp>
      </p:grpSp>
      <p:grpSp>
        <p:nvGrpSpPr>
          <p:cNvPr id="17" name="Group 17"/>
          <p:cNvGrpSpPr/>
          <p:nvPr/>
        </p:nvGrpSpPr>
        <p:grpSpPr>
          <a:xfrm>
            <a:off x="4279581" y="6479685"/>
            <a:ext cx="9728838" cy="3266929"/>
            <a:chOff x="0" y="-199353"/>
            <a:chExt cx="2562328" cy="860425"/>
          </a:xfrm>
        </p:grpSpPr>
        <p:sp>
          <p:nvSpPr>
            <p:cNvPr id="18" name="Freeform 18"/>
            <p:cNvSpPr/>
            <p:nvPr/>
          </p:nvSpPr>
          <p:spPr>
            <a:xfrm>
              <a:off x="0" y="0"/>
              <a:ext cx="2562328" cy="461719"/>
            </a:xfrm>
            <a:custGeom>
              <a:avLst/>
              <a:gdLst/>
              <a:ahLst/>
              <a:cxnLst/>
              <a:rect l="l" t="t" r="r" b="b"/>
              <a:pathLst>
                <a:path w="2562328" h="461719">
                  <a:moveTo>
                    <a:pt x="40584" y="0"/>
                  </a:moveTo>
                  <a:lnTo>
                    <a:pt x="2521743" y="0"/>
                  </a:lnTo>
                  <a:cubicBezTo>
                    <a:pt x="2532507" y="0"/>
                    <a:pt x="2542830" y="4276"/>
                    <a:pt x="2550441" y="11887"/>
                  </a:cubicBezTo>
                  <a:cubicBezTo>
                    <a:pt x="2558052" y="19498"/>
                    <a:pt x="2562328" y="29821"/>
                    <a:pt x="2562328" y="40584"/>
                  </a:cubicBezTo>
                  <a:lnTo>
                    <a:pt x="2562328" y="421135"/>
                  </a:lnTo>
                  <a:cubicBezTo>
                    <a:pt x="2562328" y="431899"/>
                    <a:pt x="2558052" y="442222"/>
                    <a:pt x="2550441" y="449833"/>
                  </a:cubicBezTo>
                  <a:cubicBezTo>
                    <a:pt x="2542830" y="457444"/>
                    <a:pt x="2532507" y="461719"/>
                    <a:pt x="2521743" y="461719"/>
                  </a:cubicBezTo>
                  <a:lnTo>
                    <a:pt x="40584" y="461719"/>
                  </a:lnTo>
                  <a:cubicBezTo>
                    <a:pt x="18170" y="461719"/>
                    <a:pt x="0" y="443549"/>
                    <a:pt x="0" y="421135"/>
                  </a:cubicBezTo>
                  <a:lnTo>
                    <a:pt x="0" y="40584"/>
                  </a:lnTo>
                  <a:cubicBezTo>
                    <a:pt x="0" y="29821"/>
                    <a:pt x="4276" y="19498"/>
                    <a:pt x="11887" y="11887"/>
                  </a:cubicBezTo>
                  <a:cubicBezTo>
                    <a:pt x="19498" y="4276"/>
                    <a:pt x="29821" y="0"/>
                    <a:pt x="40584" y="0"/>
                  </a:cubicBezTo>
                  <a:close/>
                </a:path>
              </a:pathLst>
            </a:custGeom>
            <a:solidFill>
              <a:srgbClr val="3B3838"/>
            </a:solidFill>
            <a:ln w="38100">
              <a:solidFill>
                <a:srgbClr val="BBCBCD"/>
              </a:solidFill>
            </a:ln>
          </p:spPr>
        </p:sp>
        <p:sp>
          <p:nvSpPr>
            <p:cNvPr id="19" name="TextBox 19"/>
            <p:cNvSpPr txBox="1"/>
            <p:nvPr/>
          </p:nvSpPr>
          <p:spPr>
            <a:xfrm>
              <a:off x="839989" y="-199353"/>
              <a:ext cx="812800" cy="860425"/>
            </a:xfrm>
            <a:prstGeom prst="rect">
              <a:avLst/>
            </a:prstGeom>
          </p:spPr>
          <p:txBody>
            <a:bodyPr lIns="50800" tIns="50800" rIns="50800" bIns="50800" rtlCol="0" anchor="ctr"/>
            <a:lstStyle/>
            <a:p>
              <a:pPr algn="ctr">
                <a:lnSpc>
                  <a:spcPts val="2520"/>
                </a:lnSpc>
              </a:pPr>
              <a:r>
                <a:rPr lang="en-US" sz="1800">
                  <a:solidFill>
                    <a:srgbClr val="FFFFFF"/>
                  </a:solidFill>
                  <a:latin typeface="Roboto Mono Regular"/>
                </a:rPr>
                <a:t>airflow </a:t>
              </a:r>
              <a:r>
                <a:rPr lang="en-US" sz="1800" err="1">
                  <a:solidFill>
                    <a:srgbClr val="FFFFFF"/>
                  </a:solidFill>
                  <a:latin typeface="Roboto Mono Regular"/>
                </a:rPr>
                <a:t>initdb</a:t>
              </a:r>
              <a:endParaRPr lang="en-US" sz="1800">
                <a:solidFill>
                  <a:srgbClr val="FFFFFF"/>
                </a:solidFill>
                <a:latin typeface="Roboto Mono Regular"/>
              </a:endParaRPr>
            </a:p>
          </p:txBody>
        </p:sp>
      </p:grpSp>
      <p:sp>
        <p:nvSpPr>
          <p:cNvPr id="28" name="Espace réservé du numéro de diapositive 24">
            <a:extLst>
              <a:ext uri="{FF2B5EF4-FFF2-40B4-BE49-F238E27FC236}">
                <a16:creationId xmlns:a16="http://schemas.microsoft.com/office/drawing/2014/main" id="{1598AFFC-70E6-A948-6B5B-D544BE4C6C0A}"/>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91</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dissolv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dissolv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dissolv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
                                            <p:txEl>
                                              <p:pRg st="8" end="8"/>
                                            </p:txEl>
                                          </p:spTgt>
                                        </p:tgtEl>
                                        <p:attrNameLst>
                                          <p:attrName>style.visibility</p:attrName>
                                        </p:attrNameLst>
                                      </p:cBhvr>
                                      <p:to>
                                        <p:strVal val="visible"/>
                                      </p:to>
                                    </p:set>
                                    <p:animEffect transition="in" filter="dissolve">
                                      <p:cBhvr>
                                        <p:cTn id="32" dur="500"/>
                                        <p:tgtEl>
                                          <p:spTgt spid="11">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EXÉCUTEURS </a:t>
            </a:r>
            <a:r>
              <a:rPr lang="en-US" sz="3200" b="1" spc="54">
                <a:solidFill>
                  <a:srgbClr val="62A0DF"/>
                </a:solidFill>
                <a:latin typeface="Avenir Next LT Pro" panose="020B0504020202020204" pitchFamily="34" charset="0"/>
              </a:rPr>
              <a:t>LOCAUX</a:t>
            </a:r>
            <a:r>
              <a:rPr lang="en-US" sz="3200" b="1" spc="54">
                <a:solidFill>
                  <a:srgbClr val="545454"/>
                </a:solidFill>
                <a:latin typeface="Avenir Next LT Pro" panose="020B0504020202020204" pitchFamily="34" charset="0"/>
              </a:rPr>
              <a:t> AVEC POSTGRESQL</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1" name="TextBox 11"/>
          <p:cNvSpPr txBox="1"/>
          <p:nvPr/>
        </p:nvSpPr>
        <p:spPr>
          <a:xfrm>
            <a:off x="1336030" y="2389342"/>
            <a:ext cx="15351870" cy="11938205"/>
          </a:xfrm>
          <a:prstGeom prst="rect">
            <a:avLst/>
          </a:prstGeom>
        </p:spPr>
        <p:txBody>
          <a:bodyPr lIns="0" tIns="0" rIns="0" bIns="0" rtlCol="0" anchor="t">
            <a:spAutoFit/>
          </a:bodyPr>
          <a:lstStyle/>
          <a:p>
            <a:pPr>
              <a:lnSpc>
                <a:spcPct val="200000"/>
              </a:lnSpc>
            </a:pPr>
            <a:r>
              <a:rPr lang="en-US" sz="2800" spc="23" err="1">
                <a:solidFill>
                  <a:srgbClr val="545454"/>
                </a:solidFill>
                <a:latin typeface="Avenir Next LT Pro" panose="020B0504020202020204" pitchFamily="34" charset="0"/>
              </a:rPr>
              <a:t>Démarrez</a:t>
            </a:r>
            <a:r>
              <a:rPr lang="en-US" sz="2800" spc="23">
                <a:solidFill>
                  <a:srgbClr val="545454"/>
                </a:solidFill>
                <a:latin typeface="Avenir Next LT Pro" panose="020B0504020202020204" pitchFamily="34" charset="0"/>
              </a:rPr>
              <a:t> le </a:t>
            </a:r>
            <a:r>
              <a:rPr lang="en-US" sz="2800" spc="23" err="1">
                <a:solidFill>
                  <a:srgbClr val="545454"/>
                </a:solidFill>
                <a:latin typeface="Avenir Next LT Pro" panose="020B0504020202020204" pitchFamily="34" charset="0"/>
              </a:rPr>
              <a:t>serveur</a:t>
            </a:r>
            <a:r>
              <a:rPr lang="en-US" sz="2800" spc="23">
                <a:solidFill>
                  <a:srgbClr val="545454"/>
                </a:solidFill>
                <a:latin typeface="Avenir Next LT Pro" panose="020B0504020202020204" pitchFamily="34" charset="0"/>
              </a:rPr>
              <a:t> Airflow </a:t>
            </a:r>
            <a:r>
              <a:rPr lang="en-US" sz="2800" spc="23" err="1">
                <a:solidFill>
                  <a:srgbClr val="545454"/>
                </a:solidFill>
                <a:latin typeface="Avenir Next LT Pro" panose="020B0504020202020204" pitchFamily="34" charset="0"/>
              </a:rPr>
              <a:t>en</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exécutant</a:t>
            </a:r>
            <a:r>
              <a:rPr lang="en-US" sz="2800" spc="23">
                <a:solidFill>
                  <a:srgbClr val="545454"/>
                </a:solidFill>
                <a:latin typeface="Avenir Next LT Pro" panose="020B0504020202020204" pitchFamily="34" charset="0"/>
              </a:rPr>
              <a:t> la </a:t>
            </a:r>
            <a:r>
              <a:rPr lang="en-US" sz="2800" spc="23" err="1">
                <a:solidFill>
                  <a:srgbClr val="545454"/>
                </a:solidFill>
                <a:latin typeface="Avenir Next LT Pro" panose="020B0504020202020204" pitchFamily="34" charset="0"/>
              </a:rPr>
              <a:t>commande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suivante</a:t>
            </a:r>
            <a:r>
              <a:rPr lang="en-US" sz="2800" spc="23">
                <a:solidFill>
                  <a:srgbClr val="545454"/>
                </a:solidFill>
                <a:latin typeface="Avenir Next LT Pro" panose="020B0504020202020204" pitchFamily="34" charset="0"/>
              </a:rPr>
              <a:t> :</a:t>
            </a: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a:p>
            <a:pPr>
              <a:lnSpc>
                <a:spcPct val="200000"/>
              </a:lnSpc>
            </a:pPr>
            <a:endParaRPr lang="en-US" sz="2800" spc="23">
              <a:solidFill>
                <a:srgbClr val="545454"/>
              </a:solidFill>
              <a:latin typeface="Avenir Next LT Pro" panose="020B0504020202020204" pitchFamily="34" charset="0"/>
            </a:endParaRPr>
          </a:p>
        </p:txBody>
      </p:sp>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4" name="Group 14"/>
          <p:cNvGrpSpPr/>
          <p:nvPr/>
        </p:nvGrpSpPr>
        <p:grpSpPr>
          <a:xfrm>
            <a:off x="4825374" y="2860392"/>
            <a:ext cx="8637251" cy="3266924"/>
            <a:chOff x="0" y="-241279"/>
            <a:chExt cx="2274832" cy="860425"/>
          </a:xfrm>
        </p:grpSpPr>
        <p:sp>
          <p:nvSpPr>
            <p:cNvPr id="15" name="Freeform 15"/>
            <p:cNvSpPr/>
            <p:nvPr/>
          </p:nvSpPr>
          <p:spPr>
            <a:xfrm>
              <a:off x="0" y="0"/>
              <a:ext cx="2274832" cy="377867"/>
            </a:xfrm>
            <a:custGeom>
              <a:avLst/>
              <a:gdLst/>
              <a:ahLst/>
              <a:cxnLst/>
              <a:rect l="l" t="t" r="r" b="b"/>
              <a:pathLst>
                <a:path w="2274832" h="377867">
                  <a:moveTo>
                    <a:pt x="45713" y="0"/>
                  </a:moveTo>
                  <a:lnTo>
                    <a:pt x="2229119" y="0"/>
                  </a:lnTo>
                  <a:cubicBezTo>
                    <a:pt x="2254366" y="0"/>
                    <a:pt x="2274832" y="20467"/>
                    <a:pt x="2274832" y="45713"/>
                  </a:cubicBezTo>
                  <a:lnTo>
                    <a:pt x="2274832" y="332153"/>
                  </a:lnTo>
                  <a:cubicBezTo>
                    <a:pt x="2274832" y="357400"/>
                    <a:pt x="2254366" y="377867"/>
                    <a:pt x="2229119" y="377867"/>
                  </a:cubicBezTo>
                  <a:lnTo>
                    <a:pt x="45713" y="377867"/>
                  </a:lnTo>
                  <a:cubicBezTo>
                    <a:pt x="20467" y="377867"/>
                    <a:pt x="0" y="357400"/>
                    <a:pt x="0" y="332153"/>
                  </a:cubicBezTo>
                  <a:lnTo>
                    <a:pt x="0" y="45713"/>
                  </a:lnTo>
                  <a:cubicBezTo>
                    <a:pt x="0" y="20467"/>
                    <a:pt x="20467" y="0"/>
                    <a:pt x="45713" y="0"/>
                  </a:cubicBezTo>
                  <a:close/>
                </a:path>
              </a:pathLst>
            </a:custGeom>
            <a:solidFill>
              <a:srgbClr val="3B3838"/>
            </a:solidFill>
            <a:ln w="38100">
              <a:solidFill>
                <a:srgbClr val="BBCBCD"/>
              </a:solidFill>
            </a:ln>
          </p:spPr>
        </p:sp>
        <p:sp>
          <p:nvSpPr>
            <p:cNvPr id="16" name="TextBox 16"/>
            <p:cNvSpPr txBox="1"/>
            <p:nvPr/>
          </p:nvSpPr>
          <p:spPr>
            <a:xfrm>
              <a:off x="615619" y="-241279"/>
              <a:ext cx="812800" cy="860425"/>
            </a:xfrm>
            <a:prstGeom prst="rect">
              <a:avLst/>
            </a:prstGeom>
          </p:spPr>
          <p:txBody>
            <a:bodyPr lIns="50800" tIns="50800" rIns="50800" bIns="50800" rtlCol="0" anchor="ctr"/>
            <a:lstStyle/>
            <a:p>
              <a:pPr algn="ctr">
                <a:lnSpc>
                  <a:spcPts val="2520"/>
                </a:lnSpc>
              </a:pPr>
              <a:r>
                <a:rPr lang="en-US" sz="1800">
                  <a:solidFill>
                    <a:srgbClr val="FFFFFF"/>
                  </a:solidFill>
                  <a:latin typeface="Roboto Mono Regular" panose="020B0604020202020204" charset="0"/>
                  <a:ea typeface="Roboto Mono Regular" panose="020B0604020202020204" charset="0"/>
                </a:rPr>
                <a:t>airflow webserver -p &lt;</a:t>
              </a:r>
              <a:r>
                <a:rPr lang="en-US" sz="1800" err="1">
                  <a:solidFill>
                    <a:srgbClr val="FFFFFF"/>
                  </a:solidFill>
                  <a:latin typeface="Roboto Mono Regular" panose="020B0604020202020204" charset="0"/>
                  <a:ea typeface="Roboto Mono Regular" panose="020B0604020202020204" charset="0"/>
                </a:rPr>
                <a:t>num_port</a:t>
              </a:r>
              <a:r>
                <a:rPr lang="en-US" sz="1800">
                  <a:solidFill>
                    <a:srgbClr val="FFFFFF"/>
                  </a:solidFill>
                  <a:latin typeface="Roboto Mono Regular" panose="020B0604020202020204" charset="0"/>
                  <a:ea typeface="Roboto Mono Regular" panose="020B0604020202020204" charset="0"/>
                </a:rPr>
                <a:t>&gt;</a:t>
              </a:r>
            </a:p>
          </p:txBody>
        </p:sp>
      </p:grpSp>
      <p:sp>
        <p:nvSpPr>
          <p:cNvPr id="25" name="Espace réservé du numéro de diapositive 24">
            <a:extLst>
              <a:ext uri="{FF2B5EF4-FFF2-40B4-BE49-F238E27FC236}">
                <a16:creationId xmlns:a16="http://schemas.microsoft.com/office/drawing/2014/main" id="{CD8CFF78-414C-F989-51F1-6B1394EDE168}"/>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92</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463696"/>
            <a:ext cx="18117054" cy="436017"/>
          </a:xfrm>
          <a:prstGeom prst="rect">
            <a:avLst/>
          </a:prstGeom>
        </p:spPr>
        <p:txBody>
          <a:bodyPr lIns="0" tIns="0" rIns="0" bIns="0" rtlCol="0" anchor="t">
            <a:spAutoFit/>
          </a:bodyPr>
          <a:lstStyle/>
          <a:p>
            <a:pPr>
              <a:lnSpc>
                <a:spcPts val="3360"/>
              </a:lnSpc>
            </a:pPr>
            <a:r>
              <a:rPr lang="en-US" sz="3200" b="1" spc="54">
                <a:solidFill>
                  <a:srgbClr val="545454"/>
                </a:solidFill>
                <a:latin typeface="Avenir Next LT Pro" panose="020B0504020202020204" pitchFamily="34" charset="0"/>
              </a:rPr>
              <a:t>EXÉCUTEURS </a:t>
            </a:r>
            <a:r>
              <a:rPr lang="en-US" sz="3200" b="1" spc="54">
                <a:solidFill>
                  <a:srgbClr val="62A0DF"/>
                </a:solidFill>
                <a:latin typeface="Avenir Next LT Pro" panose="020B0504020202020204" pitchFamily="34" charset="0"/>
              </a:rPr>
              <a:t>LOCAUX</a:t>
            </a:r>
            <a:r>
              <a:rPr lang="en-US" sz="3200" b="1" spc="54">
                <a:solidFill>
                  <a:srgbClr val="545454"/>
                </a:solidFill>
                <a:latin typeface="Avenir Next LT Pro" panose="020B0504020202020204" pitchFamily="34" charset="0"/>
              </a:rPr>
              <a:t> AVEC POSTGRESQL</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1" name="TextBox 11"/>
          <p:cNvSpPr txBox="1"/>
          <p:nvPr/>
        </p:nvSpPr>
        <p:spPr>
          <a:xfrm>
            <a:off x="1336030" y="3052728"/>
            <a:ext cx="15351870" cy="12553758"/>
          </a:xfrm>
          <a:prstGeom prst="rect">
            <a:avLst/>
          </a:prstGeom>
        </p:spPr>
        <p:txBody>
          <a:bodyPr lIns="0" tIns="0" rIns="0" bIns="0" rtlCol="0" anchor="t">
            <a:spAutoFit/>
          </a:bodyPr>
          <a:lstStyle/>
          <a:p>
            <a:pPr>
              <a:lnSpc>
                <a:spcPct val="200000"/>
              </a:lnSpc>
            </a:pPr>
            <a:r>
              <a:rPr lang="en-US" sz="2800" spc="23">
                <a:solidFill>
                  <a:srgbClr val="545454"/>
                </a:solidFill>
                <a:latin typeface="Avenir Next LT Pro" panose="020B0504020202020204" pitchFamily="34" charset="0"/>
              </a:rPr>
              <a:t>Pour </a:t>
            </a:r>
            <a:r>
              <a:rPr lang="en-US" sz="2800" spc="23" err="1">
                <a:solidFill>
                  <a:srgbClr val="545454"/>
                </a:solidFill>
                <a:latin typeface="Avenir Next LT Pro" panose="020B0504020202020204" pitchFamily="34" charset="0"/>
              </a:rPr>
              <a:t>configurer</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l'exécuteur</a:t>
            </a:r>
            <a:r>
              <a:rPr lang="en-US" sz="2800" spc="23">
                <a:solidFill>
                  <a:srgbClr val="545454"/>
                </a:solidFill>
                <a:latin typeface="Avenir Next LT Pro" panose="020B0504020202020204" pitchFamily="34" charset="0"/>
              </a:rPr>
              <a:t> local dans un </a:t>
            </a:r>
            <a:r>
              <a:rPr lang="en-US" sz="2800" spc="23" err="1">
                <a:solidFill>
                  <a:srgbClr val="545454"/>
                </a:solidFill>
                <a:latin typeface="Avenir Next LT Pro" panose="020B0504020202020204" pitchFamily="34" charset="0"/>
              </a:rPr>
              <a:t>fichier</a:t>
            </a:r>
            <a:r>
              <a:rPr lang="en-US" sz="2800" spc="23">
                <a:solidFill>
                  <a:srgbClr val="545454"/>
                </a:solidFill>
                <a:latin typeface="Avenir Next LT Pro" panose="020B0504020202020204" pitchFamily="34" charset="0"/>
              </a:rPr>
              <a:t> docker-</a:t>
            </a:r>
            <a:r>
              <a:rPr lang="en-US" sz="2800" spc="23" err="1">
                <a:solidFill>
                  <a:srgbClr val="545454"/>
                </a:solidFill>
                <a:latin typeface="Avenir Next LT Pro" panose="020B0504020202020204" pitchFamily="34" charset="0"/>
              </a:rPr>
              <a:t>compose.yaml</a:t>
            </a:r>
            <a:r>
              <a:rPr lang="en-US" sz="2800" spc="23">
                <a:solidFill>
                  <a:srgbClr val="545454"/>
                </a:solidFill>
                <a:latin typeface="Avenir Next LT Pro" panose="020B0504020202020204" pitchFamily="34" charset="0"/>
              </a:rPr>
              <a:t>, il </a:t>
            </a:r>
            <a:r>
              <a:rPr lang="en-US" sz="2800" spc="23" err="1">
                <a:solidFill>
                  <a:srgbClr val="545454"/>
                </a:solidFill>
                <a:latin typeface="Avenir Next LT Pro" panose="020B0504020202020204" pitchFamily="34" charset="0"/>
              </a:rPr>
              <a:t>suffit</a:t>
            </a:r>
            <a:r>
              <a:rPr lang="en-US" sz="2800" spc="23">
                <a:solidFill>
                  <a:srgbClr val="545454"/>
                </a:solidFill>
                <a:latin typeface="Avenir Next LT Pro" panose="020B0504020202020204" pitchFamily="34" charset="0"/>
              </a:rPr>
              <a:t> de : </a:t>
            </a:r>
          </a:p>
          <a:p>
            <a:pPr marL="388620" lvl="1" indent="-194310">
              <a:lnSpc>
                <a:spcPct val="200000"/>
              </a:lnSpc>
              <a:buFont typeface="Arial"/>
              <a:buChar char="•"/>
            </a:pPr>
            <a:r>
              <a:rPr lang="en-US" sz="2000" spc="23" err="1">
                <a:solidFill>
                  <a:srgbClr val="545454"/>
                </a:solidFill>
                <a:latin typeface="Avenir Next LT Pro" panose="020B0504020202020204" pitchFamily="34" charset="0"/>
              </a:rPr>
              <a:t>Remplacer</a:t>
            </a:r>
            <a:r>
              <a:rPr lang="en-US" sz="2000" spc="23">
                <a:solidFill>
                  <a:srgbClr val="545454"/>
                </a:solidFill>
                <a:latin typeface="Avenir Next LT Pro" panose="020B0504020202020204" pitchFamily="34" charset="0"/>
              </a:rPr>
              <a:t> : </a:t>
            </a:r>
            <a:r>
              <a:rPr lang="en-US" sz="2000" b="1" spc="23">
                <a:solidFill>
                  <a:srgbClr val="545454"/>
                </a:solidFill>
                <a:latin typeface="Avenir Next LT Pro" panose="020B0504020202020204" pitchFamily="34" charset="0"/>
              </a:rPr>
              <a:t>'AIRFLOW__CORE__EXECUTOR: </a:t>
            </a:r>
            <a:r>
              <a:rPr lang="en-US" sz="2000" b="1" spc="23" err="1">
                <a:solidFill>
                  <a:srgbClr val="545454"/>
                </a:solidFill>
                <a:latin typeface="Avenir Next LT Pro" panose="020B0504020202020204" pitchFamily="34" charset="0"/>
              </a:rPr>
              <a:t>CeleryExecutor</a:t>
            </a:r>
            <a:r>
              <a:rPr lang="en-US" sz="2000" b="1" spc="23">
                <a:solidFill>
                  <a:srgbClr val="545454"/>
                </a:solidFill>
                <a:latin typeface="Avenir Next LT Pro" panose="020B0504020202020204" pitchFamily="34" charset="0"/>
              </a:rPr>
              <a:t>' </a:t>
            </a:r>
            <a:r>
              <a:rPr lang="en-US" sz="2000" spc="23">
                <a:solidFill>
                  <a:srgbClr val="545454"/>
                </a:solidFill>
                <a:latin typeface="Avenir Next LT Pro" panose="020B0504020202020204" pitchFamily="34" charset="0"/>
              </a:rPr>
              <a:t>avec </a:t>
            </a:r>
            <a:r>
              <a:rPr lang="en-US" sz="2000" b="1" spc="23">
                <a:solidFill>
                  <a:srgbClr val="545454"/>
                </a:solidFill>
                <a:latin typeface="Avenir Next LT Pro" panose="020B0504020202020204" pitchFamily="34" charset="0"/>
              </a:rPr>
              <a:t>'AIRFLOW__CORE__EXECUTOR: </a:t>
            </a:r>
            <a:r>
              <a:rPr lang="en-US" sz="2000" b="1" spc="23" err="1">
                <a:solidFill>
                  <a:srgbClr val="545454"/>
                </a:solidFill>
                <a:latin typeface="Avenir Next LT Pro" panose="020B0504020202020204" pitchFamily="34" charset="0"/>
              </a:rPr>
              <a:t>LocalExecutor</a:t>
            </a:r>
            <a:r>
              <a:rPr lang="en-US" sz="2000" b="1" spc="23">
                <a:solidFill>
                  <a:srgbClr val="545454"/>
                </a:solidFill>
                <a:latin typeface="Avenir Next LT Pro" panose="020B0504020202020204" pitchFamily="34" charset="0"/>
              </a:rPr>
              <a:t>'</a:t>
            </a: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a:p>
            <a:pPr>
              <a:lnSpc>
                <a:spcPct val="200000"/>
              </a:lnSpc>
            </a:pPr>
            <a:endParaRPr lang="en-US" sz="2800" b="1" spc="23">
              <a:solidFill>
                <a:srgbClr val="545454"/>
              </a:solidFill>
              <a:latin typeface="Avenir Next LT Pro" panose="020B0504020202020204" pitchFamily="34" charset="0"/>
            </a:endParaRPr>
          </a:p>
        </p:txBody>
      </p:sp>
      <p:pic>
        <p:nvPicPr>
          <p:cNvPr id="12" name="Picture 12"/>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3" name="Picture 13"/>
          <p:cNvPicPr>
            <a:picLocks noChangeAspect="1"/>
          </p:cNvPicPr>
          <p:nvPr/>
        </p:nvPicPr>
        <p:blipFill>
          <a:blip r:embed="rId5"/>
          <a:srcRect/>
          <a:stretch>
            <a:fillRect/>
          </a:stretch>
        </p:blipFill>
        <p:spPr>
          <a:xfrm>
            <a:off x="3466459" y="5256991"/>
            <a:ext cx="11091011" cy="2354011"/>
          </a:xfrm>
          <a:prstGeom prst="rect">
            <a:avLst/>
          </a:prstGeom>
        </p:spPr>
      </p:pic>
      <p:sp>
        <p:nvSpPr>
          <p:cNvPr id="15" name="TextBox 15"/>
          <p:cNvSpPr txBox="1"/>
          <p:nvPr/>
        </p:nvSpPr>
        <p:spPr>
          <a:xfrm>
            <a:off x="1336030" y="2362283"/>
            <a:ext cx="16364109" cy="300403"/>
          </a:xfrm>
          <a:prstGeom prst="rect">
            <a:avLst/>
          </a:prstGeom>
        </p:spPr>
        <p:txBody>
          <a:bodyPr lIns="0" tIns="0" rIns="0" bIns="0" rtlCol="0" anchor="t">
            <a:spAutoFit/>
          </a:bodyPr>
          <a:lstStyle/>
          <a:p>
            <a:pPr>
              <a:lnSpc>
                <a:spcPts val="2239"/>
              </a:lnSpc>
            </a:pPr>
            <a:r>
              <a:rPr lang="en-US" sz="2799" spc="36">
                <a:solidFill>
                  <a:srgbClr val="8CA9AD"/>
                </a:solidFill>
                <a:latin typeface="Avenir Next LT Pro" panose="020B0504020202020204" pitchFamily="34" charset="0"/>
              </a:rPr>
              <a:t>CONFIGURATION EXÉCUTEURS LOCAUX SUR DOCKER-COMPOSE.YAML</a:t>
            </a:r>
          </a:p>
        </p:txBody>
      </p:sp>
      <p:sp>
        <p:nvSpPr>
          <p:cNvPr id="24" name="Espace réservé du numéro de diapositive 24">
            <a:extLst>
              <a:ext uri="{FF2B5EF4-FFF2-40B4-BE49-F238E27FC236}">
                <a16:creationId xmlns:a16="http://schemas.microsoft.com/office/drawing/2014/main" id="{CEDBB6CD-A1E7-C0E2-4EA0-6D73202299CD}"/>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93</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dissolv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562121"/>
            <a:ext cx="18117054" cy="351571"/>
          </a:xfrm>
          <a:prstGeom prst="rect">
            <a:avLst/>
          </a:prstGeom>
        </p:spPr>
        <p:txBody>
          <a:bodyPr lIns="0" tIns="0" rIns="0" bIns="0" rtlCol="0" anchor="t">
            <a:spAutoFit/>
          </a:bodyPr>
          <a:lstStyle/>
          <a:p>
            <a:pPr>
              <a:lnSpc>
                <a:spcPts val="2560"/>
              </a:lnSpc>
            </a:pPr>
            <a:r>
              <a:rPr lang="en-US" sz="3200" b="1" spc="41">
                <a:solidFill>
                  <a:srgbClr val="62A0DF"/>
                </a:solidFill>
                <a:latin typeface="Avenir Next LT Pro" panose="020B0504020202020204" pitchFamily="34" charset="0"/>
              </a:rPr>
              <a:t>CONFIGURER</a:t>
            </a:r>
            <a:r>
              <a:rPr lang="en-US" sz="3200" b="1" spc="41">
                <a:solidFill>
                  <a:srgbClr val="545454"/>
                </a:solidFill>
                <a:latin typeface="Avenir Next LT Pro" panose="020B0504020202020204" pitchFamily="34" charset="0"/>
              </a:rPr>
              <a:t> UN DAG AVEC UN EXÉCUTEUR LOCAL ET POSTGRESQL</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68103"/>
            <a:ext cx="9727319" cy="3106962"/>
          </a:xfrm>
          <a:prstGeom prst="rect">
            <a:avLst/>
          </a:prstGeom>
        </p:spPr>
      </p:pic>
      <p:sp>
        <p:nvSpPr>
          <p:cNvPr id="11" name="TextBox 11"/>
          <p:cNvSpPr txBox="1"/>
          <p:nvPr/>
        </p:nvSpPr>
        <p:spPr>
          <a:xfrm>
            <a:off x="1336030" y="2391431"/>
            <a:ext cx="15351870" cy="6789359"/>
          </a:xfrm>
          <a:prstGeom prst="rect">
            <a:avLst/>
          </a:prstGeom>
        </p:spPr>
        <p:txBody>
          <a:bodyPr lIns="0" tIns="0" rIns="0" bIns="0" rtlCol="0" anchor="t">
            <a:spAutoFit/>
          </a:bodyPr>
          <a:lstStyle/>
          <a:p>
            <a:pPr>
              <a:lnSpc>
                <a:spcPts val="3761"/>
              </a:lnSpc>
            </a:pPr>
            <a:r>
              <a:rPr lang="en-US" sz="2800" spc="23">
                <a:solidFill>
                  <a:srgbClr val="545454"/>
                </a:solidFill>
                <a:latin typeface="Avenir Next LT Pro" panose="020B0504020202020204" pitchFamily="34" charset="0"/>
              </a:rPr>
              <a:t>Pour </a:t>
            </a:r>
            <a:r>
              <a:rPr lang="en-US" sz="2800" spc="23" err="1">
                <a:solidFill>
                  <a:srgbClr val="545454"/>
                </a:solidFill>
                <a:latin typeface="Avenir Next LT Pro" panose="020B0504020202020204" pitchFamily="34" charset="0"/>
              </a:rPr>
              <a:t>configurer</a:t>
            </a:r>
            <a:r>
              <a:rPr lang="en-US" sz="2800" spc="23">
                <a:solidFill>
                  <a:srgbClr val="545454"/>
                </a:solidFill>
                <a:latin typeface="Avenir Next LT Pro" panose="020B0504020202020204" pitchFamily="34" charset="0"/>
              </a:rPr>
              <a:t> un DAG avec les </a:t>
            </a:r>
            <a:r>
              <a:rPr lang="en-US" sz="2800" spc="23" err="1">
                <a:solidFill>
                  <a:srgbClr val="545454"/>
                </a:solidFill>
                <a:latin typeface="Avenir Next LT Pro" panose="020B0504020202020204" pitchFamily="34" charset="0"/>
              </a:rPr>
              <a:t>exécuteurs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locaux</a:t>
            </a:r>
            <a:r>
              <a:rPr lang="en-US" sz="2800" spc="23">
                <a:solidFill>
                  <a:srgbClr val="545454"/>
                </a:solidFill>
                <a:latin typeface="Avenir Next LT Pro" panose="020B0504020202020204" pitchFamily="34" charset="0"/>
              </a:rPr>
              <a:t> et PostgreSQL </a:t>
            </a:r>
            <a:r>
              <a:rPr lang="en-US" sz="2800" spc="23" err="1">
                <a:solidFill>
                  <a:srgbClr val="545454"/>
                </a:solidFill>
                <a:latin typeface="Avenir Next LT Pro" panose="020B0504020202020204" pitchFamily="34" charset="0"/>
              </a:rPr>
              <a:t>en</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utilisant</a:t>
            </a:r>
            <a:r>
              <a:rPr lang="en-US" sz="2800" spc="23">
                <a:solidFill>
                  <a:srgbClr val="545454"/>
                </a:solidFill>
                <a:latin typeface="Avenir Next LT Pro" panose="020B0504020202020204" pitchFamily="34" charset="0"/>
              </a:rPr>
              <a:t> Docker Compose, </a:t>
            </a:r>
            <a:r>
              <a:rPr lang="en-US" sz="2800" spc="23" err="1">
                <a:solidFill>
                  <a:srgbClr val="545454"/>
                </a:solidFill>
                <a:latin typeface="Avenir Next LT Pro" panose="020B0504020202020204" pitchFamily="34" charset="0"/>
              </a:rPr>
              <a:t>vous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pouvez</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suivre</a:t>
            </a:r>
            <a:r>
              <a:rPr lang="en-US" sz="2800" spc="23">
                <a:solidFill>
                  <a:srgbClr val="545454"/>
                </a:solidFill>
                <a:latin typeface="Avenir Next LT Pro" panose="020B0504020202020204" pitchFamily="34" charset="0"/>
              </a:rPr>
              <a:t> les étapes </a:t>
            </a:r>
          </a:p>
          <a:p>
            <a:pPr>
              <a:lnSpc>
                <a:spcPts val="3761"/>
              </a:lnSpc>
            </a:pPr>
            <a:r>
              <a:rPr lang="en-US" sz="2800" spc="23" err="1">
                <a:solidFill>
                  <a:srgbClr val="545454"/>
                </a:solidFill>
                <a:latin typeface="Avenir Next LT Pro" panose="020B0504020202020204" pitchFamily="34" charset="0"/>
              </a:rPr>
              <a:t>suivantes</a:t>
            </a:r>
            <a:r>
              <a:rPr lang="en-US" sz="2800" spc="23">
                <a:solidFill>
                  <a:srgbClr val="545454"/>
                </a:solidFill>
                <a:latin typeface="Avenir Next LT Pro" panose="020B0504020202020204" pitchFamily="34" charset="0"/>
              </a:rPr>
              <a:t> :</a:t>
            </a:r>
          </a:p>
          <a:p>
            <a:pPr marL="388620" lvl="1" indent="-194310">
              <a:lnSpc>
                <a:spcPts val="3761"/>
              </a:lnSpc>
              <a:buFont typeface="Arial"/>
              <a:buChar char="•"/>
            </a:pPr>
            <a:r>
              <a:rPr lang="en-US" sz="2800" spc="23" err="1">
                <a:solidFill>
                  <a:srgbClr val="545454"/>
                </a:solidFill>
                <a:latin typeface="Avenir Next LT Pro" panose="020B0504020202020204" pitchFamily="34" charset="0"/>
              </a:rPr>
              <a:t>Remplacer</a:t>
            </a:r>
            <a:r>
              <a:rPr lang="en-US" sz="2800" spc="23">
                <a:solidFill>
                  <a:srgbClr val="545454"/>
                </a:solidFill>
                <a:latin typeface="Avenir Next LT Pro" panose="020B0504020202020204" pitchFamily="34" charset="0"/>
              </a:rPr>
              <a:t> : </a:t>
            </a:r>
            <a:r>
              <a:rPr lang="en-US" sz="2000" b="1" spc="23">
                <a:solidFill>
                  <a:srgbClr val="545454"/>
                </a:solidFill>
                <a:latin typeface="Avenir Next LT Pro" panose="020B0504020202020204" pitchFamily="34" charset="0"/>
              </a:rPr>
              <a:t>'AIRFLOW__CORE__EXECUTOR: </a:t>
            </a:r>
            <a:r>
              <a:rPr lang="en-US" sz="2000" b="1" spc="23" err="1">
                <a:solidFill>
                  <a:srgbClr val="545454"/>
                </a:solidFill>
                <a:latin typeface="Avenir Next LT Pro" panose="020B0504020202020204" pitchFamily="34" charset="0"/>
              </a:rPr>
              <a:t>CeleryExecutor</a:t>
            </a:r>
            <a:r>
              <a:rPr lang="en-US" sz="2000" b="1" spc="23">
                <a:solidFill>
                  <a:srgbClr val="545454"/>
                </a:solidFill>
                <a:latin typeface="Avenir Next LT Pro" panose="020B0504020202020204" pitchFamily="34" charset="0"/>
              </a:rPr>
              <a:t>' </a:t>
            </a:r>
            <a:r>
              <a:rPr lang="en-US" sz="2000" spc="23">
                <a:solidFill>
                  <a:srgbClr val="545454"/>
                </a:solidFill>
                <a:latin typeface="Avenir Next LT Pro" panose="020B0504020202020204" pitchFamily="34" charset="0"/>
              </a:rPr>
              <a:t>avec </a:t>
            </a:r>
            <a:r>
              <a:rPr lang="en-US" sz="2000" b="1" spc="23">
                <a:solidFill>
                  <a:srgbClr val="545454"/>
                </a:solidFill>
                <a:latin typeface="Avenir Next LT Pro" panose="020B0504020202020204" pitchFamily="34" charset="0"/>
              </a:rPr>
              <a:t>'AIRFLOW__CORE__EXECUTOR: </a:t>
            </a:r>
            <a:r>
              <a:rPr lang="en-US" sz="2000" b="1" spc="23" err="1">
                <a:solidFill>
                  <a:srgbClr val="545454"/>
                </a:solidFill>
                <a:latin typeface="Avenir Next LT Pro" panose="020B0504020202020204" pitchFamily="34" charset="0"/>
              </a:rPr>
              <a:t>LocalExecutor</a:t>
            </a:r>
            <a:r>
              <a:rPr lang="en-US" sz="2000" b="1" spc="23">
                <a:solidFill>
                  <a:srgbClr val="545454"/>
                </a:solidFill>
                <a:latin typeface="Avenir Next LT Pro" panose="020B0504020202020204" pitchFamily="34" charset="0"/>
              </a:rPr>
              <a:t>'</a:t>
            </a: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marL="388620" lvl="1" indent="-194310">
              <a:lnSpc>
                <a:spcPts val="3761"/>
              </a:lnSpc>
              <a:buFont typeface="Arial"/>
              <a:buChar char="•"/>
            </a:pPr>
            <a:r>
              <a:rPr lang="en-US" sz="2800" spc="23" err="1">
                <a:solidFill>
                  <a:srgbClr val="545454"/>
                </a:solidFill>
                <a:latin typeface="Avenir Next LT Pro" panose="020B0504020202020204" pitchFamily="34" charset="0"/>
              </a:rPr>
              <a:t>Créer</a:t>
            </a:r>
            <a:r>
              <a:rPr lang="en-US" sz="2800" spc="23">
                <a:solidFill>
                  <a:srgbClr val="545454"/>
                </a:solidFill>
                <a:latin typeface="Avenir Next LT Pro" panose="020B0504020202020204" pitchFamily="34" charset="0"/>
              </a:rPr>
              <a:t> les dossiers </a:t>
            </a:r>
            <a:r>
              <a:rPr lang="en-US" sz="2800" spc="23" err="1">
                <a:solidFill>
                  <a:srgbClr val="545454"/>
                </a:solidFill>
                <a:latin typeface="Avenir Next LT Pro" panose="020B0504020202020204" pitchFamily="34" charset="0"/>
              </a:rPr>
              <a:t>nécessaires</a:t>
            </a:r>
            <a:r>
              <a:rPr lang="en-US" sz="2800" spc="23">
                <a:solidFill>
                  <a:srgbClr val="545454"/>
                </a:solidFill>
                <a:latin typeface="Avenir Next LT Pro" panose="020B0504020202020204" pitchFamily="34" charset="0"/>
              </a:rPr>
              <a:t> : </a:t>
            </a:r>
            <a:r>
              <a:rPr lang="en-US" sz="2800" spc="23" err="1">
                <a:solidFill>
                  <a:srgbClr val="545454"/>
                </a:solidFill>
                <a:latin typeface="Avenir Next LT Pro" panose="020B0504020202020204" pitchFamily="34" charset="0"/>
              </a:rPr>
              <a:t>Vous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devez</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créer</a:t>
            </a:r>
            <a:r>
              <a:rPr lang="en-US" sz="2800" spc="23">
                <a:solidFill>
                  <a:srgbClr val="545454"/>
                </a:solidFill>
                <a:latin typeface="Avenir Next LT Pro" panose="020B0504020202020204" pitchFamily="34" charset="0"/>
              </a:rPr>
              <a:t> les dossiers pour stocker les </a:t>
            </a:r>
            <a:r>
              <a:rPr lang="en-US" sz="2800" spc="23" err="1">
                <a:solidFill>
                  <a:srgbClr val="545454"/>
                </a:solidFill>
                <a:latin typeface="Avenir Next LT Pro" panose="020B0504020202020204" pitchFamily="34" charset="0"/>
              </a:rPr>
              <a:t>fichiers</a:t>
            </a:r>
            <a:r>
              <a:rPr lang="en-US" sz="2800" spc="23">
                <a:solidFill>
                  <a:srgbClr val="545454"/>
                </a:solidFill>
                <a:latin typeface="Avenir Next LT Pro" panose="020B0504020202020204" pitchFamily="34" charset="0"/>
              </a:rPr>
              <a:t> DAG et les </a:t>
            </a:r>
            <a:r>
              <a:rPr lang="en-US" sz="2800" spc="23" err="1">
                <a:solidFill>
                  <a:srgbClr val="545454"/>
                </a:solidFill>
                <a:latin typeface="Avenir Next LT Pro" panose="020B0504020202020204" pitchFamily="34" charset="0"/>
              </a:rPr>
              <a:t>fichiers</a:t>
            </a:r>
            <a:r>
              <a:rPr lang="en-US" sz="2800" spc="23">
                <a:solidFill>
                  <a:srgbClr val="545454"/>
                </a:solidFill>
                <a:latin typeface="Avenir Next LT Pro" panose="020B0504020202020204" pitchFamily="34" charset="0"/>
              </a:rPr>
              <a:t> de logs. Dans </a:t>
            </a:r>
            <a:r>
              <a:rPr lang="en-US" sz="2800" spc="23" err="1">
                <a:solidFill>
                  <a:srgbClr val="545454"/>
                </a:solidFill>
                <a:latin typeface="Avenir Next LT Pro" panose="020B0504020202020204" pitchFamily="34" charset="0"/>
              </a:rPr>
              <a:t>l'exemple</a:t>
            </a:r>
            <a:r>
              <a:rPr lang="en-US" sz="2800" spc="23">
                <a:solidFill>
                  <a:srgbClr val="545454"/>
                </a:solidFill>
                <a:latin typeface="Avenir Next LT Pro" panose="020B0504020202020204" pitchFamily="34" charset="0"/>
              </a:rPr>
              <a:t> ci-dessus, nous </a:t>
            </a:r>
            <a:r>
              <a:rPr lang="en-US" sz="2800" spc="23" err="1">
                <a:solidFill>
                  <a:srgbClr val="545454"/>
                </a:solidFill>
                <a:latin typeface="Avenir Next LT Pro" panose="020B0504020202020204" pitchFamily="34" charset="0"/>
              </a:rPr>
              <a:t>avons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utilisé</a:t>
            </a:r>
            <a:r>
              <a:rPr lang="en-US" sz="2800" spc="23">
                <a:solidFill>
                  <a:srgbClr val="545454"/>
                </a:solidFill>
                <a:latin typeface="Avenir Next LT Pro" panose="020B0504020202020204" pitchFamily="34" charset="0"/>
              </a:rPr>
              <a:t> les dossiers ./</a:t>
            </a:r>
            <a:r>
              <a:rPr lang="en-US" sz="2800" spc="23" err="1">
                <a:solidFill>
                  <a:srgbClr val="545454"/>
                </a:solidFill>
                <a:latin typeface="Avenir Next LT Pro" panose="020B0504020202020204" pitchFamily="34" charset="0"/>
              </a:rPr>
              <a:t>dags</a:t>
            </a:r>
            <a:r>
              <a:rPr lang="en-US" sz="2800" spc="23">
                <a:solidFill>
                  <a:srgbClr val="545454"/>
                </a:solidFill>
                <a:latin typeface="Avenir Next LT Pro" panose="020B0504020202020204" pitchFamily="34" charset="0"/>
              </a:rPr>
              <a:t> et ./logs.</a:t>
            </a: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p:txBody>
      </p:sp>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4" name="Picture 14"/>
          <p:cNvPicPr>
            <a:picLocks noChangeAspect="1"/>
          </p:cNvPicPr>
          <p:nvPr/>
        </p:nvPicPr>
        <p:blipFill>
          <a:blip r:embed="rId5"/>
          <a:srcRect/>
          <a:stretch>
            <a:fillRect/>
          </a:stretch>
        </p:blipFill>
        <p:spPr>
          <a:xfrm>
            <a:off x="4536549" y="4459498"/>
            <a:ext cx="9214902" cy="1955816"/>
          </a:xfrm>
          <a:prstGeom prst="rect">
            <a:avLst/>
          </a:prstGeom>
        </p:spPr>
      </p:pic>
      <p:grpSp>
        <p:nvGrpSpPr>
          <p:cNvPr id="15" name="Group 15"/>
          <p:cNvGrpSpPr/>
          <p:nvPr/>
        </p:nvGrpSpPr>
        <p:grpSpPr>
          <a:xfrm>
            <a:off x="5247072" y="6983910"/>
            <a:ext cx="9524999" cy="3303090"/>
            <a:chOff x="0" y="-292367"/>
            <a:chExt cx="2508642" cy="869950"/>
          </a:xfrm>
        </p:grpSpPr>
        <p:sp>
          <p:nvSpPr>
            <p:cNvPr id="16" name="Freeform 16"/>
            <p:cNvSpPr/>
            <p:nvPr/>
          </p:nvSpPr>
          <p:spPr>
            <a:xfrm>
              <a:off x="0" y="0"/>
              <a:ext cx="2125644" cy="279890"/>
            </a:xfrm>
            <a:custGeom>
              <a:avLst/>
              <a:gdLst/>
              <a:ahLst/>
              <a:cxnLst/>
              <a:rect l="l" t="t" r="r" b="b"/>
              <a:pathLst>
                <a:path w="2125644" h="279890">
                  <a:moveTo>
                    <a:pt x="48922" y="0"/>
                  </a:moveTo>
                  <a:lnTo>
                    <a:pt x="2076722" y="0"/>
                  </a:lnTo>
                  <a:cubicBezTo>
                    <a:pt x="2103741" y="0"/>
                    <a:pt x="2125644" y="21903"/>
                    <a:pt x="2125644" y="48922"/>
                  </a:cubicBezTo>
                  <a:lnTo>
                    <a:pt x="2125644" y="230968"/>
                  </a:lnTo>
                  <a:cubicBezTo>
                    <a:pt x="2125644" y="257987"/>
                    <a:pt x="2103741" y="279890"/>
                    <a:pt x="2076722" y="279890"/>
                  </a:cubicBezTo>
                  <a:lnTo>
                    <a:pt x="48922" y="279890"/>
                  </a:lnTo>
                  <a:cubicBezTo>
                    <a:pt x="21903" y="279890"/>
                    <a:pt x="0" y="257987"/>
                    <a:pt x="0" y="230968"/>
                  </a:cubicBezTo>
                  <a:lnTo>
                    <a:pt x="0" y="48922"/>
                  </a:lnTo>
                  <a:cubicBezTo>
                    <a:pt x="0" y="21903"/>
                    <a:pt x="21903" y="0"/>
                    <a:pt x="48922" y="0"/>
                  </a:cubicBezTo>
                  <a:close/>
                </a:path>
              </a:pathLst>
            </a:custGeom>
            <a:solidFill>
              <a:srgbClr val="3B3838"/>
            </a:solidFill>
            <a:ln w="38100">
              <a:solidFill>
                <a:srgbClr val="BBCBCD"/>
              </a:solidFill>
            </a:ln>
          </p:spPr>
        </p:sp>
        <p:sp>
          <p:nvSpPr>
            <p:cNvPr id="17" name="TextBox 17"/>
            <p:cNvSpPr txBox="1"/>
            <p:nvPr/>
          </p:nvSpPr>
          <p:spPr>
            <a:xfrm>
              <a:off x="0" y="-292367"/>
              <a:ext cx="2508642" cy="869950"/>
            </a:xfrm>
            <a:prstGeom prst="rect">
              <a:avLst/>
            </a:prstGeom>
          </p:spPr>
          <p:txBody>
            <a:bodyPr lIns="50800" tIns="50800" rIns="50800" bIns="50800" rtlCol="0" anchor="ctr"/>
            <a:lstStyle/>
            <a:p>
              <a:pPr>
                <a:lnSpc>
                  <a:spcPts val="3919"/>
                </a:lnSpc>
              </a:pPr>
              <a:r>
                <a:rPr lang="en-US" sz="2799">
                  <a:solidFill>
                    <a:srgbClr val="FFFFFF"/>
                  </a:solidFill>
                  <a:latin typeface="Roboto Mono Regular" panose="020B0604020202020204" charset="0"/>
                  <a:ea typeface="Roboto Mono Regular" panose="020B0604020202020204" charset="0"/>
                </a:rPr>
                <a:t>   </a:t>
              </a:r>
              <a:r>
                <a:rPr lang="en-US" sz="2799" err="1">
                  <a:solidFill>
                    <a:srgbClr val="FFFFFF"/>
                  </a:solidFill>
                  <a:latin typeface="Roboto Mono Regular" panose="020B0604020202020204" charset="0"/>
                  <a:ea typeface="Roboto Mono Regular" panose="020B0604020202020204" charset="0"/>
                </a:rPr>
                <a:t>mkdir</a:t>
              </a:r>
              <a:r>
                <a:rPr lang="en-US" sz="2799">
                  <a:solidFill>
                    <a:srgbClr val="FFFFFF"/>
                  </a:solidFill>
                  <a:latin typeface="Roboto Mono Regular" panose="020B0604020202020204" charset="0"/>
                  <a:ea typeface="Roboto Mono Regular" panose="020B0604020202020204" charset="0"/>
                </a:rPr>
                <a:t> -p ./</a:t>
              </a:r>
              <a:r>
                <a:rPr lang="en-US" sz="2799" err="1">
                  <a:solidFill>
                    <a:srgbClr val="FFFFFF"/>
                  </a:solidFill>
                  <a:latin typeface="Roboto Mono Regular" panose="020B0604020202020204" charset="0"/>
                  <a:ea typeface="Roboto Mono Regular" panose="020B0604020202020204" charset="0"/>
                </a:rPr>
                <a:t>dags</a:t>
              </a:r>
              <a:r>
                <a:rPr lang="en-US" sz="2799">
                  <a:solidFill>
                    <a:srgbClr val="FFFFFF"/>
                  </a:solidFill>
                  <a:latin typeface="Roboto Mono Regular" panose="020B0604020202020204" charset="0"/>
                  <a:ea typeface="Roboto Mono Regular" panose="020B0604020202020204" charset="0"/>
                </a:rPr>
                <a:t> ./logs ./plugins</a:t>
              </a:r>
            </a:p>
          </p:txBody>
        </p:sp>
      </p:grpSp>
      <p:sp>
        <p:nvSpPr>
          <p:cNvPr id="26" name="Espace réservé du numéro de diapositive 24">
            <a:extLst>
              <a:ext uri="{FF2B5EF4-FFF2-40B4-BE49-F238E27FC236}">
                <a16:creationId xmlns:a16="http://schemas.microsoft.com/office/drawing/2014/main" id="{C98AE6C5-D891-3B91-F568-10AEB34E247F}"/>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94</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dissolv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dissolv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
                                            <p:txEl>
                                              <p:pRg st="8" end="8"/>
                                            </p:txEl>
                                          </p:spTgt>
                                        </p:tgtEl>
                                        <p:attrNameLst>
                                          <p:attrName>style.visibility</p:attrName>
                                        </p:attrNameLst>
                                      </p:cBhvr>
                                      <p:to>
                                        <p:strVal val="visible"/>
                                      </p:to>
                                    </p:set>
                                    <p:animEffect transition="in" filter="dissolve">
                                      <p:cBhvr>
                                        <p:cTn id="20" dur="500"/>
                                        <p:tgtEl>
                                          <p:spTgt spid="11">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562121"/>
            <a:ext cx="18117054" cy="351571"/>
          </a:xfrm>
          <a:prstGeom prst="rect">
            <a:avLst/>
          </a:prstGeom>
        </p:spPr>
        <p:txBody>
          <a:bodyPr lIns="0" tIns="0" rIns="0" bIns="0" rtlCol="0" anchor="t">
            <a:spAutoFit/>
          </a:bodyPr>
          <a:lstStyle/>
          <a:p>
            <a:pPr>
              <a:lnSpc>
                <a:spcPts val="2560"/>
              </a:lnSpc>
            </a:pPr>
            <a:r>
              <a:rPr lang="en-US" sz="3200" b="1" spc="41">
                <a:solidFill>
                  <a:srgbClr val="62A0DF"/>
                </a:solidFill>
                <a:latin typeface="Avenir Next LT Pro" panose="020B0504020202020204" pitchFamily="34" charset="0"/>
              </a:rPr>
              <a:t>CONFIGURER</a:t>
            </a:r>
            <a:r>
              <a:rPr lang="en-US" sz="3200" b="1" spc="41">
                <a:solidFill>
                  <a:srgbClr val="545454"/>
                </a:solidFill>
                <a:latin typeface="Avenir Next LT Pro" panose="020B0504020202020204" pitchFamily="34" charset="0"/>
              </a:rPr>
              <a:t> UN DAG AVEC UN EXÉCUTEUR LOCAL ET POSTGRESQL</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sp>
        <p:nvSpPr>
          <p:cNvPr id="11" name="TextBox 11"/>
          <p:cNvSpPr txBox="1"/>
          <p:nvPr/>
        </p:nvSpPr>
        <p:spPr>
          <a:xfrm>
            <a:off x="1336030" y="2391431"/>
            <a:ext cx="15351870" cy="4352795"/>
          </a:xfrm>
          <a:prstGeom prst="rect">
            <a:avLst/>
          </a:prstGeom>
        </p:spPr>
        <p:txBody>
          <a:bodyPr lIns="0" tIns="0" rIns="0" bIns="0" rtlCol="0" anchor="t">
            <a:spAutoFit/>
          </a:bodyPr>
          <a:lstStyle/>
          <a:p>
            <a:pPr marL="388620" lvl="1" indent="-194310">
              <a:lnSpc>
                <a:spcPts val="3761"/>
              </a:lnSpc>
              <a:buFont typeface="Arial"/>
              <a:buChar char="•"/>
            </a:pPr>
            <a:r>
              <a:rPr lang="en-US" sz="2800" spc="23">
                <a:solidFill>
                  <a:srgbClr val="545454"/>
                </a:solidFill>
                <a:latin typeface="Avenir Next LT Pro" panose="020B0504020202020204" pitchFamily="34" charset="0"/>
              </a:rPr>
              <a:t>Lancer les services : Pour lancer les services, </a:t>
            </a:r>
            <a:r>
              <a:rPr lang="en-US" sz="2800" spc="23" err="1">
                <a:solidFill>
                  <a:srgbClr val="545454"/>
                </a:solidFill>
                <a:latin typeface="Avenir Next LT Pro" panose="020B0504020202020204" pitchFamily="34" charset="0"/>
              </a:rPr>
              <a:t>exécutez</a:t>
            </a:r>
            <a:r>
              <a:rPr lang="en-US" sz="2800" spc="23">
                <a:solidFill>
                  <a:srgbClr val="545454"/>
                </a:solidFill>
                <a:latin typeface="Avenir Next LT Pro" panose="020B0504020202020204" pitchFamily="34" charset="0"/>
              </a:rPr>
              <a:t> la </a:t>
            </a:r>
            <a:r>
              <a:rPr lang="en-US" sz="2800" spc="23" err="1">
                <a:solidFill>
                  <a:srgbClr val="545454"/>
                </a:solidFill>
                <a:latin typeface="Avenir Next LT Pro" panose="020B0504020202020204" pitchFamily="34" charset="0"/>
              </a:rPr>
              <a:t>commande</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suivante</a:t>
            </a:r>
            <a:r>
              <a:rPr lang="en-US" sz="2800" spc="23">
                <a:solidFill>
                  <a:srgbClr val="545454"/>
                </a:solidFill>
                <a:latin typeface="Avenir Next LT Pro" panose="020B0504020202020204" pitchFamily="34" charset="0"/>
              </a:rPr>
              <a:t> :</a:t>
            </a: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a:p>
            <a:pPr>
              <a:lnSpc>
                <a:spcPts val="3761"/>
              </a:lnSpc>
            </a:pPr>
            <a:r>
              <a:rPr lang="en-US" sz="2800" spc="23" err="1">
                <a:solidFill>
                  <a:srgbClr val="545454"/>
                </a:solidFill>
                <a:latin typeface="Avenir Next LT Pro" panose="020B0504020202020204" pitchFamily="34" charset="0"/>
              </a:rPr>
              <a:t>Cela</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lancera</a:t>
            </a:r>
            <a:r>
              <a:rPr lang="en-US" sz="2800" spc="23">
                <a:solidFill>
                  <a:srgbClr val="545454"/>
                </a:solidFill>
                <a:latin typeface="Avenir Next LT Pro" panose="020B0504020202020204" pitchFamily="34" charset="0"/>
              </a:rPr>
              <a:t> les services PostgreSQL et Airflow </a:t>
            </a:r>
            <a:r>
              <a:rPr lang="en-US" sz="2800" spc="23" err="1">
                <a:solidFill>
                  <a:srgbClr val="545454"/>
                </a:solidFill>
                <a:latin typeface="Avenir Next LT Pro" panose="020B0504020202020204" pitchFamily="34" charset="0"/>
              </a:rPr>
              <a:t>en</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arrière</a:t>
            </a:r>
            <a:r>
              <a:rPr lang="en-US" sz="2800" spc="23">
                <a:solidFill>
                  <a:srgbClr val="545454"/>
                </a:solidFill>
                <a:latin typeface="Avenir Next LT Pro" panose="020B0504020202020204" pitchFamily="34" charset="0"/>
              </a:rPr>
              <a:t>-plan. </a:t>
            </a:r>
            <a:r>
              <a:rPr lang="en-US" sz="2800" spc="23" err="1">
                <a:solidFill>
                  <a:srgbClr val="545454"/>
                </a:solidFill>
                <a:latin typeface="Avenir Next LT Pro" panose="020B0504020202020204" pitchFamily="34" charset="0"/>
              </a:rPr>
              <a:t>L'option</a:t>
            </a:r>
            <a:r>
              <a:rPr lang="en-US" sz="2800" spc="23">
                <a:solidFill>
                  <a:srgbClr val="545454"/>
                </a:solidFill>
                <a:latin typeface="Avenir Next LT Pro" panose="020B0504020202020204" pitchFamily="34" charset="0"/>
              </a:rPr>
              <a:t> -d </a:t>
            </a:r>
            <a:r>
              <a:rPr lang="en-US" sz="2800" spc="23" err="1">
                <a:solidFill>
                  <a:srgbClr val="545454"/>
                </a:solidFill>
                <a:latin typeface="Avenir Next LT Pro" panose="020B0504020202020204" pitchFamily="34" charset="0"/>
              </a:rPr>
              <a:t>signifie</a:t>
            </a:r>
            <a:r>
              <a:rPr lang="en-US" sz="2800" spc="23">
                <a:solidFill>
                  <a:srgbClr val="545454"/>
                </a:solidFill>
                <a:latin typeface="Avenir Next LT Pro" panose="020B0504020202020204" pitchFamily="34" charset="0"/>
              </a:rPr>
              <a:t> que les services </a:t>
            </a:r>
            <a:r>
              <a:rPr lang="en-US" sz="2800" spc="23" err="1">
                <a:solidFill>
                  <a:srgbClr val="545454"/>
                </a:solidFill>
                <a:latin typeface="Avenir Next LT Pro" panose="020B0504020202020204" pitchFamily="34" charset="0"/>
              </a:rPr>
              <a:t>seront</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exécutés</a:t>
            </a:r>
            <a:r>
              <a:rPr lang="en-US" sz="2800" spc="23">
                <a:solidFill>
                  <a:srgbClr val="545454"/>
                </a:solidFill>
                <a:latin typeface="Avenir Next LT Pro" panose="020B0504020202020204" pitchFamily="34" charset="0"/>
              </a:rPr>
              <a:t> </a:t>
            </a:r>
            <a:r>
              <a:rPr lang="en-US" sz="2800" spc="23" err="1">
                <a:solidFill>
                  <a:srgbClr val="545454"/>
                </a:solidFill>
                <a:latin typeface="Avenir Next LT Pro" panose="020B0504020202020204" pitchFamily="34" charset="0"/>
              </a:rPr>
              <a:t>en</a:t>
            </a:r>
            <a:r>
              <a:rPr lang="en-US" sz="2800" spc="23">
                <a:solidFill>
                  <a:srgbClr val="545454"/>
                </a:solidFill>
                <a:latin typeface="Avenir Next LT Pro" panose="020B0504020202020204" pitchFamily="34" charset="0"/>
              </a:rPr>
              <a:t> mode </a:t>
            </a:r>
            <a:r>
              <a:rPr lang="en-US" sz="2800" spc="23" err="1">
                <a:solidFill>
                  <a:srgbClr val="545454"/>
                </a:solidFill>
                <a:latin typeface="Avenir Next LT Pro" panose="020B0504020202020204" pitchFamily="34" charset="0"/>
              </a:rPr>
              <a:t>détaché</a:t>
            </a:r>
            <a:r>
              <a:rPr lang="en-US" sz="2800" spc="23">
                <a:solidFill>
                  <a:srgbClr val="545454"/>
                </a:solidFill>
                <a:latin typeface="Avenir Next LT Pro" panose="020B0504020202020204" pitchFamily="34" charset="0"/>
              </a:rPr>
              <a:t>.</a:t>
            </a:r>
          </a:p>
          <a:p>
            <a:pPr>
              <a:lnSpc>
                <a:spcPts val="3761"/>
              </a:lnSpc>
            </a:pPr>
            <a:endParaRPr lang="en-US" sz="2800" spc="23">
              <a:solidFill>
                <a:srgbClr val="545454"/>
              </a:solidFill>
              <a:latin typeface="Avenir Next LT Pro" panose="020B0504020202020204" pitchFamily="34" charset="0"/>
            </a:endParaRPr>
          </a:p>
          <a:p>
            <a:pPr>
              <a:lnSpc>
                <a:spcPts val="3761"/>
              </a:lnSpc>
            </a:pPr>
            <a:endParaRPr lang="en-US" sz="2800" spc="23">
              <a:solidFill>
                <a:srgbClr val="545454"/>
              </a:solidFill>
              <a:latin typeface="Avenir Next LT Pro" panose="020B0504020202020204" pitchFamily="34" charset="0"/>
            </a:endParaRPr>
          </a:p>
        </p:txBody>
      </p:sp>
      <p:pic>
        <p:nvPicPr>
          <p:cNvPr id="13" name="Picture 13"/>
          <p:cNvPicPr>
            <a:picLocks noChangeAspect="1"/>
          </p:cNvPicPr>
          <p:nvPr/>
        </p:nvPicPr>
        <p:blipFill>
          <a:blip r:embed="rId4"/>
          <a:srcRect t="20802" r="2170" b="22228"/>
          <a:stretch>
            <a:fillRect/>
          </a:stretch>
        </p:blipFill>
        <p:spPr>
          <a:xfrm>
            <a:off x="16687901" y="0"/>
            <a:ext cx="1600099" cy="922073"/>
          </a:xfrm>
          <a:prstGeom prst="rect">
            <a:avLst/>
          </a:prstGeom>
        </p:spPr>
      </p:pic>
      <p:grpSp>
        <p:nvGrpSpPr>
          <p:cNvPr id="14" name="Group 14"/>
          <p:cNvGrpSpPr/>
          <p:nvPr/>
        </p:nvGrpSpPr>
        <p:grpSpPr>
          <a:xfrm>
            <a:off x="4910545" y="2252110"/>
            <a:ext cx="8202840" cy="3303090"/>
            <a:chOff x="-34775" y="-295030"/>
            <a:chExt cx="2160419" cy="869950"/>
          </a:xfrm>
        </p:grpSpPr>
        <p:sp>
          <p:nvSpPr>
            <p:cNvPr id="15" name="Freeform 15"/>
            <p:cNvSpPr/>
            <p:nvPr/>
          </p:nvSpPr>
          <p:spPr>
            <a:xfrm>
              <a:off x="0" y="0"/>
              <a:ext cx="2125644" cy="279890"/>
            </a:xfrm>
            <a:custGeom>
              <a:avLst/>
              <a:gdLst/>
              <a:ahLst/>
              <a:cxnLst/>
              <a:rect l="l" t="t" r="r" b="b"/>
              <a:pathLst>
                <a:path w="2125644" h="279890">
                  <a:moveTo>
                    <a:pt x="48922" y="0"/>
                  </a:moveTo>
                  <a:lnTo>
                    <a:pt x="2076722" y="0"/>
                  </a:lnTo>
                  <a:cubicBezTo>
                    <a:pt x="2103741" y="0"/>
                    <a:pt x="2125644" y="21903"/>
                    <a:pt x="2125644" y="48922"/>
                  </a:cubicBezTo>
                  <a:lnTo>
                    <a:pt x="2125644" y="230968"/>
                  </a:lnTo>
                  <a:cubicBezTo>
                    <a:pt x="2125644" y="257987"/>
                    <a:pt x="2103741" y="279890"/>
                    <a:pt x="2076722" y="279890"/>
                  </a:cubicBezTo>
                  <a:lnTo>
                    <a:pt x="48922" y="279890"/>
                  </a:lnTo>
                  <a:cubicBezTo>
                    <a:pt x="21903" y="279890"/>
                    <a:pt x="0" y="257987"/>
                    <a:pt x="0" y="230968"/>
                  </a:cubicBezTo>
                  <a:lnTo>
                    <a:pt x="0" y="48922"/>
                  </a:lnTo>
                  <a:cubicBezTo>
                    <a:pt x="0" y="21903"/>
                    <a:pt x="21903" y="0"/>
                    <a:pt x="48922" y="0"/>
                  </a:cubicBezTo>
                  <a:close/>
                </a:path>
              </a:pathLst>
            </a:custGeom>
            <a:solidFill>
              <a:srgbClr val="3B3838"/>
            </a:solidFill>
            <a:ln w="38100">
              <a:solidFill>
                <a:srgbClr val="BBCBCD"/>
              </a:solidFill>
            </a:ln>
          </p:spPr>
        </p:sp>
        <p:sp>
          <p:nvSpPr>
            <p:cNvPr id="16" name="TextBox 16"/>
            <p:cNvSpPr txBox="1"/>
            <p:nvPr/>
          </p:nvSpPr>
          <p:spPr>
            <a:xfrm>
              <a:off x="-34775" y="-295030"/>
              <a:ext cx="2125644" cy="869950"/>
            </a:xfrm>
            <a:prstGeom prst="rect">
              <a:avLst/>
            </a:prstGeom>
          </p:spPr>
          <p:txBody>
            <a:bodyPr lIns="50800" tIns="50800" rIns="50800" bIns="50800" rtlCol="0" anchor="ctr"/>
            <a:lstStyle/>
            <a:p>
              <a:pPr>
                <a:lnSpc>
                  <a:spcPts val="3919"/>
                </a:lnSpc>
              </a:pPr>
              <a:r>
                <a:rPr lang="en-US" sz="2799">
                  <a:solidFill>
                    <a:srgbClr val="FFFFFF"/>
                  </a:solidFill>
                  <a:latin typeface="Roboto Mono Regular" panose="020B0604020202020204" charset="0"/>
                  <a:ea typeface="Roboto Mono Regular" panose="020B0604020202020204" charset="0"/>
                </a:rPr>
                <a:t>        docker-compose up -d</a:t>
              </a:r>
            </a:p>
          </p:txBody>
        </p:sp>
      </p:grpSp>
      <p:sp>
        <p:nvSpPr>
          <p:cNvPr id="25" name="Espace réservé du numéro de diapositive 24">
            <a:extLst>
              <a:ext uri="{FF2B5EF4-FFF2-40B4-BE49-F238E27FC236}">
                <a16:creationId xmlns:a16="http://schemas.microsoft.com/office/drawing/2014/main" id="{EBF652A8-42C4-8E89-434E-CA1700FB9BD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95</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animEffect transition="in" filter="dissolve">
                                      <p:cBhvr>
                                        <p:cTn id="17"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562121"/>
            <a:ext cx="18117054" cy="351571"/>
          </a:xfrm>
          <a:prstGeom prst="rect">
            <a:avLst/>
          </a:prstGeom>
        </p:spPr>
        <p:txBody>
          <a:bodyPr lIns="0" tIns="0" rIns="0" bIns="0" rtlCol="0" anchor="t">
            <a:spAutoFit/>
          </a:bodyPr>
          <a:lstStyle/>
          <a:p>
            <a:pPr>
              <a:lnSpc>
                <a:spcPts val="2560"/>
              </a:lnSpc>
            </a:pPr>
            <a:r>
              <a:rPr lang="en-US" sz="3200" b="1" spc="41">
                <a:solidFill>
                  <a:srgbClr val="62A0DF"/>
                </a:solidFill>
                <a:latin typeface="Avenir Next LT Pro" panose="020B0504020202020204" pitchFamily="34" charset="0"/>
              </a:rPr>
              <a:t>CONFIGURER</a:t>
            </a:r>
            <a:r>
              <a:rPr lang="en-US" sz="3200" b="1" spc="41">
                <a:solidFill>
                  <a:srgbClr val="545454"/>
                </a:solidFill>
                <a:latin typeface="Avenir Next LT Pro" panose="020B0504020202020204" pitchFamily="34" charset="0"/>
              </a:rPr>
              <a:t> UN DAG AVEC UN EXÉCUTEUR LOCAL ET POSTGRESQL</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2" name="Picture 12"/>
          <p:cNvPicPr>
            <a:picLocks noChangeAspect="1"/>
          </p:cNvPicPr>
          <p:nvPr/>
        </p:nvPicPr>
        <p:blipFill>
          <a:blip r:embed="rId5"/>
          <a:srcRect t="7603" b="50000"/>
          <a:stretch>
            <a:fillRect/>
          </a:stretch>
        </p:blipFill>
        <p:spPr>
          <a:xfrm>
            <a:off x="2705675" y="5515610"/>
            <a:ext cx="13457222" cy="3209269"/>
          </a:xfrm>
          <a:prstGeom prst="rect">
            <a:avLst/>
          </a:prstGeom>
        </p:spPr>
      </p:pic>
      <p:sp>
        <p:nvSpPr>
          <p:cNvPr id="13" name="TextBox 13"/>
          <p:cNvSpPr txBox="1"/>
          <p:nvPr/>
        </p:nvSpPr>
        <p:spPr>
          <a:xfrm>
            <a:off x="1336030" y="2362856"/>
            <a:ext cx="15351870" cy="4059509"/>
          </a:xfrm>
          <a:prstGeom prst="rect">
            <a:avLst/>
          </a:prstGeom>
        </p:spPr>
        <p:txBody>
          <a:bodyPr lIns="0" tIns="0" rIns="0" bIns="0" rtlCol="0" anchor="t">
            <a:spAutoFit/>
          </a:bodyPr>
          <a:lstStyle/>
          <a:p>
            <a:pPr>
              <a:lnSpc>
                <a:spcPts val="4388"/>
              </a:lnSpc>
            </a:pPr>
            <a:r>
              <a:rPr lang="en-US" sz="2099" b="1" spc="27">
                <a:solidFill>
                  <a:srgbClr val="AECAC2"/>
                </a:solidFill>
                <a:latin typeface="Avenir Next LT Pro" panose="020B0504020202020204" pitchFamily="34" charset="0"/>
              </a:rPr>
              <a:t>Mise </a:t>
            </a:r>
            <a:r>
              <a:rPr lang="en-US" sz="2099" b="1" spc="27" err="1">
                <a:solidFill>
                  <a:srgbClr val="AECAC2"/>
                </a:solidFill>
                <a:latin typeface="Avenir Next LT Pro" panose="020B0504020202020204" pitchFamily="34" charset="0"/>
              </a:rPr>
              <a:t>en</a:t>
            </a:r>
            <a:r>
              <a:rPr lang="en-US" sz="2099" b="1" spc="27">
                <a:solidFill>
                  <a:srgbClr val="AECAC2"/>
                </a:solidFill>
                <a:latin typeface="Avenir Next LT Pro" panose="020B0504020202020204" pitchFamily="34" charset="0"/>
              </a:rPr>
              <a:t> place de la </a:t>
            </a:r>
            <a:r>
              <a:rPr lang="en-US" sz="2099" b="1" spc="27" err="1">
                <a:solidFill>
                  <a:srgbClr val="AECAC2"/>
                </a:solidFill>
                <a:latin typeface="Avenir Next LT Pro" panose="020B0504020202020204" pitchFamily="34" charset="0"/>
              </a:rPr>
              <a:t>connexion</a:t>
            </a:r>
            <a:r>
              <a:rPr lang="en-US" sz="2099" b="1" spc="27">
                <a:solidFill>
                  <a:srgbClr val="AECAC2"/>
                </a:solidFill>
                <a:latin typeface="Avenir Next LT Pro" panose="020B0504020202020204" pitchFamily="34" charset="0"/>
              </a:rPr>
              <a:t> PostgreSQL Airflow</a:t>
            </a:r>
          </a:p>
          <a:p>
            <a:pPr>
              <a:lnSpc>
                <a:spcPct val="200000"/>
              </a:lnSpc>
            </a:pPr>
            <a:r>
              <a:rPr lang="en-US" sz="2800" spc="23">
                <a:solidFill>
                  <a:srgbClr val="000000"/>
                </a:solidFill>
                <a:latin typeface="Avenir Next LT Pro" panose="020B0504020202020204" pitchFamily="34" charset="0"/>
              </a:rPr>
              <a:t>Pour </a:t>
            </a:r>
            <a:r>
              <a:rPr lang="en-US" sz="2800" spc="23" err="1">
                <a:solidFill>
                  <a:srgbClr val="000000"/>
                </a:solidFill>
                <a:latin typeface="Avenir Next LT Pro" panose="020B0504020202020204" pitchFamily="34" charset="0"/>
              </a:rPr>
              <a:t>établir</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une</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connexion</a:t>
            </a:r>
            <a:r>
              <a:rPr lang="en-US" sz="2800" spc="23">
                <a:solidFill>
                  <a:srgbClr val="000000"/>
                </a:solidFill>
                <a:latin typeface="Avenir Next LT Pro" panose="020B0504020202020204" pitchFamily="34" charset="0"/>
              </a:rPr>
              <a:t> PostgreSQL Airflow, il faut tout </a:t>
            </a:r>
            <a:r>
              <a:rPr lang="en-US" sz="2800" spc="23" err="1">
                <a:solidFill>
                  <a:srgbClr val="000000"/>
                </a:solidFill>
                <a:latin typeface="Avenir Next LT Pro" panose="020B0504020202020204" pitchFamily="34" charset="0"/>
              </a:rPr>
              <a:t>d'abord</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créer</a:t>
            </a:r>
            <a:r>
              <a:rPr lang="en-US" sz="2800" spc="23">
                <a:solidFill>
                  <a:srgbClr val="000000"/>
                </a:solidFill>
                <a:latin typeface="Avenir Next LT Pro" panose="020B0504020202020204" pitchFamily="34" charset="0"/>
              </a:rPr>
              <a:t> la </a:t>
            </a:r>
            <a:r>
              <a:rPr lang="en-US" sz="2800" spc="23" err="1">
                <a:solidFill>
                  <a:srgbClr val="000000"/>
                </a:solidFill>
                <a:latin typeface="Avenir Next LT Pro" panose="020B0504020202020204" pitchFamily="34" charset="0"/>
              </a:rPr>
              <a:t>connexion</a:t>
            </a:r>
            <a:r>
              <a:rPr lang="en-US" sz="2800" spc="23">
                <a:solidFill>
                  <a:srgbClr val="000000"/>
                </a:solidFill>
                <a:latin typeface="Avenir Next LT Pro" panose="020B0504020202020204" pitchFamily="34" charset="0"/>
              </a:rPr>
              <a:t> Airflow pour se connecter à la base de </a:t>
            </a:r>
            <a:r>
              <a:rPr lang="en-US" sz="2800" spc="23" err="1">
                <a:solidFill>
                  <a:srgbClr val="000000"/>
                </a:solidFill>
                <a:latin typeface="Avenir Next LT Pro" panose="020B0504020202020204" pitchFamily="34" charset="0"/>
              </a:rPr>
              <a:t>données</a:t>
            </a:r>
            <a:r>
              <a:rPr lang="en-US" sz="2800" spc="23">
                <a:solidFill>
                  <a:srgbClr val="000000"/>
                </a:solidFill>
                <a:latin typeface="Avenir Next LT Pro" panose="020B0504020202020204" pitchFamily="34" charset="0"/>
              </a:rPr>
              <a:t> Postgres. Ensuite, dans </a:t>
            </a:r>
            <a:r>
              <a:rPr lang="en-US" sz="2800" spc="23" err="1">
                <a:solidFill>
                  <a:srgbClr val="000000"/>
                </a:solidFill>
                <a:latin typeface="Avenir Next LT Pro" panose="020B0504020202020204" pitchFamily="34" charset="0"/>
              </a:rPr>
              <a:t>l'onglet</a:t>
            </a:r>
            <a:r>
              <a:rPr lang="en-US" sz="2800" spc="23">
                <a:solidFill>
                  <a:srgbClr val="000000"/>
                </a:solidFill>
                <a:latin typeface="Avenir Next LT Pro" panose="020B0504020202020204" pitchFamily="34" charset="0"/>
              </a:rPr>
              <a:t> admin, </a:t>
            </a:r>
            <a:r>
              <a:rPr lang="en-US" sz="2800" spc="23" err="1">
                <a:solidFill>
                  <a:srgbClr val="000000"/>
                </a:solidFill>
                <a:latin typeface="Avenir Next LT Pro" panose="020B0504020202020204" pitchFamily="34" charset="0"/>
              </a:rPr>
              <a:t>choisir</a:t>
            </a:r>
            <a:r>
              <a:rPr lang="en-US" sz="2800" spc="23">
                <a:solidFill>
                  <a:srgbClr val="000000"/>
                </a:solidFill>
                <a:latin typeface="Avenir Next LT Pro" panose="020B0504020202020204" pitchFamily="34" charset="0"/>
              </a:rPr>
              <a:t> les </a:t>
            </a:r>
            <a:r>
              <a:rPr lang="en-US" sz="2800" spc="23" err="1">
                <a:solidFill>
                  <a:srgbClr val="000000"/>
                </a:solidFill>
                <a:latin typeface="Avenir Next LT Pro" panose="020B0504020202020204" pitchFamily="34" charset="0"/>
              </a:rPr>
              <a:t>connexions</a:t>
            </a:r>
            <a:r>
              <a:rPr lang="en-US" sz="2800" spc="23">
                <a:solidFill>
                  <a:srgbClr val="000000"/>
                </a:solidFill>
                <a:latin typeface="Avenir Next LT Pro" panose="020B0504020202020204" pitchFamily="34" charset="0"/>
              </a:rPr>
              <a:t> :</a:t>
            </a:r>
          </a:p>
          <a:p>
            <a:pPr>
              <a:lnSpc>
                <a:spcPts val="3761"/>
              </a:lnSpc>
            </a:pPr>
            <a:endParaRPr lang="en-US" sz="1800" spc="23">
              <a:solidFill>
                <a:srgbClr val="000000"/>
              </a:solidFill>
              <a:latin typeface="Avenir Next LT Pro" panose="020B0504020202020204" pitchFamily="34" charset="0"/>
            </a:endParaRPr>
          </a:p>
          <a:p>
            <a:pPr>
              <a:lnSpc>
                <a:spcPts val="3761"/>
              </a:lnSpc>
            </a:pPr>
            <a:endParaRPr lang="en-US" sz="1800" spc="23">
              <a:solidFill>
                <a:srgbClr val="000000"/>
              </a:solidFill>
              <a:latin typeface="Avenir Next LT Pro" panose="020B0504020202020204" pitchFamily="34" charset="0"/>
            </a:endParaRPr>
          </a:p>
        </p:txBody>
      </p:sp>
      <p:grpSp>
        <p:nvGrpSpPr>
          <p:cNvPr id="15" name="Group 15"/>
          <p:cNvGrpSpPr/>
          <p:nvPr/>
        </p:nvGrpSpPr>
        <p:grpSpPr>
          <a:xfrm>
            <a:off x="7051334" y="6553435"/>
            <a:ext cx="1319332" cy="330694"/>
            <a:chOff x="0" y="0"/>
            <a:chExt cx="347478" cy="87096"/>
          </a:xfrm>
        </p:grpSpPr>
        <p:sp>
          <p:nvSpPr>
            <p:cNvPr id="16" name="Freeform 16"/>
            <p:cNvSpPr/>
            <p:nvPr/>
          </p:nvSpPr>
          <p:spPr>
            <a:xfrm>
              <a:off x="0" y="0"/>
              <a:ext cx="347478" cy="87096"/>
            </a:xfrm>
            <a:custGeom>
              <a:avLst/>
              <a:gdLst/>
              <a:ahLst/>
              <a:cxnLst/>
              <a:rect l="l" t="t" r="r" b="b"/>
              <a:pathLst>
                <a:path w="347478" h="87096">
                  <a:moveTo>
                    <a:pt x="0" y="0"/>
                  </a:moveTo>
                  <a:lnTo>
                    <a:pt x="347478" y="0"/>
                  </a:lnTo>
                  <a:lnTo>
                    <a:pt x="347478" y="87096"/>
                  </a:lnTo>
                  <a:lnTo>
                    <a:pt x="0" y="87096"/>
                  </a:lnTo>
                  <a:close/>
                </a:path>
              </a:pathLst>
            </a:custGeom>
            <a:solidFill>
              <a:srgbClr val="000000">
                <a:alpha val="0"/>
              </a:srgbClr>
            </a:solidFill>
            <a:ln w="38100">
              <a:solidFill>
                <a:srgbClr val="E9462C"/>
              </a:solidFill>
            </a:ln>
          </p:spPr>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26" name="Espace réservé du numéro de diapositive 24">
            <a:extLst>
              <a:ext uri="{FF2B5EF4-FFF2-40B4-BE49-F238E27FC236}">
                <a16:creationId xmlns:a16="http://schemas.microsoft.com/office/drawing/2014/main" id="{7C568410-58B2-8765-308E-4F5221E6706E}"/>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96</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562121"/>
            <a:ext cx="18117054" cy="351571"/>
          </a:xfrm>
          <a:prstGeom prst="rect">
            <a:avLst/>
          </a:prstGeom>
        </p:spPr>
        <p:txBody>
          <a:bodyPr lIns="0" tIns="0" rIns="0" bIns="0" rtlCol="0" anchor="t">
            <a:spAutoFit/>
          </a:bodyPr>
          <a:lstStyle/>
          <a:p>
            <a:pPr>
              <a:lnSpc>
                <a:spcPts val="2560"/>
              </a:lnSpc>
            </a:pPr>
            <a:r>
              <a:rPr lang="en-US" sz="3200" b="1" spc="41">
                <a:solidFill>
                  <a:srgbClr val="62A0DF"/>
                </a:solidFill>
                <a:latin typeface="Avenir Next LT Pro" panose="020B0504020202020204" pitchFamily="34" charset="0"/>
              </a:rPr>
              <a:t>CONFIGURER</a:t>
            </a:r>
            <a:r>
              <a:rPr lang="en-US" sz="3200" b="1" spc="41">
                <a:solidFill>
                  <a:srgbClr val="545454"/>
                </a:solidFill>
                <a:latin typeface="Avenir Next LT Pro" panose="020B0504020202020204" pitchFamily="34" charset="0"/>
              </a:rPr>
              <a:t> UN DAG AVEC UN EXÉCUTEUR LOCAL ET POSTGRESQL</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36" y="919670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2" name="Picture 12"/>
          <p:cNvPicPr>
            <a:picLocks noChangeAspect="1"/>
          </p:cNvPicPr>
          <p:nvPr/>
        </p:nvPicPr>
        <p:blipFill>
          <a:blip r:embed="rId5"/>
          <a:srcRect/>
          <a:stretch>
            <a:fillRect/>
          </a:stretch>
        </p:blipFill>
        <p:spPr>
          <a:xfrm>
            <a:off x="2438924" y="5487486"/>
            <a:ext cx="13410152" cy="2768085"/>
          </a:xfrm>
          <a:prstGeom prst="rect">
            <a:avLst/>
          </a:prstGeom>
        </p:spPr>
      </p:pic>
      <p:grpSp>
        <p:nvGrpSpPr>
          <p:cNvPr id="13" name="Group 13"/>
          <p:cNvGrpSpPr/>
          <p:nvPr/>
        </p:nvGrpSpPr>
        <p:grpSpPr>
          <a:xfrm>
            <a:off x="2618305" y="7143838"/>
            <a:ext cx="411652" cy="423789"/>
            <a:chOff x="0" y="0"/>
            <a:chExt cx="108419" cy="111615"/>
          </a:xfrm>
        </p:grpSpPr>
        <p:sp>
          <p:nvSpPr>
            <p:cNvPr id="14" name="Freeform 14"/>
            <p:cNvSpPr/>
            <p:nvPr/>
          </p:nvSpPr>
          <p:spPr>
            <a:xfrm>
              <a:off x="0" y="0"/>
              <a:ext cx="108419" cy="111615"/>
            </a:xfrm>
            <a:custGeom>
              <a:avLst/>
              <a:gdLst/>
              <a:ahLst/>
              <a:cxnLst/>
              <a:rect l="l" t="t" r="r" b="b"/>
              <a:pathLst>
                <a:path w="108419" h="111615">
                  <a:moveTo>
                    <a:pt x="0" y="0"/>
                  </a:moveTo>
                  <a:lnTo>
                    <a:pt x="108419" y="0"/>
                  </a:lnTo>
                  <a:lnTo>
                    <a:pt x="108419" y="111615"/>
                  </a:lnTo>
                  <a:lnTo>
                    <a:pt x="0" y="111615"/>
                  </a:lnTo>
                  <a:close/>
                </a:path>
              </a:pathLst>
            </a:custGeom>
            <a:solidFill>
              <a:srgbClr val="000000">
                <a:alpha val="0"/>
              </a:srgbClr>
            </a:solidFill>
            <a:ln w="38100">
              <a:solidFill>
                <a:srgbClr val="E9462C"/>
              </a:solidFill>
            </a:ln>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16" name="TextBox 16"/>
          <p:cNvSpPr txBox="1"/>
          <p:nvPr/>
        </p:nvSpPr>
        <p:spPr>
          <a:xfrm>
            <a:off x="1336030" y="2362856"/>
            <a:ext cx="15351870" cy="4059509"/>
          </a:xfrm>
          <a:prstGeom prst="rect">
            <a:avLst/>
          </a:prstGeom>
        </p:spPr>
        <p:txBody>
          <a:bodyPr lIns="0" tIns="0" rIns="0" bIns="0" rtlCol="0" anchor="t">
            <a:spAutoFit/>
          </a:bodyPr>
          <a:lstStyle/>
          <a:p>
            <a:pPr>
              <a:lnSpc>
                <a:spcPts val="4388"/>
              </a:lnSpc>
            </a:pPr>
            <a:r>
              <a:rPr lang="en-US" sz="2099" b="1" spc="27">
                <a:solidFill>
                  <a:srgbClr val="AECAC2"/>
                </a:solidFill>
                <a:latin typeface="Avenir Next LT Pro" panose="020B0504020202020204" pitchFamily="34" charset="0"/>
              </a:rPr>
              <a:t>Mise </a:t>
            </a:r>
            <a:r>
              <a:rPr lang="en-US" sz="2099" b="1" spc="27" err="1">
                <a:solidFill>
                  <a:srgbClr val="AECAC2"/>
                </a:solidFill>
                <a:latin typeface="Avenir Next LT Pro" panose="020B0504020202020204" pitchFamily="34" charset="0"/>
              </a:rPr>
              <a:t>en</a:t>
            </a:r>
            <a:r>
              <a:rPr lang="en-US" sz="2099" b="1" spc="27">
                <a:solidFill>
                  <a:srgbClr val="AECAC2"/>
                </a:solidFill>
                <a:latin typeface="Avenir Next LT Pro" panose="020B0504020202020204" pitchFamily="34" charset="0"/>
              </a:rPr>
              <a:t> place de la </a:t>
            </a:r>
            <a:r>
              <a:rPr lang="en-US" sz="2099" b="1" spc="27" err="1">
                <a:solidFill>
                  <a:srgbClr val="AECAC2"/>
                </a:solidFill>
                <a:latin typeface="Avenir Next LT Pro" panose="020B0504020202020204" pitchFamily="34" charset="0"/>
              </a:rPr>
              <a:t>connexion</a:t>
            </a:r>
            <a:r>
              <a:rPr lang="en-US" sz="2099" b="1" spc="27">
                <a:solidFill>
                  <a:srgbClr val="AECAC2"/>
                </a:solidFill>
                <a:latin typeface="Avenir Next LT Pro" panose="020B0504020202020204" pitchFamily="34" charset="0"/>
              </a:rPr>
              <a:t> PostgreSQL Airflow</a:t>
            </a:r>
          </a:p>
          <a:p>
            <a:pPr>
              <a:lnSpc>
                <a:spcPct val="200000"/>
              </a:lnSpc>
            </a:pPr>
            <a:r>
              <a:rPr lang="en-US" sz="2800" spc="23" err="1">
                <a:solidFill>
                  <a:srgbClr val="000000"/>
                </a:solidFill>
                <a:latin typeface="Avenir Next LT Pro" panose="020B0504020202020204" pitchFamily="34" charset="0"/>
              </a:rPr>
              <a:t>Générer</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une</a:t>
            </a:r>
            <a:r>
              <a:rPr lang="en-US" sz="2800" spc="23">
                <a:solidFill>
                  <a:srgbClr val="000000"/>
                </a:solidFill>
                <a:latin typeface="Avenir Next LT Pro" panose="020B0504020202020204" pitchFamily="34" charset="0"/>
              </a:rPr>
              <a:t> nouvelle </a:t>
            </a:r>
            <a:r>
              <a:rPr lang="en-US" sz="2800" spc="23" err="1">
                <a:solidFill>
                  <a:srgbClr val="000000"/>
                </a:solidFill>
                <a:latin typeface="Avenir Next LT Pro" panose="020B0504020202020204" pitchFamily="34" charset="0"/>
              </a:rPr>
              <a:t>fenêtre</a:t>
            </a:r>
            <a:r>
              <a:rPr lang="en-US" sz="2800" spc="23">
                <a:solidFill>
                  <a:srgbClr val="000000"/>
                </a:solidFill>
                <a:latin typeface="Avenir Next LT Pro" panose="020B0504020202020204" pitchFamily="34" charset="0"/>
              </a:rPr>
              <a:t> pour passer les </a:t>
            </a:r>
            <a:r>
              <a:rPr lang="en-US" sz="2800" spc="23" err="1">
                <a:solidFill>
                  <a:srgbClr val="000000"/>
                </a:solidFill>
                <a:latin typeface="Avenir Next LT Pro" panose="020B0504020202020204" pitchFamily="34" charset="0"/>
              </a:rPr>
              <a:t>détails</a:t>
            </a:r>
            <a:r>
              <a:rPr lang="en-US" sz="2800" spc="23">
                <a:solidFill>
                  <a:srgbClr val="000000"/>
                </a:solidFill>
                <a:latin typeface="Avenir Next LT Pro" panose="020B0504020202020204" pitchFamily="34" charset="0"/>
              </a:rPr>
              <a:t> de la </a:t>
            </a:r>
            <a:r>
              <a:rPr lang="en-US" sz="2800" spc="23" err="1">
                <a:solidFill>
                  <a:srgbClr val="000000"/>
                </a:solidFill>
                <a:latin typeface="Avenir Next LT Pro" panose="020B0504020202020204" pitchFamily="34" charset="0"/>
              </a:rPr>
              <a:t>connexion</a:t>
            </a:r>
            <a:r>
              <a:rPr lang="en-US" sz="2800" spc="23">
                <a:solidFill>
                  <a:srgbClr val="000000"/>
                </a:solidFill>
                <a:latin typeface="Avenir Next LT Pro" panose="020B0504020202020204" pitchFamily="34" charset="0"/>
              </a:rPr>
              <a:t> Postgres. Ensuite, </a:t>
            </a:r>
            <a:r>
              <a:rPr lang="en-US" sz="2800" spc="23" err="1">
                <a:solidFill>
                  <a:srgbClr val="000000"/>
                </a:solidFill>
                <a:latin typeface="Avenir Next LT Pro" panose="020B0504020202020204" pitchFamily="34" charset="0"/>
              </a:rPr>
              <a:t>cliquer</a:t>
            </a:r>
            <a:r>
              <a:rPr lang="en-US" sz="2800" spc="23">
                <a:solidFill>
                  <a:srgbClr val="000000"/>
                </a:solidFill>
                <a:latin typeface="Avenir Next LT Pro" panose="020B0504020202020204" pitchFamily="34" charset="0"/>
              </a:rPr>
              <a:t> sur le bouton plus à </a:t>
            </a:r>
            <a:r>
              <a:rPr lang="en-US" sz="2800" spc="23" err="1">
                <a:solidFill>
                  <a:srgbClr val="000000"/>
                </a:solidFill>
                <a:latin typeface="Avenir Next LT Pro" panose="020B0504020202020204" pitchFamily="34" charset="0"/>
              </a:rPr>
              <a:t>côté</a:t>
            </a:r>
            <a:r>
              <a:rPr lang="en-US" sz="2800" spc="23">
                <a:solidFill>
                  <a:srgbClr val="000000"/>
                </a:solidFill>
                <a:latin typeface="Avenir Next LT Pro" panose="020B0504020202020204" pitchFamily="34" charset="0"/>
              </a:rPr>
              <a:t> de </a:t>
            </a:r>
            <a:r>
              <a:rPr lang="en-US" sz="2800" spc="23" err="1">
                <a:solidFill>
                  <a:srgbClr val="000000"/>
                </a:solidFill>
                <a:latin typeface="Avenir Next LT Pro" panose="020B0504020202020204" pitchFamily="34" charset="0"/>
              </a:rPr>
              <a:t>l'onglet</a:t>
            </a:r>
            <a:r>
              <a:rPr lang="en-US" sz="2800" spc="23">
                <a:solidFill>
                  <a:srgbClr val="000000"/>
                </a:solidFill>
                <a:latin typeface="Avenir Next LT Pro" panose="020B0504020202020204" pitchFamily="34" charset="0"/>
              </a:rPr>
              <a:t> action pour </a:t>
            </a:r>
            <a:r>
              <a:rPr lang="en-US" sz="2800" spc="23" err="1">
                <a:solidFill>
                  <a:srgbClr val="000000"/>
                </a:solidFill>
                <a:latin typeface="Avenir Next LT Pro" panose="020B0504020202020204" pitchFamily="34" charset="0"/>
              </a:rPr>
              <a:t>générer</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une</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connexion</a:t>
            </a:r>
            <a:r>
              <a:rPr lang="en-US" sz="2800" spc="23">
                <a:solidFill>
                  <a:srgbClr val="000000"/>
                </a:solidFill>
                <a:latin typeface="Avenir Next LT Pro" panose="020B0504020202020204" pitchFamily="34" charset="0"/>
              </a:rPr>
              <a:t> Airflow à Postgres</a:t>
            </a:r>
          </a:p>
          <a:p>
            <a:pPr>
              <a:lnSpc>
                <a:spcPts val="3761"/>
              </a:lnSpc>
            </a:pPr>
            <a:endParaRPr lang="en-US" sz="1800" spc="23">
              <a:solidFill>
                <a:srgbClr val="000000"/>
              </a:solidFill>
              <a:latin typeface="Avenir Next LT Pro" panose="020B0504020202020204" pitchFamily="34" charset="0"/>
            </a:endParaRPr>
          </a:p>
          <a:p>
            <a:pPr>
              <a:lnSpc>
                <a:spcPts val="3761"/>
              </a:lnSpc>
            </a:pPr>
            <a:endParaRPr lang="en-US" sz="1800" spc="23">
              <a:solidFill>
                <a:srgbClr val="000000"/>
              </a:solidFill>
              <a:latin typeface="Avenir Next LT Pro" panose="020B0504020202020204" pitchFamily="34" charset="0"/>
            </a:endParaRPr>
          </a:p>
        </p:txBody>
      </p:sp>
      <p:sp>
        <p:nvSpPr>
          <p:cNvPr id="26" name="Espace réservé du numéro de diapositive 24">
            <a:extLst>
              <a:ext uri="{FF2B5EF4-FFF2-40B4-BE49-F238E27FC236}">
                <a16:creationId xmlns:a16="http://schemas.microsoft.com/office/drawing/2014/main" id="{31D56DB8-B315-DA32-112E-F0E5B653F5B6}"/>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97</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dissolve">
                                      <p:cBhvr>
                                        <p:cTn id="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562121"/>
            <a:ext cx="18117054" cy="351571"/>
          </a:xfrm>
          <a:prstGeom prst="rect">
            <a:avLst/>
          </a:prstGeom>
        </p:spPr>
        <p:txBody>
          <a:bodyPr lIns="0" tIns="0" rIns="0" bIns="0" rtlCol="0" anchor="t">
            <a:spAutoFit/>
          </a:bodyPr>
          <a:lstStyle/>
          <a:p>
            <a:pPr>
              <a:lnSpc>
                <a:spcPts val="2560"/>
              </a:lnSpc>
            </a:pPr>
            <a:r>
              <a:rPr lang="en-US" sz="3200" b="1" spc="41">
                <a:solidFill>
                  <a:srgbClr val="62A0DF"/>
                </a:solidFill>
                <a:latin typeface="Avenir Next LT Pro" panose="020B0504020202020204" pitchFamily="34" charset="0"/>
              </a:rPr>
              <a:t>CONFIGURER</a:t>
            </a:r>
            <a:r>
              <a:rPr lang="en-US" sz="3200" b="1" spc="41">
                <a:solidFill>
                  <a:srgbClr val="545454"/>
                </a:solidFill>
                <a:latin typeface="Avenir Next LT Pro" panose="020B0504020202020204" pitchFamily="34" charset="0"/>
              </a:rPr>
              <a:t> UN DAG AVEC UN EXÉCUTEUR LOCAL ET POSTGRESQL</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3231" y="949926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2" name="Picture 12"/>
          <p:cNvPicPr>
            <a:picLocks noChangeAspect="1"/>
          </p:cNvPicPr>
          <p:nvPr/>
        </p:nvPicPr>
        <p:blipFill>
          <a:blip r:embed="rId5"/>
          <a:srcRect/>
          <a:stretch>
            <a:fillRect/>
          </a:stretch>
        </p:blipFill>
        <p:spPr>
          <a:xfrm>
            <a:off x="7261313" y="5109643"/>
            <a:ext cx="9131545" cy="4387822"/>
          </a:xfrm>
          <a:prstGeom prst="rect">
            <a:avLst/>
          </a:prstGeom>
        </p:spPr>
      </p:pic>
      <p:sp>
        <p:nvSpPr>
          <p:cNvPr id="13" name="TextBox 13"/>
          <p:cNvSpPr txBox="1"/>
          <p:nvPr/>
        </p:nvSpPr>
        <p:spPr>
          <a:xfrm>
            <a:off x="1336030" y="2362856"/>
            <a:ext cx="15351870" cy="4059509"/>
          </a:xfrm>
          <a:prstGeom prst="rect">
            <a:avLst/>
          </a:prstGeom>
        </p:spPr>
        <p:txBody>
          <a:bodyPr lIns="0" tIns="0" rIns="0" bIns="0" rtlCol="0" anchor="t">
            <a:spAutoFit/>
          </a:bodyPr>
          <a:lstStyle/>
          <a:p>
            <a:pPr>
              <a:lnSpc>
                <a:spcPts val="4388"/>
              </a:lnSpc>
            </a:pPr>
            <a:r>
              <a:rPr lang="en-US" sz="2099" b="1" spc="27">
                <a:solidFill>
                  <a:srgbClr val="AECAC2"/>
                </a:solidFill>
                <a:latin typeface="Avenir Next LT Pro" panose="020B0504020202020204" pitchFamily="34" charset="0"/>
              </a:rPr>
              <a:t>Mise </a:t>
            </a:r>
            <a:r>
              <a:rPr lang="en-US" sz="2099" b="1" spc="27" err="1">
                <a:solidFill>
                  <a:srgbClr val="AECAC2"/>
                </a:solidFill>
                <a:latin typeface="Avenir Next LT Pro" panose="020B0504020202020204" pitchFamily="34" charset="0"/>
              </a:rPr>
              <a:t>en</a:t>
            </a:r>
            <a:r>
              <a:rPr lang="en-US" sz="2099" b="1" spc="27">
                <a:solidFill>
                  <a:srgbClr val="AECAC2"/>
                </a:solidFill>
                <a:latin typeface="Avenir Next LT Pro" panose="020B0504020202020204" pitchFamily="34" charset="0"/>
              </a:rPr>
              <a:t> place de la </a:t>
            </a:r>
            <a:r>
              <a:rPr lang="en-US" sz="2099" b="1" spc="27" err="1">
                <a:solidFill>
                  <a:srgbClr val="AECAC2"/>
                </a:solidFill>
                <a:latin typeface="Avenir Next LT Pro" panose="020B0504020202020204" pitchFamily="34" charset="0"/>
              </a:rPr>
              <a:t>connexion</a:t>
            </a:r>
            <a:r>
              <a:rPr lang="en-US" sz="2099" b="1" spc="27">
                <a:solidFill>
                  <a:srgbClr val="AECAC2"/>
                </a:solidFill>
                <a:latin typeface="Avenir Next LT Pro" panose="020B0504020202020204" pitchFamily="34" charset="0"/>
              </a:rPr>
              <a:t> PostgreSQL Airflow</a:t>
            </a:r>
          </a:p>
          <a:p>
            <a:pPr>
              <a:lnSpc>
                <a:spcPct val="200000"/>
              </a:lnSpc>
            </a:pPr>
            <a:r>
              <a:rPr lang="en-US" sz="2800" spc="23" err="1">
                <a:solidFill>
                  <a:srgbClr val="000000"/>
                </a:solidFill>
                <a:latin typeface="Avenir Next LT Pro" panose="020B0504020202020204" pitchFamily="34" charset="0"/>
              </a:rPr>
              <a:t>Fournir</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l'ID</a:t>
            </a:r>
            <a:r>
              <a:rPr lang="en-US" sz="2800" spc="23">
                <a:solidFill>
                  <a:srgbClr val="000000"/>
                </a:solidFill>
                <a:latin typeface="Avenir Next LT Pro" panose="020B0504020202020204" pitchFamily="34" charset="0"/>
              </a:rPr>
              <a:t> de </a:t>
            </a:r>
            <a:r>
              <a:rPr lang="en-US" sz="2800" spc="23" err="1">
                <a:solidFill>
                  <a:srgbClr val="000000"/>
                </a:solidFill>
                <a:latin typeface="Avenir Next LT Pro" panose="020B0504020202020204" pitchFamily="34" charset="0"/>
              </a:rPr>
              <a:t>connexion</a:t>
            </a:r>
            <a:r>
              <a:rPr lang="en-US" sz="2800" spc="23">
                <a:solidFill>
                  <a:srgbClr val="000000"/>
                </a:solidFill>
                <a:latin typeface="Avenir Next LT Pro" panose="020B0504020202020204" pitchFamily="34" charset="0"/>
              </a:rPr>
              <a:t>, le type de </a:t>
            </a:r>
            <a:r>
              <a:rPr lang="en-US" sz="2800" spc="23" err="1">
                <a:solidFill>
                  <a:srgbClr val="000000"/>
                </a:solidFill>
                <a:latin typeface="Avenir Next LT Pro" panose="020B0504020202020204" pitchFamily="34" charset="0"/>
              </a:rPr>
              <a:t>connexion</a:t>
            </a:r>
            <a:r>
              <a:rPr lang="en-US" sz="2800" spc="23">
                <a:solidFill>
                  <a:srgbClr val="000000"/>
                </a:solidFill>
                <a:latin typeface="Avenir Next LT Pro" panose="020B0504020202020204" pitchFamily="34" charset="0"/>
              </a:rPr>
              <a:t> (Postgres), </a:t>
            </a:r>
            <a:r>
              <a:rPr lang="en-US" sz="2800" spc="23" err="1">
                <a:solidFill>
                  <a:srgbClr val="000000"/>
                </a:solidFill>
                <a:latin typeface="Avenir Next LT Pro" panose="020B0504020202020204" pitchFamily="34" charset="0"/>
              </a:rPr>
              <a:t>l'hôte</a:t>
            </a:r>
            <a:r>
              <a:rPr lang="en-US" sz="2800" spc="23">
                <a:solidFill>
                  <a:srgbClr val="000000"/>
                </a:solidFill>
                <a:latin typeface="Avenir Next LT Pro" panose="020B0504020202020204" pitchFamily="34" charset="0"/>
              </a:rPr>
              <a:t> (localhost), le nom de </a:t>
            </a:r>
            <a:r>
              <a:rPr lang="en-US" sz="2800" spc="23" err="1">
                <a:solidFill>
                  <a:srgbClr val="000000"/>
                </a:solidFill>
                <a:latin typeface="Avenir Next LT Pro" panose="020B0504020202020204" pitchFamily="34" charset="0"/>
              </a:rPr>
              <a:t>schéma</a:t>
            </a:r>
            <a:r>
              <a:rPr lang="en-US" sz="2800" spc="23">
                <a:solidFill>
                  <a:srgbClr val="000000"/>
                </a:solidFill>
                <a:latin typeface="Avenir Next LT Pro" panose="020B0504020202020204" pitchFamily="34" charset="0"/>
              </a:rPr>
              <a:t> et les </a:t>
            </a:r>
            <a:r>
              <a:rPr lang="en-US" sz="2800" spc="23" err="1">
                <a:solidFill>
                  <a:srgbClr val="000000"/>
                </a:solidFill>
                <a:latin typeface="Avenir Next LT Pro" panose="020B0504020202020204" pitchFamily="34" charset="0"/>
              </a:rPr>
              <a:t>identifiants</a:t>
            </a:r>
            <a:r>
              <a:rPr lang="en-US" sz="2800" spc="23">
                <a:solidFill>
                  <a:srgbClr val="000000"/>
                </a:solidFill>
                <a:latin typeface="Avenir Next LT Pro" panose="020B0504020202020204" pitchFamily="34" charset="0"/>
              </a:rPr>
              <a:t> de </a:t>
            </a:r>
            <a:r>
              <a:rPr lang="en-US" sz="2800" spc="23" err="1">
                <a:solidFill>
                  <a:srgbClr val="000000"/>
                </a:solidFill>
                <a:latin typeface="Avenir Next LT Pro" panose="020B0504020202020204" pitchFamily="34" charset="0"/>
              </a:rPr>
              <a:t>connexion</a:t>
            </a:r>
            <a:r>
              <a:rPr lang="en-US" sz="2800" spc="23">
                <a:solidFill>
                  <a:srgbClr val="000000"/>
                </a:solidFill>
                <a:latin typeface="Avenir Next LT Pro" panose="020B0504020202020204" pitchFamily="34" charset="0"/>
              </a:rPr>
              <a:t> de Postgres. Le port par </a:t>
            </a:r>
            <a:r>
              <a:rPr lang="en-US" sz="2800" spc="23" err="1">
                <a:solidFill>
                  <a:srgbClr val="000000"/>
                </a:solidFill>
                <a:latin typeface="Avenir Next LT Pro" panose="020B0504020202020204" pitchFamily="34" charset="0"/>
              </a:rPr>
              <a:t>défaut</a:t>
            </a:r>
            <a:r>
              <a:rPr lang="en-US" sz="2800" spc="23">
                <a:solidFill>
                  <a:srgbClr val="000000"/>
                </a:solidFill>
                <a:latin typeface="Avenir Next LT Pro" panose="020B0504020202020204" pitchFamily="34" charset="0"/>
              </a:rPr>
              <a:t> à </a:t>
            </a:r>
            <a:r>
              <a:rPr lang="en-US" sz="2800" spc="23" err="1">
                <a:solidFill>
                  <a:srgbClr val="000000"/>
                </a:solidFill>
                <a:latin typeface="Avenir Next LT Pro" panose="020B0504020202020204" pitchFamily="34" charset="0"/>
              </a:rPr>
              <a:t>utiliser</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est</a:t>
            </a:r>
            <a:r>
              <a:rPr lang="en-US" sz="2800" spc="23">
                <a:solidFill>
                  <a:srgbClr val="000000"/>
                </a:solidFill>
                <a:latin typeface="Avenir Next LT Pro" panose="020B0504020202020204" pitchFamily="34" charset="0"/>
              </a:rPr>
              <a:t> 5432, </a:t>
            </a:r>
            <a:r>
              <a:rPr lang="en-US" sz="2800" spc="23" err="1">
                <a:solidFill>
                  <a:srgbClr val="000000"/>
                </a:solidFill>
                <a:latin typeface="Avenir Next LT Pro" panose="020B0504020202020204" pitchFamily="34" charset="0"/>
              </a:rPr>
              <a:t>ainsi</a:t>
            </a:r>
            <a:r>
              <a:rPr lang="en-US" sz="2800" spc="23">
                <a:solidFill>
                  <a:srgbClr val="000000"/>
                </a:solidFill>
                <a:latin typeface="Avenir Next LT Pro" panose="020B0504020202020204" pitchFamily="34" charset="0"/>
              </a:rPr>
              <a:t> que le mot de passe </a:t>
            </a:r>
            <a:r>
              <a:rPr lang="en-US" sz="2800" spc="23" err="1">
                <a:solidFill>
                  <a:srgbClr val="000000"/>
                </a:solidFill>
                <a:latin typeface="Avenir Next LT Pro" panose="020B0504020202020204" pitchFamily="34" charset="0"/>
              </a:rPr>
              <a:t>reçu</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précédemment</a:t>
            </a:r>
            <a:r>
              <a:rPr lang="en-US" sz="2800" spc="23">
                <a:solidFill>
                  <a:srgbClr val="000000"/>
                </a:solidFill>
                <a:latin typeface="Avenir Next LT Pro" panose="020B0504020202020204" pitchFamily="34" charset="0"/>
              </a:rPr>
              <a:t>.</a:t>
            </a:r>
          </a:p>
          <a:p>
            <a:pPr>
              <a:lnSpc>
                <a:spcPts val="3761"/>
              </a:lnSpc>
            </a:pPr>
            <a:endParaRPr lang="en-US" sz="1800" spc="23">
              <a:solidFill>
                <a:srgbClr val="000000"/>
              </a:solidFill>
              <a:latin typeface="Avenir Next LT Pro" panose="020B0504020202020204" pitchFamily="34" charset="0"/>
            </a:endParaRPr>
          </a:p>
          <a:p>
            <a:pPr>
              <a:lnSpc>
                <a:spcPts val="3761"/>
              </a:lnSpc>
            </a:pPr>
            <a:endParaRPr lang="en-US" sz="1800" spc="23">
              <a:solidFill>
                <a:srgbClr val="000000"/>
              </a:solidFill>
              <a:latin typeface="Avenir Next LT Pro" panose="020B0504020202020204" pitchFamily="34" charset="0"/>
            </a:endParaRPr>
          </a:p>
        </p:txBody>
      </p:sp>
      <p:sp>
        <p:nvSpPr>
          <p:cNvPr id="23" name="Espace réservé du numéro de diapositive 24">
            <a:extLst>
              <a:ext uri="{FF2B5EF4-FFF2-40B4-BE49-F238E27FC236}">
                <a16:creationId xmlns:a16="http://schemas.microsoft.com/office/drawing/2014/main" id="{78510AFD-3089-CC4A-ED5B-13785A80163B}"/>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98</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030" y="1562121"/>
            <a:ext cx="18117054" cy="351571"/>
          </a:xfrm>
          <a:prstGeom prst="rect">
            <a:avLst/>
          </a:prstGeom>
        </p:spPr>
        <p:txBody>
          <a:bodyPr lIns="0" tIns="0" rIns="0" bIns="0" rtlCol="0" anchor="t">
            <a:spAutoFit/>
          </a:bodyPr>
          <a:lstStyle/>
          <a:p>
            <a:pPr>
              <a:lnSpc>
                <a:spcPts val="2560"/>
              </a:lnSpc>
            </a:pPr>
            <a:r>
              <a:rPr lang="en-US" sz="3200" b="1" spc="41">
                <a:solidFill>
                  <a:srgbClr val="62A0DF"/>
                </a:solidFill>
                <a:latin typeface="Avenir Next LT Pro" panose="020B0504020202020204" pitchFamily="34" charset="0"/>
              </a:rPr>
              <a:t>CONFIGURER</a:t>
            </a:r>
            <a:r>
              <a:rPr lang="en-US" sz="3200" b="1" spc="41">
                <a:solidFill>
                  <a:srgbClr val="545454"/>
                </a:solidFill>
                <a:latin typeface="Avenir Next LT Pro" panose="020B0504020202020204" pitchFamily="34" charset="0"/>
              </a:rPr>
              <a:t> UN DAG AVEC UN EXÉCUTEUR LOCAL ET POSTGRESQL</a:t>
            </a:r>
          </a:p>
        </p:txBody>
      </p:sp>
      <p:grpSp>
        <p:nvGrpSpPr>
          <p:cNvPr id="3" name="Group 3"/>
          <p:cNvGrpSpPr/>
          <p:nvPr/>
        </p:nvGrpSpPr>
        <p:grpSpPr>
          <a:xfrm rot="5400000">
            <a:off x="16762453" y="1336691"/>
            <a:ext cx="804837" cy="188856"/>
            <a:chOff x="0" y="0"/>
            <a:chExt cx="1073116" cy="251808"/>
          </a:xfrm>
        </p:grpSpPr>
        <p:grpSp>
          <p:nvGrpSpPr>
            <p:cNvPr id="4" name="Group 4"/>
            <p:cNvGrpSpPr/>
            <p:nvPr/>
          </p:nvGrpSpPr>
          <p:grpSpPr>
            <a:xfrm>
              <a:off x="0" y="0"/>
              <a:ext cx="251808" cy="25180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6" name="Group 6"/>
            <p:cNvGrpSpPr/>
            <p:nvPr/>
          </p:nvGrpSpPr>
          <p:grpSpPr>
            <a:xfrm>
              <a:off x="410654" y="0"/>
              <a:ext cx="251808" cy="25180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solidFill>
            </p:spPr>
          </p:sp>
        </p:grpSp>
        <p:grpSp>
          <p:nvGrpSpPr>
            <p:cNvPr id="8" name="Group 8"/>
            <p:cNvGrpSpPr/>
            <p:nvPr/>
          </p:nvGrpSpPr>
          <p:grpSpPr>
            <a:xfrm>
              <a:off x="821308" y="0"/>
              <a:ext cx="251808" cy="251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ECAC2">
                  <a:alpha val="40000"/>
                </a:srgbClr>
              </a:solidFill>
            </p:spPr>
          </p:sp>
        </p:gr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3231" y="9499267"/>
            <a:ext cx="9727319" cy="3106962"/>
          </a:xfrm>
          <a:prstGeom prst="rect">
            <a:avLst/>
          </a:prstGeom>
        </p:spPr>
      </p:pic>
      <p:pic>
        <p:nvPicPr>
          <p:cNvPr id="11" name="Picture 11"/>
          <p:cNvPicPr>
            <a:picLocks noChangeAspect="1"/>
          </p:cNvPicPr>
          <p:nvPr/>
        </p:nvPicPr>
        <p:blipFill>
          <a:blip r:embed="rId4"/>
          <a:srcRect t="20802" r="2170" b="22228"/>
          <a:stretch>
            <a:fillRect/>
          </a:stretch>
        </p:blipFill>
        <p:spPr>
          <a:xfrm>
            <a:off x="16687901" y="0"/>
            <a:ext cx="1600099" cy="922073"/>
          </a:xfrm>
          <a:prstGeom prst="rect">
            <a:avLst/>
          </a:prstGeom>
        </p:spPr>
      </p:pic>
      <p:pic>
        <p:nvPicPr>
          <p:cNvPr id="12" name="Picture 12"/>
          <p:cNvPicPr>
            <a:picLocks noChangeAspect="1"/>
          </p:cNvPicPr>
          <p:nvPr/>
        </p:nvPicPr>
        <p:blipFill>
          <a:blip r:embed="rId5"/>
          <a:srcRect/>
          <a:stretch>
            <a:fillRect/>
          </a:stretch>
        </p:blipFill>
        <p:spPr>
          <a:xfrm>
            <a:off x="2436966" y="5496627"/>
            <a:ext cx="13414067" cy="3228252"/>
          </a:xfrm>
          <a:prstGeom prst="rect">
            <a:avLst/>
          </a:prstGeom>
        </p:spPr>
      </p:pic>
      <p:sp>
        <p:nvSpPr>
          <p:cNvPr id="13" name="TextBox 13"/>
          <p:cNvSpPr txBox="1"/>
          <p:nvPr/>
        </p:nvSpPr>
        <p:spPr>
          <a:xfrm>
            <a:off x="1336030" y="2362856"/>
            <a:ext cx="15351870" cy="4059509"/>
          </a:xfrm>
          <a:prstGeom prst="rect">
            <a:avLst/>
          </a:prstGeom>
        </p:spPr>
        <p:txBody>
          <a:bodyPr lIns="0" tIns="0" rIns="0" bIns="0" rtlCol="0" anchor="t">
            <a:spAutoFit/>
          </a:bodyPr>
          <a:lstStyle/>
          <a:p>
            <a:pPr>
              <a:lnSpc>
                <a:spcPts val="4388"/>
              </a:lnSpc>
            </a:pPr>
            <a:r>
              <a:rPr lang="en-US" sz="2099" b="1" spc="27">
                <a:solidFill>
                  <a:srgbClr val="AECAC2"/>
                </a:solidFill>
                <a:latin typeface="Avenir Next LT Pro" panose="020B0504020202020204" pitchFamily="34" charset="0"/>
              </a:rPr>
              <a:t>Mise </a:t>
            </a:r>
            <a:r>
              <a:rPr lang="en-US" sz="2099" b="1" spc="27" err="1">
                <a:solidFill>
                  <a:srgbClr val="AECAC2"/>
                </a:solidFill>
                <a:latin typeface="Avenir Next LT Pro" panose="020B0504020202020204" pitchFamily="34" charset="0"/>
              </a:rPr>
              <a:t>en</a:t>
            </a:r>
            <a:r>
              <a:rPr lang="en-US" sz="2099" b="1" spc="27">
                <a:solidFill>
                  <a:srgbClr val="AECAC2"/>
                </a:solidFill>
                <a:latin typeface="Avenir Next LT Pro" panose="020B0504020202020204" pitchFamily="34" charset="0"/>
              </a:rPr>
              <a:t> place de la </a:t>
            </a:r>
            <a:r>
              <a:rPr lang="en-US" sz="2099" b="1" spc="27" err="1">
                <a:solidFill>
                  <a:srgbClr val="AECAC2"/>
                </a:solidFill>
                <a:latin typeface="Avenir Next LT Pro" panose="020B0504020202020204" pitchFamily="34" charset="0"/>
              </a:rPr>
              <a:t>connexion</a:t>
            </a:r>
            <a:r>
              <a:rPr lang="en-US" sz="2099" b="1" spc="27">
                <a:solidFill>
                  <a:srgbClr val="AECAC2"/>
                </a:solidFill>
                <a:latin typeface="Avenir Next LT Pro" panose="020B0504020202020204" pitchFamily="34" charset="0"/>
              </a:rPr>
              <a:t> PostgreSQL Airflow</a:t>
            </a:r>
          </a:p>
          <a:p>
            <a:pPr>
              <a:lnSpc>
                <a:spcPct val="200000"/>
              </a:lnSpc>
            </a:pPr>
            <a:r>
              <a:rPr lang="en-US" sz="2800" spc="23" err="1">
                <a:solidFill>
                  <a:srgbClr val="000000"/>
                </a:solidFill>
                <a:latin typeface="Avenir Next LT Pro" panose="020B0504020202020204" pitchFamily="34" charset="0"/>
              </a:rPr>
              <a:t>Fournir</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l'ID</a:t>
            </a:r>
            <a:r>
              <a:rPr lang="en-US" sz="2800" spc="23">
                <a:solidFill>
                  <a:srgbClr val="000000"/>
                </a:solidFill>
                <a:latin typeface="Avenir Next LT Pro" panose="020B0504020202020204" pitchFamily="34" charset="0"/>
              </a:rPr>
              <a:t> de </a:t>
            </a:r>
            <a:r>
              <a:rPr lang="en-US" sz="2800" spc="23" err="1">
                <a:solidFill>
                  <a:srgbClr val="000000"/>
                </a:solidFill>
                <a:latin typeface="Avenir Next LT Pro" panose="020B0504020202020204" pitchFamily="34" charset="0"/>
              </a:rPr>
              <a:t>connexion</a:t>
            </a:r>
            <a:r>
              <a:rPr lang="en-US" sz="2800" spc="23">
                <a:solidFill>
                  <a:srgbClr val="000000"/>
                </a:solidFill>
                <a:latin typeface="Avenir Next LT Pro" panose="020B0504020202020204" pitchFamily="34" charset="0"/>
              </a:rPr>
              <a:t>, le type de </a:t>
            </a:r>
            <a:r>
              <a:rPr lang="en-US" sz="2800" spc="23" err="1">
                <a:solidFill>
                  <a:srgbClr val="000000"/>
                </a:solidFill>
                <a:latin typeface="Avenir Next LT Pro" panose="020B0504020202020204" pitchFamily="34" charset="0"/>
              </a:rPr>
              <a:t>connexion</a:t>
            </a:r>
            <a:r>
              <a:rPr lang="en-US" sz="2800" spc="23">
                <a:solidFill>
                  <a:srgbClr val="000000"/>
                </a:solidFill>
                <a:latin typeface="Avenir Next LT Pro" panose="020B0504020202020204" pitchFamily="34" charset="0"/>
              </a:rPr>
              <a:t> (Postgres), </a:t>
            </a:r>
            <a:r>
              <a:rPr lang="en-US" sz="2800" spc="23" err="1">
                <a:solidFill>
                  <a:srgbClr val="000000"/>
                </a:solidFill>
                <a:latin typeface="Avenir Next LT Pro" panose="020B0504020202020204" pitchFamily="34" charset="0"/>
              </a:rPr>
              <a:t>l'hôte</a:t>
            </a:r>
            <a:r>
              <a:rPr lang="en-US" sz="2800" spc="23">
                <a:solidFill>
                  <a:srgbClr val="000000"/>
                </a:solidFill>
                <a:latin typeface="Avenir Next LT Pro" panose="020B0504020202020204" pitchFamily="34" charset="0"/>
              </a:rPr>
              <a:t> (localhost), le nom de </a:t>
            </a:r>
            <a:r>
              <a:rPr lang="en-US" sz="2800" spc="23" err="1">
                <a:solidFill>
                  <a:srgbClr val="000000"/>
                </a:solidFill>
                <a:latin typeface="Avenir Next LT Pro" panose="020B0504020202020204" pitchFamily="34" charset="0"/>
              </a:rPr>
              <a:t>schéma</a:t>
            </a:r>
            <a:r>
              <a:rPr lang="en-US" sz="2800" spc="23">
                <a:solidFill>
                  <a:srgbClr val="000000"/>
                </a:solidFill>
                <a:latin typeface="Avenir Next LT Pro" panose="020B0504020202020204" pitchFamily="34" charset="0"/>
              </a:rPr>
              <a:t> et les </a:t>
            </a:r>
            <a:r>
              <a:rPr lang="en-US" sz="2800" spc="23" err="1">
                <a:solidFill>
                  <a:srgbClr val="000000"/>
                </a:solidFill>
                <a:latin typeface="Avenir Next LT Pro" panose="020B0504020202020204" pitchFamily="34" charset="0"/>
              </a:rPr>
              <a:t>identifiants</a:t>
            </a:r>
            <a:r>
              <a:rPr lang="en-US" sz="2800" spc="23">
                <a:solidFill>
                  <a:srgbClr val="000000"/>
                </a:solidFill>
                <a:latin typeface="Avenir Next LT Pro" panose="020B0504020202020204" pitchFamily="34" charset="0"/>
              </a:rPr>
              <a:t> de </a:t>
            </a:r>
            <a:r>
              <a:rPr lang="en-US" sz="2800" spc="23" err="1">
                <a:solidFill>
                  <a:srgbClr val="000000"/>
                </a:solidFill>
                <a:latin typeface="Avenir Next LT Pro" panose="020B0504020202020204" pitchFamily="34" charset="0"/>
              </a:rPr>
              <a:t>connexion</a:t>
            </a:r>
            <a:r>
              <a:rPr lang="en-US" sz="2800" spc="23">
                <a:solidFill>
                  <a:srgbClr val="000000"/>
                </a:solidFill>
                <a:latin typeface="Avenir Next LT Pro" panose="020B0504020202020204" pitchFamily="34" charset="0"/>
              </a:rPr>
              <a:t> de Postgres. Le port par </a:t>
            </a:r>
            <a:r>
              <a:rPr lang="en-US" sz="2800" spc="23" err="1">
                <a:solidFill>
                  <a:srgbClr val="000000"/>
                </a:solidFill>
                <a:latin typeface="Avenir Next LT Pro" panose="020B0504020202020204" pitchFamily="34" charset="0"/>
              </a:rPr>
              <a:t>défaut</a:t>
            </a:r>
            <a:r>
              <a:rPr lang="en-US" sz="2800" spc="23">
                <a:solidFill>
                  <a:srgbClr val="000000"/>
                </a:solidFill>
                <a:latin typeface="Avenir Next LT Pro" panose="020B0504020202020204" pitchFamily="34" charset="0"/>
              </a:rPr>
              <a:t> à </a:t>
            </a:r>
            <a:r>
              <a:rPr lang="en-US" sz="2800" spc="23" err="1">
                <a:solidFill>
                  <a:srgbClr val="000000"/>
                </a:solidFill>
                <a:latin typeface="Avenir Next LT Pro" panose="020B0504020202020204" pitchFamily="34" charset="0"/>
              </a:rPr>
              <a:t>utiliser</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est</a:t>
            </a:r>
            <a:r>
              <a:rPr lang="en-US" sz="2800" spc="23">
                <a:solidFill>
                  <a:srgbClr val="000000"/>
                </a:solidFill>
                <a:latin typeface="Avenir Next LT Pro" panose="020B0504020202020204" pitchFamily="34" charset="0"/>
              </a:rPr>
              <a:t> 5432, </a:t>
            </a:r>
            <a:r>
              <a:rPr lang="en-US" sz="2800" spc="23" err="1">
                <a:solidFill>
                  <a:srgbClr val="000000"/>
                </a:solidFill>
                <a:latin typeface="Avenir Next LT Pro" panose="020B0504020202020204" pitchFamily="34" charset="0"/>
              </a:rPr>
              <a:t>ainsi</a:t>
            </a:r>
            <a:r>
              <a:rPr lang="en-US" sz="2800" spc="23">
                <a:solidFill>
                  <a:srgbClr val="000000"/>
                </a:solidFill>
                <a:latin typeface="Avenir Next LT Pro" panose="020B0504020202020204" pitchFamily="34" charset="0"/>
              </a:rPr>
              <a:t> que le mot de passe </a:t>
            </a:r>
            <a:r>
              <a:rPr lang="en-US" sz="2800" spc="23" err="1">
                <a:solidFill>
                  <a:srgbClr val="000000"/>
                </a:solidFill>
                <a:latin typeface="Avenir Next LT Pro" panose="020B0504020202020204" pitchFamily="34" charset="0"/>
              </a:rPr>
              <a:t>reçu</a:t>
            </a:r>
            <a:r>
              <a:rPr lang="en-US" sz="2800" spc="23">
                <a:solidFill>
                  <a:srgbClr val="000000"/>
                </a:solidFill>
                <a:latin typeface="Avenir Next LT Pro" panose="020B0504020202020204" pitchFamily="34" charset="0"/>
              </a:rPr>
              <a:t> </a:t>
            </a:r>
            <a:r>
              <a:rPr lang="en-US" sz="2800" spc="23" err="1">
                <a:solidFill>
                  <a:srgbClr val="000000"/>
                </a:solidFill>
                <a:latin typeface="Avenir Next LT Pro" panose="020B0504020202020204" pitchFamily="34" charset="0"/>
              </a:rPr>
              <a:t>précédemment</a:t>
            </a:r>
            <a:r>
              <a:rPr lang="en-US" sz="2800" spc="23">
                <a:solidFill>
                  <a:srgbClr val="000000"/>
                </a:solidFill>
                <a:latin typeface="Avenir Next LT Pro" panose="020B0504020202020204" pitchFamily="34" charset="0"/>
              </a:rPr>
              <a:t>.</a:t>
            </a:r>
          </a:p>
          <a:p>
            <a:pPr>
              <a:lnSpc>
                <a:spcPts val="3761"/>
              </a:lnSpc>
            </a:pPr>
            <a:endParaRPr lang="en-US" sz="1800" spc="23">
              <a:solidFill>
                <a:srgbClr val="000000"/>
              </a:solidFill>
              <a:latin typeface="Avenir Next LT Pro" panose="020B0504020202020204" pitchFamily="34" charset="0"/>
            </a:endParaRPr>
          </a:p>
          <a:p>
            <a:pPr>
              <a:lnSpc>
                <a:spcPts val="3761"/>
              </a:lnSpc>
            </a:pPr>
            <a:endParaRPr lang="en-US" sz="1800" spc="23">
              <a:solidFill>
                <a:srgbClr val="000000"/>
              </a:solidFill>
              <a:latin typeface="Avenir Next LT Pro" panose="020B0504020202020204" pitchFamily="34" charset="0"/>
            </a:endParaRPr>
          </a:p>
        </p:txBody>
      </p:sp>
      <p:sp>
        <p:nvSpPr>
          <p:cNvPr id="23" name="Espace réservé du numéro de diapositive 24">
            <a:extLst>
              <a:ext uri="{FF2B5EF4-FFF2-40B4-BE49-F238E27FC236}">
                <a16:creationId xmlns:a16="http://schemas.microsoft.com/office/drawing/2014/main" id="{C0AE69A1-77AB-00D3-4A6B-5D60B3B38D56}"/>
              </a:ext>
            </a:extLst>
          </p:cNvPr>
          <p:cNvSpPr>
            <a:spLocks noGrp="1"/>
          </p:cNvSpPr>
          <p:nvPr>
            <p:ph type="sldNum" sz="quarter" idx="12"/>
          </p:nvPr>
        </p:nvSpPr>
        <p:spPr>
          <a:xfrm>
            <a:off x="15031271" y="9075315"/>
            <a:ext cx="2133600" cy="365125"/>
          </a:xfrm>
        </p:spPr>
        <p:txBody>
          <a:bodyPr/>
          <a:lstStyle/>
          <a:p>
            <a:fld id="{B6F15528-21DE-4FAA-801E-634DDDAF4B2B}" type="slidenum">
              <a:rPr lang="en-US" sz="1800" b="1" smtClean="0">
                <a:solidFill>
                  <a:srgbClr val="A8CEC3"/>
                </a:solidFill>
              </a:rPr>
              <a:pPr/>
              <a:t>99</a:t>
            </a:fld>
            <a:endParaRPr lang="en-US" sz="1800" b="1">
              <a:solidFill>
                <a:srgbClr val="A8CEC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rtlCol="0" anchor="t">
        <a:spAutoFit/>
      </a:bodyPr>
      <a:lstStyle>
        <a:defPPr algn="r">
          <a:lnSpc>
            <a:spcPts val="2520"/>
          </a:lnSpc>
          <a:spcBef>
            <a:spcPct val="0"/>
          </a:spcBef>
          <a:defRPr sz="1800">
            <a:solidFill>
              <a:srgbClr val="AECAC2"/>
            </a:solidFill>
            <a:latin typeface="Muli Bold Bold"/>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1055C91DD0EC4FB26E184BFA8758E0" ma:contentTypeVersion="11" ma:contentTypeDescription="Crée un document." ma:contentTypeScope="" ma:versionID="3bcba634b8568ff8a0c2ea45518624ce">
  <xsd:schema xmlns:xsd="http://www.w3.org/2001/XMLSchema" xmlns:xs="http://www.w3.org/2001/XMLSchema" xmlns:p="http://schemas.microsoft.com/office/2006/metadata/properties" xmlns:ns2="e8b0391f-235e-4487-999b-6802f1a40d39" xmlns:ns3="85ddc1c9-7360-4eb6-88e2-0443cc38c3ee" targetNamespace="http://schemas.microsoft.com/office/2006/metadata/properties" ma:root="true" ma:fieldsID="ee3aea3e8fb0a799c7b52145f0e07cc1" ns2:_="" ns3:_="">
    <xsd:import namespace="e8b0391f-235e-4487-999b-6802f1a40d39"/>
    <xsd:import namespace="85ddc1c9-7360-4eb6-88e2-0443cc38c3e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b0391f-235e-4487-999b-6802f1a40d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8aeb1988-bffd-4292-a543-3413e930cd7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ddc1c9-7360-4eb6-88e2-0443cc38c3e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14" nillable="true" ma:displayName="Taxonomy Catch All Column" ma:hidden="true" ma:list="{ec4a27f9-30bb-4377-b9e9-d2384f6fecbc}" ma:internalName="TaxCatchAll" ma:showField="CatchAllData" ma:web="85ddc1c9-7360-4eb6-88e2-0443cc38c3e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5ddc1c9-7360-4eb6-88e2-0443cc38c3ee" xsi:nil="true"/>
    <lcf76f155ced4ddcb4097134ff3c332f xmlns="e8b0391f-235e-4487-999b-6802f1a40d3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42EB0D8-AE17-46A2-B411-4DE0FC87F062}">
  <ds:schemaRefs>
    <ds:schemaRef ds:uri="85ddc1c9-7360-4eb6-88e2-0443cc38c3ee"/>
    <ds:schemaRef ds:uri="e8b0391f-235e-4487-999b-6802f1a40d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25E4ED0-4BD8-49B0-ADCF-9BCB4FEDAC61}">
  <ds:schemaRefs>
    <ds:schemaRef ds:uri="http://schemas.microsoft.com/sharepoint/v3/contenttype/forms"/>
  </ds:schemaRefs>
</ds:datastoreItem>
</file>

<file path=customXml/itemProps3.xml><?xml version="1.0" encoding="utf-8"?>
<ds:datastoreItem xmlns:ds="http://schemas.openxmlformats.org/officeDocument/2006/customXml" ds:itemID="{CB0BFFEE-009F-49E2-829F-7BD859E43002}">
  <ds:schemaRefs>
    <ds:schemaRef ds:uri="85ddc1c9-7360-4eb6-88e2-0443cc38c3ee"/>
    <ds:schemaRef ds:uri="e8b0391f-235e-4487-999b-6802f1a40d3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237</Slides>
  <Notes>64</Notes>
  <HiddenSlides>15</HiddenSlides>
  <ScaleCrop>false</ScaleCrop>
  <HeadingPairs>
    <vt:vector size="4" baseType="variant">
      <vt:variant>
        <vt:lpstr>Theme</vt:lpstr>
      </vt:variant>
      <vt:variant>
        <vt:i4>1</vt:i4>
      </vt:variant>
      <vt:variant>
        <vt:lpstr>Slide Titles</vt:lpstr>
      </vt:variant>
      <vt:variant>
        <vt:i4>237</vt:i4>
      </vt:variant>
    </vt:vector>
  </HeadingPairs>
  <TitlesOfParts>
    <vt:vector size="23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Airflow</dc:title>
  <dc:creator>Asmaa</dc:creator>
  <cp:revision>2</cp:revision>
  <dcterms:created xsi:type="dcterms:W3CDTF">2006-08-16T00:00:00Z</dcterms:created>
  <dcterms:modified xsi:type="dcterms:W3CDTF">2023-04-17T15:22:23Z</dcterms:modified>
  <dc:identifier>DAFdEvsSJ7I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0x0101009B1055C91DD0EC4FB26E184BFA8758E0</vt:lpwstr>
  </property>
  <property fmtid="{D5CDD505-2E9C-101B-9397-08002B2CF9AE}" pid="3" name="MediaServiceImageTags">
    <vt:lpwstr/>
  </property>
</Properties>
</file>